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3"/>
  </p:notesMasterIdLst>
  <p:handoutMasterIdLst>
    <p:handoutMasterId r:id="rId64"/>
  </p:handoutMasterIdLst>
  <p:sldIdLst>
    <p:sldId id="256" r:id="rId2"/>
    <p:sldId id="257" r:id="rId3"/>
    <p:sldId id="313" r:id="rId4"/>
    <p:sldId id="258" r:id="rId5"/>
    <p:sldId id="264" r:id="rId6"/>
    <p:sldId id="320" r:id="rId7"/>
    <p:sldId id="321" r:id="rId8"/>
    <p:sldId id="311" r:id="rId9"/>
    <p:sldId id="259" r:id="rId10"/>
    <p:sldId id="287" r:id="rId11"/>
    <p:sldId id="373" r:id="rId12"/>
    <p:sldId id="398" r:id="rId13"/>
    <p:sldId id="260" r:id="rId14"/>
    <p:sldId id="262" r:id="rId15"/>
    <p:sldId id="323" r:id="rId16"/>
    <p:sldId id="263" r:id="rId17"/>
    <p:sldId id="399" r:id="rId18"/>
    <p:sldId id="317" r:id="rId19"/>
    <p:sldId id="268" r:id="rId20"/>
    <p:sldId id="363" r:id="rId21"/>
    <p:sldId id="364" r:id="rId22"/>
    <p:sldId id="331" r:id="rId23"/>
    <p:sldId id="332" r:id="rId24"/>
    <p:sldId id="333" r:id="rId25"/>
    <p:sldId id="327" r:id="rId26"/>
    <p:sldId id="315" r:id="rId27"/>
    <p:sldId id="269" r:id="rId28"/>
    <p:sldId id="286" r:id="rId29"/>
    <p:sldId id="400" r:id="rId30"/>
    <p:sldId id="401" r:id="rId31"/>
    <p:sldId id="402" r:id="rId32"/>
    <p:sldId id="403" r:id="rId33"/>
    <p:sldId id="404" r:id="rId34"/>
    <p:sldId id="405" r:id="rId35"/>
    <p:sldId id="290" r:id="rId36"/>
    <p:sldId id="350" r:id="rId37"/>
    <p:sldId id="271" r:id="rId38"/>
    <p:sldId id="324" r:id="rId39"/>
    <p:sldId id="351" r:id="rId40"/>
    <p:sldId id="352" r:id="rId41"/>
    <p:sldId id="328" r:id="rId42"/>
    <p:sldId id="378" r:id="rId43"/>
    <p:sldId id="406" r:id="rId44"/>
    <p:sldId id="407" r:id="rId45"/>
    <p:sldId id="409" r:id="rId46"/>
    <p:sldId id="410" r:id="rId47"/>
    <p:sldId id="408" r:id="rId48"/>
    <p:sldId id="411" r:id="rId49"/>
    <p:sldId id="393" r:id="rId50"/>
    <p:sldId id="277" r:id="rId51"/>
    <p:sldId id="412" r:id="rId52"/>
    <p:sldId id="413" r:id="rId53"/>
    <p:sldId id="280" r:id="rId54"/>
    <p:sldId id="297" r:id="rId55"/>
    <p:sldId id="298" r:id="rId56"/>
    <p:sldId id="299" r:id="rId57"/>
    <p:sldId id="307" r:id="rId58"/>
    <p:sldId id="282" r:id="rId59"/>
    <p:sldId id="414" r:id="rId60"/>
    <p:sldId id="396" r:id="rId61"/>
    <p:sldId id="397"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6" autoAdjust="0"/>
    <p:restoredTop sz="86555" autoAdjust="0"/>
  </p:normalViewPr>
  <p:slideViewPr>
    <p:cSldViewPr>
      <p:cViewPr>
        <p:scale>
          <a:sx n="70" d="100"/>
          <a:sy n="70" d="100"/>
        </p:scale>
        <p:origin x="-894" y="84"/>
      </p:cViewPr>
      <p:guideLst>
        <p:guide orient="horz" pos="2160"/>
        <p:guide pos="2880"/>
      </p:guideLst>
    </p:cSldViewPr>
  </p:slideViewPr>
  <p:outlineViewPr>
    <p:cViewPr>
      <p:scale>
        <a:sx n="33" d="100"/>
        <a:sy n="33" d="100"/>
      </p:scale>
      <p:origin x="0" y="14310"/>
    </p:cViewPr>
  </p:outlineViewPr>
  <p:notesTextViewPr>
    <p:cViewPr>
      <p:scale>
        <a:sx n="1" d="1"/>
        <a:sy n="1" d="1"/>
      </p:scale>
      <p:origin x="0" y="0"/>
    </p:cViewPr>
  </p:notesTextViewPr>
  <p:sorterViewPr>
    <p:cViewPr>
      <p:scale>
        <a:sx n="80" d="100"/>
        <a:sy n="80" d="100"/>
      </p:scale>
      <p:origin x="0" y="7086"/>
    </p:cViewPr>
  </p:sorterViewPr>
  <p:notesViewPr>
    <p:cSldViewPr>
      <p:cViewPr varScale="1">
        <p:scale>
          <a:sx n="82" d="100"/>
          <a:sy n="82" d="100"/>
        </p:scale>
        <p:origin x="-1974"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E55B01DE-531F-4F0E-8B12-FB71B89216D7}" type="datetimeFigureOut">
              <a:rPr lang="en-US" smtClean="0"/>
              <a:pPr/>
              <a:t>3/5/2014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48818723-6069-4F75-96C0-59E0785AEE8A}" type="slidenum">
              <a:rPr lang="en-US" smtClean="0"/>
              <a:pPr/>
              <a:t>‹#›</a:t>
            </a:fld>
            <a:endParaRPr lang="en-US"/>
          </a:p>
        </p:txBody>
      </p:sp>
    </p:spTree>
    <p:extLst>
      <p:ext uri="{BB962C8B-B14F-4D97-AF65-F5344CB8AC3E}">
        <p14:creationId xmlns:p14="http://schemas.microsoft.com/office/powerpoint/2010/main" val="2364253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608BBF3B-CF59-4BB2-9828-FC8D87812BA5}" type="datetimeFigureOut">
              <a:rPr lang="en-US" smtClean="0"/>
              <a:pPr/>
              <a:t>3/5/2014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1F390819-3F66-435B-BC57-9CA5A1297068}" type="slidenum">
              <a:rPr lang="en-US" smtClean="0"/>
              <a:pPr/>
              <a:t>‹#›</a:t>
            </a:fld>
            <a:endParaRPr lang="en-US"/>
          </a:p>
        </p:txBody>
      </p:sp>
    </p:spTree>
    <p:extLst>
      <p:ext uri="{BB962C8B-B14F-4D97-AF65-F5344CB8AC3E}">
        <p14:creationId xmlns:p14="http://schemas.microsoft.com/office/powerpoint/2010/main" val="120214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a:t>
            </a:fld>
            <a:endParaRPr lang="en-US"/>
          </a:p>
        </p:txBody>
      </p:sp>
    </p:spTree>
    <p:extLst>
      <p:ext uri="{BB962C8B-B14F-4D97-AF65-F5344CB8AC3E}">
        <p14:creationId xmlns:p14="http://schemas.microsoft.com/office/powerpoint/2010/main" val="2171873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Santa Clara Valley Habitat Agency (Habitat Agency) is the agency primarily responsible for executing the requirements of the Habitat Plan, the federal and State endangered species permits, and the </a:t>
            </a:r>
            <a:r>
              <a:rPr lang="en-US" i="1" dirty="0"/>
              <a:t>Implementing Agreement </a:t>
            </a:r>
            <a:r>
              <a:rPr lang="en-US" dirty="0"/>
              <a:t>(the legal document between the Wildlife Agencies and co-Permittees to implement the Plan). The County and three cities are responsible for Plan compliance with respect to private development projects in their jurisdictions, and each co-</a:t>
            </a:r>
            <a:r>
              <a:rPr lang="en-US" dirty="0" err="1"/>
              <a:t>Permittee</a:t>
            </a:r>
            <a:r>
              <a:rPr lang="en-US" dirty="0"/>
              <a:t> is responsible for ensuring its own public projects are carried out in conformance with the Plan. The Habitat Agency will hold title to lands or easements it purchases and oversee cooperative agreements with land management entities that own and/or manage reserves as part of the Reserve System. The Habitat Agency may also provide funding to local land trusts and management agencies for them to purchase land for the Reserve System. The Habitat Agency will provide funds for reserve management and monitoring to those agencies and organizations with whom it contracts for such services. </a:t>
            </a:r>
          </a:p>
          <a:p>
            <a:endParaRPr lang="en-US" dirty="0"/>
          </a:p>
          <a:p>
            <a:r>
              <a:rPr lang="en-US" dirty="0"/>
              <a:t>The Habitat Agency is a joint powers authority (JPA) composed of the Cities of Gilroy, Morgan Hill, and San José, and the County. The JPA is limited to the four participating jurisdictions because the Joint Exercise of Powers Act requires that a JPA can only exercise powers held by all the participating agencies—and of the six participating agencies, only the four jurisdictions have the authority to adopt the Habitat Plan development fees. However, because all six agencies are responsible for implementing the Habitat Plan, each has a role in the Habitat Agency. </a:t>
            </a:r>
          </a:p>
        </p:txBody>
      </p:sp>
      <p:sp>
        <p:nvSpPr>
          <p:cNvPr id="4" name="Slide Number Placeholder 3"/>
          <p:cNvSpPr>
            <a:spLocks noGrp="1"/>
          </p:cNvSpPr>
          <p:nvPr>
            <p:ph type="sldNum" sz="quarter" idx="10"/>
          </p:nvPr>
        </p:nvSpPr>
        <p:spPr/>
        <p:txBody>
          <a:bodyPr/>
          <a:lstStyle/>
          <a:p>
            <a:fld id="{1F390819-3F66-435B-BC57-9CA5A1297068}" type="slidenum">
              <a:rPr lang="en-US" smtClean="0"/>
              <a:pPr/>
              <a:t>16</a:t>
            </a:fld>
            <a:endParaRPr lang="en-US"/>
          </a:p>
        </p:txBody>
      </p:sp>
    </p:spTree>
    <p:extLst>
      <p:ext uri="{BB962C8B-B14F-4D97-AF65-F5344CB8AC3E}">
        <p14:creationId xmlns:p14="http://schemas.microsoft.com/office/powerpoint/2010/main" val="151442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Biology, Land use, and water quality</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A4D66-0457-485E-AA34-5A2763C1FF37}" type="slidenum">
              <a:rPr lang="en-US" smtClean="0"/>
              <a:pPr/>
              <a:t>22</a:t>
            </a:fld>
            <a:endParaRPr lang="en-US"/>
          </a:p>
        </p:txBody>
      </p:sp>
    </p:spTree>
    <p:extLst>
      <p:ext uri="{BB962C8B-B14F-4D97-AF65-F5344CB8AC3E}">
        <p14:creationId xmlns:p14="http://schemas.microsoft.com/office/powerpoint/2010/main" val="376652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8A4D66-0457-485E-AA34-5A2763C1FF37}" type="slidenum">
              <a:rPr lang="en-US" smtClean="0"/>
              <a:pPr/>
              <a:t>23</a:t>
            </a:fld>
            <a:endParaRPr lang="en-US"/>
          </a:p>
        </p:txBody>
      </p:sp>
    </p:spTree>
    <p:extLst>
      <p:ext uri="{BB962C8B-B14F-4D97-AF65-F5344CB8AC3E}">
        <p14:creationId xmlns:p14="http://schemas.microsoft.com/office/powerpoint/2010/main" val="853315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this is an extreme example but all bridge projects are facing increasingly difficult challenges in meeting off-site mitigation requirements.</a:t>
            </a:r>
            <a:endParaRPr lang="en-US" dirty="0" smtClean="0"/>
          </a:p>
          <a:p>
            <a:endParaRPr lang="en-US" dirty="0" smtClean="0"/>
          </a:p>
          <a:p>
            <a:r>
              <a:rPr lang="en-US" dirty="0" smtClean="0"/>
              <a:t>If can’t resolve mitigation site issue, may be</a:t>
            </a:r>
            <a:r>
              <a:rPr lang="en-US" baseline="0" dirty="0" smtClean="0"/>
              <a:t> able to get permission to </a:t>
            </a:r>
            <a:r>
              <a:rPr lang="en-US" dirty="0" smtClean="0"/>
              <a:t>pay</a:t>
            </a:r>
            <a:r>
              <a:rPr lang="en-US" baseline="0" dirty="0" smtClean="0"/>
              <a:t> the $485K as a fee but only after the good faith, multi-year effort of trying to find an acceptable site.</a:t>
            </a:r>
            <a:endParaRPr lang="en-US" dirty="0"/>
          </a:p>
        </p:txBody>
      </p:sp>
      <p:sp>
        <p:nvSpPr>
          <p:cNvPr id="4" name="Slide Number Placeholder 3"/>
          <p:cNvSpPr>
            <a:spLocks noGrp="1"/>
          </p:cNvSpPr>
          <p:nvPr>
            <p:ph type="sldNum" sz="quarter" idx="10"/>
          </p:nvPr>
        </p:nvSpPr>
        <p:spPr/>
        <p:txBody>
          <a:bodyPr/>
          <a:lstStyle/>
          <a:p>
            <a:fld id="{D38A4D66-0457-485E-AA34-5A2763C1FF37}" type="slidenum">
              <a:rPr lang="en-US" smtClean="0"/>
              <a:pPr/>
              <a:t>24</a:t>
            </a:fld>
            <a:endParaRPr lang="en-US"/>
          </a:p>
        </p:txBody>
      </p:sp>
    </p:spTree>
    <p:extLst>
      <p:ext uri="{BB962C8B-B14F-4D97-AF65-F5344CB8AC3E}">
        <p14:creationId xmlns:p14="http://schemas.microsoft.com/office/powerpoint/2010/main" val="86906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a:t>
            </a:r>
            <a:r>
              <a:rPr lang="en-US" baseline="0" dirty="0" smtClean="0"/>
              <a:t> Covered Species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30</a:t>
            </a:fld>
            <a:endParaRPr lang="en-US"/>
          </a:p>
        </p:txBody>
      </p:sp>
    </p:spTree>
    <p:extLst>
      <p:ext uri="{BB962C8B-B14F-4D97-AF65-F5344CB8AC3E}">
        <p14:creationId xmlns:p14="http://schemas.microsoft.com/office/powerpoint/2010/main" val="951370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Terah</a:t>
            </a:r>
            <a:r>
              <a:rPr lang="en-US" dirty="0" smtClean="0"/>
              <a:t> – intro</a:t>
            </a:r>
            <a:r>
              <a:rPr lang="en-US" baseline="0" dirty="0" smtClean="0"/>
              <a:t> and APN</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41</a:t>
            </a:fld>
            <a:endParaRPr lang="en-US"/>
          </a:p>
        </p:txBody>
      </p:sp>
    </p:spTree>
    <p:extLst>
      <p:ext uri="{BB962C8B-B14F-4D97-AF65-F5344CB8AC3E}">
        <p14:creationId xmlns:p14="http://schemas.microsoft.com/office/powerpoint/2010/main" val="4020520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Greg</a:t>
            </a:r>
          </a:p>
          <a:p>
            <a:r>
              <a:rPr lang="en-US" dirty="0" smtClean="0"/>
              <a:t>Screening form</a:t>
            </a:r>
          </a:p>
          <a:p>
            <a:r>
              <a:rPr lang="en-US" dirty="0" smtClean="0"/>
              <a:t>Provide APN </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43</a:t>
            </a:fld>
            <a:endParaRPr lang="en-US"/>
          </a:p>
        </p:txBody>
      </p:sp>
    </p:spTree>
    <p:extLst>
      <p:ext uri="{BB962C8B-B14F-4D97-AF65-F5344CB8AC3E}">
        <p14:creationId xmlns:p14="http://schemas.microsoft.com/office/powerpoint/2010/main" val="31145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45</a:t>
            </a:fld>
            <a:endParaRPr lang="en-US"/>
          </a:p>
        </p:txBody>
      </p:sp>
    </p:spTree>
    <p:extLst>
      <p:ext uri="{BB962C8B-B14F-4D97-AF65-F5344CB8AC3E}">
        <p14:creationId xmlns:p14="http://schemas.microsoft.com/office/powerpoint/2010/main" val="321161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is the project located?</a:t>
            </a:r>
          </a:p>
          <a:p>
            <a:r>
              <a:rPr lang="en-US" baseline="0" dirty="0" smtClean="0"/>
              <a:t>What land cover will be impacted?</a:t>
            </a:r>
          </a:p>
          <a:p>
            <a:r>
              <a:rPr lang="en-US" baseline="0" dirty="0" smtClean="0"/>
              <a:t>Will the project result in additional vehicle trips?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47</a:t>
            </a:fld>
            <a:endParaRPr lang="en-US"/>
          </a:p>
        </p:txBody>
      </p:sp>
    </p:spTree>
    <p:extLst>
      <p:ext uri="{BB962C8B-B14F-4D97-AF65-F5344CB8AC3E}">
        <p14:creationId xmlns:p14="http://schemas.microsoft.com/office/powerpoint/2010/main" val="192388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2</a:t>
            </a:fld>
            <a:endParaRPr lang="en-US"/>
          </a:p>
        </p:txBody>
      </p:sp>
    </p:spTree>
    <p:extLst>
      <p:ext uri="{BB962C8B-B14F-4D97-AF65-F5344CB8AC3E}">
        <p14:creationId xmlns:p14="http://schemas.microsoft.com/office/powerpoint/2010/main" val="1904453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is the project located?</a:t>
            </a:r>
          </a:p>
          <a:p>
            <a:r>
              <a:rPr lang="en-US" baseline="0" dirty="0" smtClean="0"/>
              <a:t>What land cover will be impacted?</a:t>
            </a:r>
          </a:p>
          <a:p>
            <a:r>
              <a:rPr lang="en-US" baseline="0" dirty="0" smtClean="0"/>
              <a:t>Will the project result in additional vehicle trips?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48</a:t>
            </a:fld>
            <a:endParaRPr lang="en-US"/>
          </a:p>
        </p:txBody>
      </p:sp>
    </p:spTree>
    <p:extLst>
      <p:ext uri="{BB962C8B-B14F-4D97-AF65-F5344CB8AC3E}">
        <p14:creationId xmlns:p14="http://schemas.microsoft.com/office/powerpoint/2010/main" val="1923889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49</a:t>
            </a:fld>
            <a:endParaRPr lang="en-US"/>
          </a:p>
        </p:txBody>
      </p:sp>
    </p:spTree>
    <p:extLst>
      <p:ext uri="{BB962C8B-B14F-4D97-AF65-F5344CB8AC3E}">
        <p14:creationId xmlns:p14="http://schemas.microsoft.com/office/powerpoint/2010/main" val="135586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4</a:t>
            </a:fld>
            <a:endParaRPr lang="en-US"/>
          </a:p>
        </p:txBody>
      </p:sp>
    </p:spTree>
    <p:extLst>
      <p:ext uri="{BB962C8B-B14F-4D97-AF65-F5344CB8AC3E}">
        <p14:creationId xmlns:p14="http://schemas.microsoft.com/office/powerpoint/2010/main" val="608180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Permit Area</a:t>
            </a:r>
          </a:p>
          <a:p>
            <a:r>
              <a:rPr lang="en-US" dirty="0" smtClean="0"/>
              <a:t>Permit Term</a:t>
            </a:r>
          </a:p>
          <a:p>
            <a:pPr marL="174697" indent="-174697">
              <a:buFont typeface="Arial" pitchFamily="34" charset="0"/>
              <a:buChar char="•"/>
            </a:pPr>
            <a:r>
              <a:rPr lang="en-US" dirty="0" smtClean="0"/>
              <a:t>50 year term based on</a:t>
            </a:r>
          </a:p>
          <a:p>
            <a:pPr marL="640556" lvl="1" indent="-174697">
              <a:buFont typeface="Arial" pitchFamily="34" charset="0"/>
              <a:buChar char="•"/>
            </a:pPr>
            <a:r>
              <a:rPr lang="en-US" dirty="0" smtClean="0"/>
              <a:t>Time to implement covered activities</a:t>
            </a:r>
          </a:p>
          <a:p>
            <a:pPr marL="640556" lvl="1" indent="-174697">
              <a:buFont typeface="Arial" pitchFamily="34" charset="0"/>
              <a:buChar char="•"/>
            </a:pPr>
            <a:r>
              <a:rPr lang="en-US" dirty="0" smtClean="0"/>
              <a:t>Time to implement conservation strategy</a:t>
            </a:r>
          </a:p>
          <a:p>
            <a:pPr marL="640556" lvl="1" indent="-174697">
              <a:buFont typeface="Arial" pitchFamily="34" charset="0"/>
              <a:buChar char="•"/>
            </a:pPr>
            <a:r>
              <a:rPr lang="en-US" dirty="0" smtClean="0"/>
              <a:t>Time to secure adequate funding</a:t>
            </a:r>
            <a:endParaRPr lang="en-US" b="1"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9</a:t>
            </a:fld>
            <a:endParaRPr lang="en-US"/>
          </a:p>
        </p:txBody>
      </p:sp>
    </p:spTree>
    <p:extLst>
      <p:ext uri="{BB962C8B-B14F-4D97-AF65-F5344CB8AC3E}">
        <p14:creationId xmlns:p14="http://schemas.microsoft.com/office/powerpoint/2010/main" val="95137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a:t>
            </a:r>
            <a:r>
              <a:rPr lang="en-US" baseline="0" dirty="0" smtClean="0"/>
              <a:t> Covered Species</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10</a:t>
            </a:fld>
            <a:endParaRPr lang="en-US"/>
          </a:p>
        </p:txBody>
      </p:sp>
    </p:spTree>
    <p:extLst>
      <p:ext uri="{BB962C8B-B14F-4D97-AF65-F5344CB8AC3E}">
        <p14:creationId xmlns:p14="http://schemas.microsoft.com/office/powerpoint/2010/main" val="951370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90000"/>
              </a:lnSpc>
              <a:spcBef>
                <a:spcPct val="20000"/>
              </a:spcBef>
              <a:buClr>
                <a:srgbClr val="008080"/>
              </a:buClr>
              <a:defRPr/>
            </a:pPr>
            <a:r>
              <a:rPr lang="en-US" i="1" dirty="0"/>
              <a:t>Projects</a:t>
            </a:r>
            <a:r>
              <a:rPr lang="en-US" dirty="0"/>
              <a:t> are well-defined actions that occur once in a discrete location (e.g., building a house). By contrast, activities are actions that occur repeatedly in one or more locations (e.g., vegetation management along roads and streams). Together, these activities and projects are the </a:t>
            </a:r>
            <a:r>
              <a:rPr lang="en-US" i="1" dirty="0"/>
              <a:t>covered activities</a:t>
            </a:r>
            <a:r>
              <a:rPr lang="en-US" dirty="0"/>
              <a:t> for which endangered species permits from the Wildlife Agencies will be obtained. Covered activities under the Habitat Plan include all types of private development and public projects so long as certain criteria are met. These criteria are summarized in the </a:t>
            </a:r>
            <a:r>
              <a:rPr lang="en-US" i="1" dirty="0"/>
              <a:t>Habitat Plan Coverage </a:t>
            </a:r>
            <a:r>
              <a:rPr lang="en-US" i="1"/>
              <a:t>Screening Form</a:t>
            </a:r>
            <a:endParaRPr lang="en-US" sz="2400" dirty="0"/>
          </a:p>
        </p:txBody>
      </p:sp>
      <p:sp>
        <p:nvSpPr>
          <p:cNvPr id="4" name="Slide Number Placeholder 3"/>
          <p:cNvSpPr>
            <a:spLocks noGrp="1"/>
          </p:cNvSpPr>
          <p:nvPr>
            <p:ph type="sldNum" sz="quarter" idx="10"/>
          </p:nvPr>
        </p:nvSpPr>
        <p:spPr/>
        <p:txBody>
          <a:bodyPr/>
          <a:lstStyle/>
          <a:p>
            <a:fld id="{1F390819-3F66-435B-BC57-9CA5A1297068}" type="slidenum">
              <a:rPr lang="en-US" smtClean="0"/>
              <a:t>11</a:t>
            </a:fld>
            <a:endParaRPr lang="en-US"/>
          </a:p>
        </p:txBody>
      </p:sp>
    </p:spTree>
    <p:extLst>
      <p:ext uri="{BB962C8B-B14F-4D97-AF65-F5344CB8AC3E}">
        <p14:creationId xmlns:p14="http://schemas.microsoft.com/office/powerpoint/2010/main" val="951370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developing the Habitat Plan, the Co-Permittees worked with the two agencies responsible for applicable state and federal laws pertaining to endangered species: the U.S. Fish and Wildlife Service (</a:t>
            </a:r>
            <a:r>
              <a:rPr lang="en-US" sz="1300" i="1" dirty="0"/>
              <a:t>USFWS</a:t>
            </a:r>
            <a:r>
              <a:rPr lang="en-US" sz="1300" dirty="0"/>
              <a:t>) and the California Department of Fish and Wildlife (</a:t>
            </a:r>
            <a:r>
              <a:rPr lang="en-US" sz="1300" i="1" dirty="0"/>
              <a:t>CDFW</a:t>
            </a:r>
            <a:r>
              <a:rPr lang="en-US" sz="1300" dirty="0"/>
              <a:t>). USFWS and CDFW are collectively referred to as the </a:t>
            </a:r>
            <a:r>
              <a:rPr lang="en-US" sz="1300" i="1" dirty="0"/>
              <a:t>Wildlife Agencies</a:t>
            </a:r>
            <a:r>
              <a:rPr lang="en-US" sz="1300" dirty="0"/>
              <a:t>. </a:t>
            </a:r>
          </a:p>
          <a:p>
            <a:r>
              <a:rPr lang="en-US" sz="1300" dirty="0"/>
              <a:t>The Habitat Plan is administered by the </a:t>
            </a:r>
            <a:r>
              <a:rPr lang="en-US" sz="1300" i="1" dirty="0"/>
              <a:t>Habitat Agency</a:t>
            </a:r>
            <a:r>
              <a:rPr lang="en-US" sz="1300" dirty="0"/>
              <a:t>, an entity governed by the Local Partners. Among the Habitat Agency’s duties are monitoring and reporting on the implementation of the Habitat Plan.</a:t>
            </a:r>
          </a:p>
          <a:p>
            <a:endParaRPr lang="en-US" sz="1300" dirty="0"/>
          </a:p>
          <a:p>
            <a:r>
              <a:rPr lang="en-US" sz="1300" dirty="0"/>
              <a:t>When was the Habitat Plan Developed?</a:t>
            </a:r>
          </a:p>
          <a:p>
            <a:r>
              <a:rPr lang="en-US" dirty="0" smtClean="0"/>
              <a:t>Original Local Partners bound by MOU (June 2004)</a:t>
            </a:r>
          </a:p>
          <a:p>
            <a:pPr lvl="1"/>
            <a:r>
              <a:rPr lang="en-US" dirty="0" smtClean="0"/>
              <a:t>Santa Clara County</a:t>
            </a:r>
          </a:p>
          <a:p>
            <a:pPr lvl="1"/>
            <a:r>
              <a:rPr lang="en-US" dirty="0" smtClean="0"/>
              <a:t>City of San Jose</a:t>
            </a:r>
          </a:p>
          <a:p>
            <a:pPr lvl="1"/>
            <a:r>
              <a:rPr lang="en-US" dirty="0" smtClean="0"/>
              <a:t>Santa Clara Valley Water District</a:t>
            </a:r>
          </a:p>
          <a:p>
            <a:pPr lvl="1"/>
            <a:r>
              <a:rPr lang="en-US" dirty="0" smtClean="0"/>
              <a:t>Santa Clara Valley Transportation Authority</a:t>
            </a:r>
          </a:p>
          <a:p>
            <a:r>
              <a:rPr lang="en-US" dirty="0" smtClean="0"/>
              <a:t>New Partners added in 2005</a:t>
            </a:r>
          </a:p>
          <a:p>
            <a:pPr lvl="1"/>
            <a:r>
              <a:rPr lang="en-US" dirty="0" smtClean="0"/>
              <a:t>City of Gilroy</a:t>
            </a:r>
          </a:p>
          <a:p>
            <a:pPr lvl="1"/>
            <a:r>
              <a:rPr lang="en-US" dirty="0" smtClean="0"/>
              <a:t>City of Morgan Hill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13</a:t>
            </a:fld>
            <a:endParaRPr lang="en-US"/>
          </a:p>
        </p:txBody>
      </p:sp>
    </p:spTree>
    <p:extLst>
      <p:ext uri="{BB962C8B-B14F-4D97-AF65-F5344CB8AC3E}">
        <p14:creationId xmlns:p14="http://schemas.microsoft.com/office/powerpoint/2010/main" val="3818611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14</a:t>
            </a:fld>
            <a:endParaRPr lang="en-US"/>
          </a:p>
        </p:txBody>
      </p:sp>
    </p:spTree>
    <p:extLst>
      <p:ext uri="{BB962C8B-B14F-4D97-AF65-F5344CB8AC3E}">
        <p14:creationId xmlns:p14="http://schemas.microsoft.com/office/powerpoint/2010/main" val="409401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update on USACE permit</a:t>
            </a:r>
          </a:p>
          <a:p>
            <a:r>
              <a:rPr lang="en-US" dirty="0" smtClean="0"/>
              <a:t>Includes NMFS BO</a:t>
            </a:r>
            <a:endParaRPr lang="en-US" dirty="0"/>
          </a:p>
        </p:txBody>
      </p:sp>
      <p:sp>
        <p:nvSpPr>
          <p:cNvPr id="4" name="Slide Number Placeholder 3"/>
          <p:cNvSpPr>
            <a:spLocks noGrp="1"/>
          </p:cNvSpPr>
          <p:nvPr>
            <p:ph type="sldNum" sz="quarter" idx="10"/>
          </p:nvPr>
        </p:nvSpPr>
        <p:spPr/>
        <p:txBody>
          <a:bodyPr/>
          <a:lstStyle/>
          <a:p>
            <a:fld id="{1F390819-3F66-435B-BC57-9CA5A1297068}" type="slidenum">
              <a:rPr lang="en-US" smtClean="0"/>
              <a:pPr/>
              <a:t>15</a:t>
            </a:fld>
            <a:endParaRPr lang="en-US"/>
          </a:p>
        </p:txBody>
      </p:sp>
    </p:spTree>
    <p:extLst>
      <p:ext uri="{BB962C8B-B14F-4D97-AF65-F5344CB8AC3E}">
        <p14:creationId xmlns:p14="http://schemas.microsoft.com/office/powerpoint/2010/main" val="3727846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EABEE6-1543-4E08-9288-B051F55F4851}" type="datetime1">
              <a:rPr lang="en-US" smtClean="0"/>
              <a:pPr/>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497" r="6092"/>
          <a:stretch/>
        </p:blipFill>
        <p:spPr bwMode="auto">
          <a:xfrm>
            <a:off x="3657600" y="38100"/>
            <a:ext cx="1365353" cy="197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userDrawn="1"/>
        </p:nvCxnSpPr>
        <p:spPr>
          <a:xfrm>
            <a:off x="685800" y="3657600"/>
            <a:ext cx="78486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66066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5D252-9B69-4480-96EA-E522E6930F92}" type="datetime1">
              <a:rPr lang="en-US" smtClean="0"/>
              <a:pPr/>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21135309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0BA5-8051-4194-895D-489AA355B4A3}" type="datetime1">
              <a:rPr lang="en-US" smtClean="0"/>
              <a:pPr/>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211814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8775" y="76200"/>
            <a:ext cx="7210425" cy="1143000"/>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828800"/>
            <a:ext cx="7086600" cy="4278945"/>
          </a:xfrm>
        </p:spPr>
        <p:txBody>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749875" y="6324600"/>
            <a:ext cx="2133600" cy="365125"/>
          </a:xfrm>
        </p:spPr>
        <p:txBody>
          <a:bodyPr/>
          <a:lstStyle/>
          <a:p>
            <a:fld id="{29C30298-B06B-40D2-B63C-283829DAB8DC}" type="datetime1">
              <a:rPr lang="en-US" smtClean="0"/>
              <a:pPr/>
              <a:t>3/5/2014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grpSp>
        <p:nvGrpSpPr>
          <p:cNvPr id="8" name="Group 7"/>
          <p:cNvGrpSpPr/>
          <p:nvPr userDrawn="1"/>
        </p:nvGrpSpPr>
        <p:grpSpPr>
          <a:xfrm>
            <a:off x="-4187" y="-1"/>
            <a:ext cx="1508125" cy="6858001"/>
            <a:chOff x="-4187" y="-1"/>
            <a:chExt cx="1508125" cy="6858001"/>
          </a:xfrm>
        </p:grpSpPr>
        <p:pic>
          <p:nvPicPr>
            <p:cNvPr id="1026" name="Picture 2" descr="X:\Santa Clara County\05489.05_SCVHP_Implementation\_Resources\SCV HP document border 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69738"/>
            <a:stretch/>
          </p:blipFill>
          <p:spPr bwMode="auto">
            <a:xfrm>
              <a:off x="-4187" y="4160018"/>
              <a:ext cx="1508125" cy="2697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Santa Clara County\05489.05_SCVHP_Implementation\_Resources\SCV HP document border 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47140"/>
            <a:stretch/>
          </p:blipFill>
          <p:spPr bwMode="auto">
            <a:xfrm>
              <a:off x="-4187" y="-1"/>
              <a:ext cx="1508125" cy="47126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676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42E44-778E-4964-A568-1D47BE560ED1}" type="datetime1">
              <a:rPr lang="en-US" smtClean="0"/>
              <a:pPr/>
              <a:t>3/5/2014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381030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B40AB-B8EF-4553-9916-54342B33A15F}" type="datetime1">
              <a:rPr lang="en-US" smtClean="0"/>
              <a:pPr/>
              <a:t>3/5/2014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4330015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468D4-6FE0-440B-B0FA-9B9CA86EF1E8}" type="datetime1">
              <a:rPr lang="en-US" smtClean="0"/>
              <a:pPr/>
              <a:t>3/5/2014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392173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B71CF4-EE4A-4447-9C9C-E901B76689E3}" type="datetime1">
              <a:rPr lang="en-US" smtClean="0"/>
              <a:pPr/>
              <a:t>3/5/2014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418271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0DEB0-298B-46F7-88EC-4EB1B70CDED8}" type="datetime1">
              <a:rPr lang="en-US" smtClean="0"/>
              <a:pPr/>
              <a:t>3/5/2014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484478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7B941-0684-4AEC-AFB5-88876398F85C}" type="datetime1">
              <a:rPr lang="en-US" smtClean="0"/>
              <a:pPr/>
              <a:t>3/5/2014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3264078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8AD992-05C6-4183-8D4A-AC981A71EA54}" type="datetime1">
              <a:rPr lang="en-US" smtClean="0"/>
              <a:pPr/>
              <a:t>3/5/2014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E6F33-9149-4F5B-BC12-F342A25203F1}" type="slidenum">
              <a:rPr lang="en-US" smtClean="0"/>
              <a:pPr/>
              <a:t>‹#›</a:t>
            </a:fld>
            <a:endParaRPr lang="en-US"/>
          </a:p>
        </p:txBody>
      </p:sp>
    </p:spTree>
    <p:extLst>
      <p:ext uri="{BB962C8B-B14F-4D97-AF65-F5344CB8AC3E}">
        <p14:creationId xmlns:p14="http://schemas.microsoft.com/office/powerpoint/2010/main" val="5825519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6374" y="274638"/>
            <a:ext cx="7210425"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47218"/>
            <a:ext cx="8229600" cy="427894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58266-B332-4DA0-8077-3B7CDE112BA7}" type="datetime1">
              <a:rPr lang="en-US" smtClean="0"/>
              <a:pPr/>
              <a:t>3/5/2014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E6F33-9149-4F5B-BC12-F342A25203F1}" type="slidenum">
              <a:rPr lang="en-US" smtClean="0"/>
              <a:pPr/>
              <a:t>‹#›</a:t>
            </a:fld>
            <a:endParaRPr lang="en-US"/>
          </a:p>
        </p:txBody>
      </p:sp>
      <p:sp>
        <p:nvSpPr>
          <p:cNvPr id="7" name="TextBox 6"/>
          <p:cNvSpPr txBox="1"/>
          <p:nvPr userDrawn="1"/>
        </p:nvSpPr>
        <p:spPr>
          <a:xfrm>
            <a:off x="1219200" y="3429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2862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hcpmaps.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www.scv-habitatplan.org/" TargetMode="External"/><Relationship Id="rId3" Type="http://schemas.openxmlformats.org/officeDocument/2006/relationships/hyperlink" Target="http://www.morganhill.ca.gov/" TargetMode="External"/><Relationship Id="rId7" Type="http://schemas.openxmlformats.org/officeDocument/2006/relationships/hyperlink" Target="http://www.vta.org/" TargetMode="External"/><Relationship Id="rId2" Type="http://schemas.openxmlformats.org/officeDocument/2006/relationships/hyperlink" Target="http://www.ci.gilroy.ca.us/planning" TargetMode="External"/><Relationship Id="rId1" Type="http://schemas.openxmlformats.org/officeDocument/2006/relationships/slideLayout" Target="../slideLayouts/slideLayout2.xml"/><Relationship Id="rId6" Type="http://schemas.openxmlformats.org/officeDocument/2006/relationships/hyperlink" Target="http://www.valleywater.org/" TargetMode="External"/><Relationship Id="rId5" Type="http://schemas.openxmlformats.org/officeDocument/2006/relationships/hyperlink" Target="http://www.sccplanning.org/" TargetMode="External"/><Relationship Id="rId4" Type="http://schemas.openxmlformats.org/officeDocument/2006/relationships/hyperlink" Target="http://www.sanjoseca.gov/plann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Santa Clara Valley Habitat Plan</a:t>
            </a:r>
            <a:endParaRPr lang="en-US" dirty="0"/>
          </a:p>
        </p:txBody>
      </p:sp>
      <p:sp>
        <p:nvSpPr>
          <p:cNvPr id="3" name="Subtitle 2"/>
          <p:cNvSpPr>
            <a:spLocks noGrp="1"/>
          </p:cNvSpPr>
          <p:nvPr>
            <p:ph type="subTitle" idx="1"/>
          </p:nvPr>
        </p:nvSpPr>
        <p:spPr>
          <a:xfrm>
            <a:off x="1066800" y="3886200"/>
            <a:ext cx="6934200" cy="1752600"/>
          </a:xfrm>
        </p:spPr>
        <p:txBody>
          <a:bodyPr/>
          <a:lstStyle/>
          <a:p>
            <a:r>
              <a:rPr lang="en-US" sz="2800" dirty="0" smtClean="0">
                <a:solidFill>
                  <a:schemeClr val="bg1">
                    <a:lumMod val="50000"/>
                  </a:schemeClr>
                </a:solidFill>
              </a:rPr>
              <a:t>Training for Consultants</a:t>
            </a:r>
          </a:p>
          <a:p>
            <a:r>
              <a:rPr lang="en-US" sz="2000" b="1" dirty="0" smtClean="0">
                <a:solidFill>
                  <a:schemeClr val="bg1">
                    <a:lumMod val="50000"/>
                  </a:schemeClr>
                </a:solidFill>
              </a:rPr>
              <a:t>February 19, 2014</a:t>
            </a:r>
          </a:p>
          <a:p>
            <a:endParaRPr lang="en-US" dirty="0"/>
          </a:p>
        </p:txBody>
      </p:sp>
      <p:sp>
        <p:nvSpPr>
          <p:cNvPr id="5" name="Slide Number Placeholder 4"/>
          <p:cNvSpPr>
            <a:spLocks noGrp="1"/>
          </p:cNvSpPr>
          <p:nvPr>
            <p:ph type="sldNum" sz="quarter" idx="12"/>
          </p:nvPr>
        </p:nvSpPr>
        <p:spPr/>
        <p:txBody>
          <a:bodyPr/>
          <a:lstStyle/>
          <a:p>
            <a:fld id="{BD3E6F33-9149-4F5B-BC12-F342A25203F1}" type="slidenum">
              <a:rPr lang="en-US" smtClean="0"/>
              <a:pPr/>
              <a:t>1</a:t>
            </a:fld>
            <a:endParaRPr lang="en-US"/>
          </a:p>
        </p:txBody>
      </p:sp>
    </p:spTree>
    <p:extLst>
      <p:ext uri="{BB962C8B-B14F-4D97-AF65-F5344CB8AC3E}">
        <p14:creationId xmlns:p14="http://schemas.microsoft.com/office/powerpoint/2010/main" val="2425689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10</a:t>
            </a:fld>
            <a:endParaRPr lang="en-US"/>
          </a:p>
        </p:txBody>
      </p:sp>
      <p:sp>
        <p:nvSpPr>
          <p:cNvPr id="2" name="Title 1"/>
          <p:cNvSpPr>
            <a:spLocks noGrp="1"/>
          </p:cNvSpPr>
          <p:nvPr>
            <p:ph type="title" idx="4294967295"/>
          </p:nvPr>
        </p:nvSpPr>
        <p:spPr>
          <a:xfrm>
            <a:off x="876300" y="76200"/>
            <a:ext cx="7391400" cy="868363"/>
          </a:xfrm>
        </p:spPr>
        <p:txBody>
          <a:bodyPr>
            <a:normAutofit/>
          </a:bodyPr>
          <a:lstStyle/>
          <a:p>
            <a:r>
              <a:rPr lang="en-US" sz="3200" dirty="0" smtClean="0"/>
              <a:t>What is the Santa Clara Valley Habitat Plan?</a:t>
            </a:r>
            <a:endParaRPr lang="en-US" sz="3200" dirty="0"/>
          </a:p>
        </p:txBody>
      </p:sp>
      <p:sp>
        <p:nvSpPr>
          <p:cNvPr id="7" name="TextBox 6"/>
          <p:cNvSpPr txBox="1"/>
          <p:nvPr/>
        </p:nvSpPr>
        <p:spPr>
          <a:xfrm>
            <a:off x="1676400" y="986135"/>
            <a:ext cx="5947462" cy="461665"/>
          </a:xfrm>
          <a:prstGeom prst="rect">
            <a:avLst/>
          </a:prstGeom>
          <a:noFill/>
        </p:spPr>
        <p:txBody>
          <a:bodyPr wrap="none" rtlCol="0">
            <a:spAutoFit/>
          </a:bodyPr>
          <a:lstStyle/>
          <a:p>
            <a:r>
              <a:rPr lang="en-US" sz="2400" dirty="0" smtClean="0"/>
              <a:t>Provides Conservation for 18 Covered Species </a:t>
            </a:r>
            <a:endParaRPr lang="en-US" sz="2400" dirty="0"/>
          </a:p>
        </p:txBody>
      </p:sp>
      <p:pic>
        <p:nvPicPr>
          <p:cNvPr id="10" name="Picture 4" descr="sjkitfox"/>
          <p:cNvPicPr>
            <a:picLocks noChangeAspect="1" noChangeArrowheads="1"/>
          </p:cNvPicPr>
          <p:nvPr/>
        </p:nvPicPr>
        <p:blipFill>
          <a:blip r:embed="rId3" cstate="print">
            <a:extLst>
              <a:ext uri="{28A0092B-C50C-407E-A947-70E740481C1C}">
                <a14:useLocalDpi xmlns:a14="http://schemas.microsoft.com/office/drawing/2010/main" val="0"/>
              </a:ext>
            </a:extLst>
          </a:blip>
          <a:srcRect r="8333"/>
          <a:stretch>
            <a:fillRect/>
          </a:stretch>
        </p:blipFill>
        <p:spPr bwMode="auto">
          <a:xfrm>
            <a:off x="98898" y="3710535"/>
            <a:ext cx="1371600" cy="126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RL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726449"/>
            <a:ext cx="1371600" cy="93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My Files\Photos\Sp. Status Wildlife\Burrowing ow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752600"/>
            <a:ext cx="1371600" cy="931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I:\Photos\Sp. Status Wildlife\Bay checkerspot butterfl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98" y="5105400"/>
            <a:ext cx="1371600" cy="970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7543800" y="3581400"/>
            <a:ext cx="1263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Golden eagle</a:t>
            </a:r>
          </a:p>
        </p:txBody>
      </p:sp>
      <p:graphicFrame>
        <p:nvGraphicFramePr>
          <p:cNvPr id="9" name="Table 8"/>
          <p:cNvGraphicFramePr>
            <a:graphicFrameLocks noGrp="1"/>
          </p:cNvGraphicFramePr>
          <p:nvPr>
            <p:extLst>
              <p:ext uri="{D42A27DB-BD31-4B8C-83A1-F6EECF244321}">
                <p14:modId xmlns:p14="http://schemas.microsoft.com/office/powerpoint/2010/main" val="2867547971"/>
              </p:ext>
            </p:extLst>
          </p:nvPr>
        </p:nvGraphicFramePr>
        <p:xfrm>
          <a:off x="1524000" y="1527023"/>
          <a:ext cx="6073302" cy="5273915"/>
        </p:xfrm>
        <a:graphic>
          <a:graphicData uri="http://schemas.openxmlformats.org/drawingml/2006/table">
            <a:tbl>
              <a:tblPr firstRow="1" firstCol="1" bandRow="1">
                <a:tableStyleId>{68D230F3-CF80-4859-8CE7-A43EE81993B5}</a:tableStyleId>
              </a:tblPr>
              <a:tblGrid>
                <a:gridCol w="3162775"/>
                <a:gridCol w="2910527"/>
              </a:tblGrid>
              <a:tr h="347887">
                <a:tc>
                  <a:txBody>
                    <a:bodyPr/>
                    <a:lstStyle/>
                    <a:p>
                      <a:pPr marL="0" marR="0">
                        <a:spcBef>
                          <a:spcPts val="150"/>
                        </a:spcBef>
                        <a:spcAft>
                          <a:spcPts val="150"/>
                        </a:spcAft>
                      </a:pPr>
                      <a:r>
                        <a:rPr lang="en-US" sz="1800" dirty="0">
                          <a:effectLst/>
                        </a:rPr>
                        <a:t>Wildlife</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Plants</a:t>
                      </a:r>
                      <a:endParaRPr lang="en-US" sz="1800" dirty="0">
                        <a:solidFill>
                          <a:srgbClr val="000000"/>
                        </a:solidFill>
                        <a:effectLst/>
                        <a:latin typeface="Cambria"/>
                        <a:ea typeface="Times New Roman"/>
                        <a:cs typeface="Times New Roman"/>
                      </a:endParaRPr>
                    </a:p>
                  </a:txBody>
                  <a:tcPr marL="68580" marR="68580" marT="0" marB="0"/>
                </a:tc>
              </a:tr>
              <a:tr h="347887">
                <a:tc>
                  <a:txBody>
                    <a:bodyPr/>
                    <a:lstStyle/>
                    <a:p>
                      <a:pPr marL="0" marR="0">
                        <a:spcBef>
                          <a:spcPts val="150"/>
                        </a:spcBef>
                        <a:spcAft>
                          <a:spcPts val="150"/>
                        </a:spcAft>
                      </a:pPr>
                      <a:r>
                        <a:rPr lang="en-US" sz="1800">
                          <a:effectLst/>
                        </a:rPr>
                        <a:t>Invertebrates </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Tiburon Indian paintbrush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Bay checkerspot butterfly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Coyote </a:t>
                      </a:r>
                      <a:r>
                        <a:rPr lang="en-US" sz="1800" dirty="0" err="1">
                          <a:effectLst/>
                        </a:rPr>
                        <a:t>ceanothus</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0" marR="0">
                        <a:spcBef>
                          <a:spcPts val="150"/>
                        </a:spcBef>
                        <a:spcAft>
                          <a:spcPts val="150"/>
                        </a:spcAft>
                      </a:pPr>
                      <a:r>
                        <a:rPr lang="en-US" sz="1800" dirty="0">
                          <a:effectLst/>
                        </a:rPr>
                        <a:t>Amphibians and Reptiles </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Mount Hamilton thistle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California tiger salamander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Santa Clara Valley dudleya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California red-legged frog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Fragrant fritillary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Foothill yellow-legged frog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Loma Prieta hoita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Western pond turtle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Smooth lessingia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0" marR="0">
                        <a:spcBef>
                          <a:spcPts val="150"/>
                        </a:spcBef>
                        <a:spcAft>
                          <a:spcPts val="150"/>
                        </a:spcAft>
                      </a:pPr>
                      <a:r>
                        <a:rPr lang="en-US" sz="1800" dirty="0">
                          <a:effectLst/>
                        </a:rPr>
                        <a:t>Birds </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Metcalf Canyon </a:t>
                      </a:r>
                      <a:r>
                        <a:rPr lang="en-US" sz="1800" dirty="0" err="1">
                          <a:effectLst/>
                        </a:rPr>
                        <a:t>jewelflower</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Western burrowing owl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Most beautiful jewelflower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Least Bell’s vireo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Tricolored blackbird </a:t>
                      </a:r>
                      <a:endParaRPr lang="en-US" sz="1800" b="0" dirty="0">
                        <a:solidFill>
                          <a:srgbClr val="000000"/>
                        </a:solidFill>
                        <a:effectLst/>
                        <a:latin typeface="Cambria"/>
                        <a:ea typeface="Times New Roman"/>
                        <a:cs typeface="Times New Roman"/>
                      </a:endParaRPr>
                    </a:p>
                  </a:txBody>
                  <a:tcPr marL="68580" marR="68580" marT="0" marB="0"/>
                </a:tc>
                <a:tc>
                  <a:txBody>
                    <a:bodyPr/>
                    <a:lstStyle/>
                    <a:p>
                      <a:endParaRPr lang="en-US" sz="1800" dirty="0">
                        <a:effectLst/>
                        <a:latin typeface="Cambria"/>
                        <a:ea typeface="Times New Roman"/>
                      </a:endParaRPr>
                    </a:p>
                  </a:txBody>
                  <a:tcPr marL="68580" marR="68580" marT="0" marB="0"/>
                </a:tc>
              </a:tr>
              <a:tr h="387978">
                <a:tc>
                  <a:txBody>
                    <a:bodyPr/>
                    <a:lstStyle/>
                    <a:p>
                      <a:pPr marL="0" marR="0">
                        <a:spcBef>
                          <a:spcPts val="150"/>
                        </a:spcBef>
                        <a:spcAft>
                          <a:spcPts val="150"/>
                        </a:spcAft>
                      </a:pPr>
                      <a:r>
                        <a:rPr lang="en-US" sz="1800">
                          <a:effectLst/>
                        </a:rPr>
                        <a:t>Mammals </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10383">
                <a:tc>
                  <a:txBody>
                    <a:bodyPr/>
                    <a:lstStyle/>
                    <a:p>
                      <a:pPr marL="228600" marR="0">
                        <a:spcBef>
                          <a:spcPts val="150"/>
                        </a:spcBef>
                        <a:spcAft>
                          <a:spcPts val="150"/>
                        </a:spcAft>
                      </a:pPr>
                      <a:r>
                        <a:rPr lang="en-US" sz="1800" b="0" dirty="0">
                          <a:effectLst/>
                        </a:rPr>
                        <a:t>San Joaquin kit fox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bl>
          </a:graphicData>
        </a:graphic>
      </p:graphicFrame>
      <p:pic>
        <p:nvPicPr>
          <p:cNvPr id="28" name="Picture 5" descr="I:\Photos\Sp. Status Plants\Dudleya setchelli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1600200"/>
            <a:ext cx="1371600" cy="9150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Photos\Sp. Status Plants\Ceanothus ferrisa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0" y="4421088"/>
            <a:ext cx="1371600" cy="2055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Photos\Sp. Status Plants\Mt. Hamilton Thist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3581400"/>
            <a:ext cx="1371600" cy="9104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I:\Photos\Sp. Status Plants\Lessingia micradenia var. glabrat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6200" y="2590201"/>
            <a:ext cx="1371600" cy="9149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2"/>
          <p:cNvSpPr txBox="1">
            <a:spLocks noChangeArrowheads="1"/>
          </p:cNvSpPr>
          <p:nvPr/>
        </p:nvSpPr>
        <p:spPr bwMode="auto">
          <a:xfrm>
            <a:off x="7621587" y="3260725"/>
            <a:ext cx="1522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dirty="0">
                <a:solidFill>
                  <a:schemeClr val="bg1"/>
                </a:solidFill>
              </a:rPr>
              <a:t>© 2003 Dean Wm. Taylor</a:t>
            </a:r>
          </a:p>
          <a:p>
            <a:endParaRPr lang="en-US" sz="1000" dirty="0">
              <a:solidFill>
                <a:schemeClr val="bg1"/>
              </a:solidFill>
            </a:endParaRPr>
          </a:p>
        </p:txBody>
      </p:sp>
      <p:sp>
        <p:nvSpPr>
          <p:cNvPr id="42" name="Text Box 7"/>
          <p:cNvSpPr txBox="1">
            <a:spLocks noChangeArrowheads="1"/>
          </p:cNvSpPr>
          <p:nvPr/>
        </p:nvSpPr>
        <p:spPr bwMode="auto">
          <a:xfrm>
            <a:off x="7724775" y="6075447"/>
            <a:ext cx="1343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chemeClr val="bg1"/>
                </a:solidFill>
              </a:rPr>
              <a:t>© 2005 </a:t>
            </a:r>
            <a:r>
              <a:rPr lang="en-US" sz="1000" dirty="0" err="1">
                <a:solidFill>
                  <a:schemeClr val="bg1"/>
                </a:solidFill>
              </a:rPr>
              <a:t>Janell</a:t>
            </a:r>
            <a:r>
              <a:rPr lang="en-US" sz="1000" dirty="0">
                <a:solidFill>
                  <a:schemeClr val="bg1"/>
                </a:solidFill>
              </a:rPr>
              <a:t> Hillman</a:t>
            </a:r>
          </a:p>
        </p:txBody>
      </p:sp>
      <p:cxnSp>
        <p:nvCxnSpPr>
          <p:cNvPr id="17" name="Straight Connector 16"/>
          <p:cNvCxnSpPr/>
          <p:nvPr/>
        </p:nvCxnSpPr>
        <p:spPr>
          <a:xfrm>
            <a:off x="914400" y="914400"/>
            <a:ext cx="7315200"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5-Point Star 2"/>
          <p:cNvSpPr/>
          <p:nvPr/>
        </p:nvSpPr>
        <p:spPr>
          <a:xfrm>
            <a:off x="1569720" y="2286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5-Point Star 19"/>
          <p:cNvSpPr/>
          <p:nvPr/>
        </p:nvSpPr>
        <p:spPr>
          <a:xfrm>
            <a:off x="1569720" y="5004269"/>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5-Point Star 20"/>
          <p:cNvSpPr/>
          <p:nvPr/>
        </p:nvSpPr>
        <p:spPr>
          <a:xfrm>
            <a:off x="1569720" y="5400509"/>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5-Point Star 21"/>
          <p:cNvSpPr/>
          <p:nvPr/>
        </p:nvSpPr>
        <p:spPr>
          <a:xfrm>
            <a:off x="1569720" y="574548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5-Point Star 22"/>
          <p:cNvSpPr/>
          <p:nvPr/>
        </p:nvSpPr>
        <p:spPr>
          <a:xfrm>
            <a:off x="1569720" y="65532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5-Point Star 23"/>
          <p:cNvSpPr/>
          <p:nvPr/>
        </p:nvSpPr>
        <p:spPr>
          <a:xfrm>
            <a:off x="4495800" y="1950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5-Point Star 24"/>
          <p:cNvSpPr/>
          <p:nvPr/>
        </p:nvSpPr>
        <p:spPr>
          <a:xfrm>
            <a:off x="4495800" y="2286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5-Point Star 25"/>
          <p:cNvSpPr/>
          <p:nvPr/>
        </p:nvSpPr>
        <p:spPr>
          <a:xfrm>
            <a:off x="4495800" y="2667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5-Point Star 26"/>
          <p:cNvSpPr/>
          <p:nvPr/>
        </p:nvSpPr>
        <p:spPr>
          <a:xfrm>
            <a:off x="4495800" y="3048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5-Point Star 29"/>
          <p:cNvSpPr/>
          <p:nvPr/>
        </p:nvSpPr>
        <p:spPr>
          <a:xfrm>
            <a:off x="4495800" y="3429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5-Point Star 32"/>
          <p:cNvSpPr/>
          <p:nvPr/>
        </p:nvSpPr>
        <p:spPr>
          <a:xfrm>
            <a:off x="4495800" y="3810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5-Point Star 33"/>
          <p:cNvSpPr/>
          <p:nvPr/>
        </p:nvSpPr>
        <p:spPr>
          <a:xfrm>
            <a:off x="4495800" y="4236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5-Point Star 34"/>
          <p:cNvSpPr/>
          <p:nvPr/>
        </p:nvSpPr>
        <p:spPr>
          <a:xfrm>
            <a:off x="4495800" y="4617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5-Point Star 35"/>
          <p:cNvSpPr/>
          <p:nvPr/>
        </p:nvSpPr>
        <p:spPr>
          <a:xfrm>
            <a:off x="4495800" y="4998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5-Point Star 36"/>
          <p:cNvSpPr/>
          <p:nvPr/>
        </p:nvSpPr>
        <p:spPr>
          <a:xfrm>
            <a:off x="4617720" y="6477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p:cNvSpPr txBox="1"/>
          <p:nvPr/>
        </p:nvSpPr>
        <p:spPr>
          <a:xfrm>
            <a:off x="4798922" y="6400800"/>
            <a:ext cx="2287678" cy="369332"/>
          </a:xfrm>
          <a:prstGeom prst="rect">
            <a:avLst/>
          </a:prstGeom>
          <a:noFill/>
        </p:spPr>
        <p:txBody>
          <a:bodyPr wrap="none" rtlCol="0">
            <a:spAutoFit/>
          </a:bodyPr>
          <a:lstStyle/>
          <a:p>
            <a:r>
              <a:rPr lang="en-US" dirty="0" smtClean="0"/>
              <a:t>= survey requirements</a:t>
            </a:r>
            <a:endParaRPr lang="en-US" dirty="0"/>
          </a:p>
        </p:txBody>
      </p:sp>
    </p:spTree>
    <p:extLst>
      <p:ext uri="{BB962C8B-B14F-4D97-AF65-F5344CB8AC3E}">
        <p14:creationId xmlns:p14="http://schemas.microsoft.com/office/powerpoint/2010/main" val="7222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2" grpId="0" animBg="1"/>
      <p:bldP spid="23" grpId="0" animBg="1"/>
      <p:bldP spid="24" grpId="0" animBg="1"/>
      <p:bldP spid="25" grpId="0" animBg="1"/>
      <p:bldP spid="26" grpId="0" animBg="1"/>
      <p:bldP spid="27" grpId="0" animBg="1"/>
      <p:bldP spid="30" grpId="0" animBg="1"/>
      <p:bldP spid="33" grpId="0" animBg="1"/>
      <p:bldP spid="34" grpId="0" animBg="1"/>
      <p:bldP spid="35" grpId="0" animBg="1"/>
      <p:bldP spid="36" grpId="0" animBg="1"/>
      <p:bldP spid="37"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620000" cy="868362"/>
          </a:xfrm>
        </p:spPr>
        <p:txBody>
          <a:bodyPr>
            <a:normAutofit/>
          </a:bodyPr>
          <a:lstStyle/>
          <a:p>
            <a:r>
              <a:rPr lang="en-US" dirty="0" smtClean="0"/>
              <a:t>What is the Santa Clara Valley Habitat Plan?</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t>11</a:t>
            </a:fld>
            <a:endParaRPr lang="en-US"/>
          </a:p>
        </p:txBody>
      </p:sp>
      <p:sp>
        <p:nvSpPr>
          <p:cNvPr id="7" name="TextBox 6"/>
          <p:cNvSpPr txBox="1"/>
          <p:nvPr/>
        </p:nvSpPr>
        <p:spPr>
          <a:xfrm>
            <a:off x="3881701" y="833735"/>
            <a:ext cx="2290499" cy="461665"/>
          </a:xfrm>
          <a:prstGeom prst="rect">
            <a:avLst/>
          </a:prstGeom>
          <a:noFill/>
        </p:spPr>
        <p:txBody>
          <a:bodyPr wrap="none" rtlCol="0">
            <a:spAutoFit/>
          </a:bodyPr>
          <a:lstStyle/>
          <a:p>
            <a:pPr algn="ctr"/>
            <a:r>
              <a:rPr lang="en-US" sz="2400" dirty="0" smtClean="0"/>
              <a:t>Covered Projects</a:t>
            </a:r>
            <a:endParaRPr lang="en-US" sz="2400" dirty="0"/>
          </a:p>
        </p:txBody>
      </p:sp>
      <p:sp>
        <p:nvSpPr>
          <p:cNvPr id="3" name="TextBox 2"/>
          <p:cNvSpPr txBox="1"/>
          <p:nvPr/>
        </p:nvSpPr>
        <p:spPr>
          <a:xfrm>
            <a:off x="1524000" y="1295400"/>
            <a:ext cx="7620000" cy="5275290"/>
          </a:xfrm>
          <a:prstGeom prst="rect">
            <a:avLst/>
          </a:prstGeom>
          <a:noFill/>
        </p:spPr>
        <p:txBody>
          <a:bodyPr wrap="square" rtlCol="0">
            <a:spAutoFit/>
          </a:bodyPr>
          <a:lstStyle/>
          <a:p>
            <a:pPr marL="342900" indent="-342900" eaLnBrk="0" hangingPunct="0">
              <a:lnSpc>
                <a:spcPct val="90000"/>
              </a:lnSpc>
              <a:spcBef>
                <a:spcPct val="20000"/>
              </a:spcBef>
              <a:buClr>
                <a:srgbClr val="008080"/>
              </a:buClr>
              <a:buFont typeface="Wingdings" pitchFamily="2" charset="2"/>
              <a:buChar char="§"/>
              <a:defRPr/>
            </a:pPr>
            <a:r>
              <a:rPr lang="en-US" sz="2600" dirty="0" smtClean="0">
                <a:latin typeface="Arial" charset="0"/>
              </a:rPr>
              <a:t>Projects receive </a:t>
            </a:r>
            <a:r>
              <a:rPr lang="en-US" sz="2600" dirty="0">
                <a:latin typeface="Arial" charset="0"/>
              </a:rPr>
              <a:t>authorization to impact species</a:t>
            </a:r>
          </a:p>
          <a:p>
            <a:pPr marL="342900" indent="-342900" eaLnBrk="0" hangingPunct="0">
              <a:spcBef>
                <a:spcPct val="20000"/>
              </a:spcBef>
              <a:buClr>
                <a:srgbClr val="008080"/>
              </a:buClr>
              <a:buFont typeface="Wingdings" pitchFamily="2" charset="2"/>
              <a:buChar char="§"/>
              <a:defRPr/>
            </a:pPr>
            <a:r>
              <a:rPr lang="en-US" sz="2600" dirty="0">
                <a:latin typeface="Arial" charset="0"/>
              </a:rPr>
              <a:t>Comprehensive coverage for public &amp; private projects </a:t>
            </a:r>
          </a:p>
          <a:p>
            <a:pPr marL="342900" indent="-342900" eaLnBrk="0" hangingPunct="0">
              <a:spcBef>
                <a:spcPct val="20000"/>
              </a:spcBef>
              <a:buClr>
                <a:srgbClr val="008080"/>
              </a:buClr>
              <a:buFont typeface="Wingdings" pitchFamily="2" charset="2"/>
              <a:buChar char="§"/>
              <a:defRPr/>
            </a:pPr>
            <a:r>
              <a:rPr lang="en-US" sz="2600" b="1" dirty="0">
                <a:latin typeface="Arial" charset="0"/>
              </a:rPr>
              <a:t>Six broad categories</a:t>
            </a:r>
            <a:r>
              <a:rPr lang="en-US" sz="2600" dirty="0">
                <a:latin typeface="Arial" charset="0"/>
              </a:rPr>
              <a:t>—consistent with c</a:t>
            </a:r>
            <a:r>
              <a:rPr lang="en-US" sz="2600" dirty="0" smtClean="0">
                <a:latin typeface="Arial" charset="0"/>
              </a:rPr>
              <a:t>o-Permittee General </a:t>
            </a:r>
            <a:r>
              <a:rPr lang="en-US" sz="2600" dirty="0">
                <a:latin typeface="Arial" charset="0"/>
              </a:rPr>
              <a:t>Plans and other local polic</a:t>
            </a:r>
            <a:r>
              <a:rPr lang="en-US" sz="2800" dirty="0">
                <a:latin typeface="Arial" charset="0"/>
              </a:rPr>
              <a:t>ies:</a:t>
            </a:r>
          </a:p>
          <a:p>
            <a:pPr marL="1257300" lvl="2" indent="-342900" eaLnBrk="0" hangingPunct="0">
              <a:spcBef>
                <a:spcPts val="600"/>
              </a:spcBef>
              <a:buClr>
                <a:srgbClr val="008080"/>
              </a:buClr>
              <a:buFont typeface="Wingdings" pitchFamily="2" charset="2"/>
              <a:buChar char="§"/>
              <a:defRPr/>
            </a:pPr>
            <a:r>
              <a:rPr lang="en-US" sz="2000" dirty="0">
                <a:latin typeface="Arial" charset="0"/>
              </a:rPr>
              <a:t>Urban Development</a:t>
            </a:r>
          </a:p>
          <a:p>
            <a:pPr marL="1257300" lvl="2" indent="-342900" eaLnBrk="0" hangingPunct="0">
              <a:lnSpc>
                <a:spcPct val="90000"/>
              </a:lnSpc>
              <a:spcBef>
                <a:spcPct val="20000"/>
              </a:spcBef>
              <a:buClr>
                <a:srgbClr val="008080"/>
              </a:buClr>
              <a:buFont typeface="Wingdings" pitchFamily="2" charset="2"/>
              <a:buChar char="§"/>
              <a:defRPr/>
            </a:pPr>
            <a:r>
              <a:rPr lang="en-US" sz="2000" dirty="0">
                <a:latin typeface="Arial" charset="0"/>
              </a:rPr>
              <a:t>Rural Development</a:t>
            </a:r>
          </a:p>
          <a:p>
            <a:pPr marL="1257300" lvl="2" indent="-342900" eaLnBrk="0" hangingPunct="0">
              <a:lnSpc>
                <a:spcPct val="90000"/>
              </a:lnSpc>
              <a:spcBef>
                <a:spcPct val="20000"/>
              </a:spcBef>
              <a:buClr>
                <a:srgbClr val="008080"/>
              </a:buClr>
              <a:buFont typeface="Wingdings" pitchFamily="2" charset="2"/>
              <a:buChar char="§"/>
              <a:defRPr/>
            </a:pPr>
            <a:r>
              <a:rPr lang="en-US" sz="2000" dirty="0">
                <a:latin typeface="Arial" charset="0"/>
              </a:rPr>
              <a:t>New Public Infrastructure</a:t>
            </a:r>
          </a:p>
          <a:p>
            <a:pPr marL="1257300" lvl="2" indent="-342900" eaLnBrk="0" hangingPunct="0">
              <a:lnSpc>
                <a:spcPct val="90000"/>
              </a:lnSpc>
              <a:spcBef>
                <a:spcPct val="20000"/>
              </a:spcBef>
              <a:buClr>
                <a:srgbClr val="008080"/>
              </a:buClr>
              <a:buFont typeface="Wingdings" pitchFamily="2" charset="2"/>
              <a:buChar char="§"/>
              <a:defRPr/>
            </a:pPr>
            <a:r>
              <a:rPr lang="en-US" sz="2000" dirty="0">
                <a:latin typeface="Arial" charset="0"/>
              </a:rPr>
              <a:t>Public Operations, maintenance and capital projects and facilities</a:t>
            </a:r>
          </a:p>
          <a:p>
            <a:pPr marL="1257300" lvl="2" indent="-342900" eaLnBrk="0" hangingPunct="0">
              <a:lnSpc>
                <a:spcPct val="90000"/>
              </a:lnSpc>
              <a:spcBef>
                <a:spcPct val="20000"/>
              </a:spcBef>
              <a:buClr>
                <a:srgbClr val="008080"/>
              </a:buClr>
              <a:buFont typeface="Wingdings" pitchFamily="2" charset="2"/>
              <a:buChar char="§"/>
              <a:defRPr/>
            </a:pPr>
            <a:r>
              <a:rPr lang="en-US" sz="2000" dirty="0">
                <a:latin typeface="Arial" charset="0"/>
              </a:rPr>
              <a:t>Santa Clara Valley Water District (SCVWD) activities</a:t>
            </a:r>
          </a:p>
          <a:p>
            <a:pPr marL="1257300" lvl="2" indent="-342900" eaLnBrk="0" hangingPunct="0">
              <a:lnSpc>
                <a:spcPct val="90000"/>
              </a:lnSpc>
              <a:spcBef>
                <a:spcPct val="20000"/>
              </a:spcBef>
              <a:buClr>
                <a:srgbClr val="008080"/>
              </a:buClr>
              <a:buFont typeface="Wingdings" pitchFamily="2" charset="2"/>
              <a:buChar char="§"/>
              <a:defRPr/>
            </a:pPr>
            <a:r>
              <a:rPr lang="en-US" sz="2000" dirty="0">
                <a:latin typeface="Arial" charset="0"/>
              </a:rPr>
              <a:t>Habitat Plan Reserve System</a:t>
            </a:r>
          </a:p>
          <a:p>
            <a:endParaRPr lang="en-US" dirty="0"/>
          </a:p>
        </p:txBody>
      </p:sp>
      <p:cxnSp>
        <p:nvCxnSpPr>
          <p:cNvPr id="6" name="Straight Connector 5"/>
          <p:cNvCxnSpPr/>
          <p:nvPr/>
        </p:nvCxnSpPr>
        <p:spPr>
          <a:xfrm>
            <a:off x="1698171" y="704671"/>
            <a:ext cx="73152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17468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12</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7" t="2462" r="1009" b="1354"/>
          <a:stretch/>
        </p:blipFill>
        <p:spPr bwMode="auto">
          <a:xfrm>
            <a:off x="0" y="1188720"/>
            <a:ext cx="8024904"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762000" y="0"/>
            <a:ext cx="7620000" cy="868362"/>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What is the Santa Clara Valley Habitat Plan?</a:t>
            </a:r>
            <a:endParaRPr lang="en-US" dirty="0"/>
          </a:p>
        </p:txBody>
      </p:sp>
      <p:sp>
        <p:nvSpPr>
          <p:cNvPr id="7" name="TextBox 6"/>
          <p:cNvSpPr txBox="1"/>
          <p:nvPr/>
        </p:nvSpPr>
        <p:spPr>
          <a:xfrm>
            <a:off x="3081261" y="533400"/>
            <a:ext cx="2928046" cy="461665"/>
          </a:xfrm>
          <a:prstGeom prst="rect">
            <a:avLst/>
          </a:prstGeom>
          <a:noFill/>
        </p:spPr>
        <p:txBody>
          <a:bodyPr wrap="none" rtlCol="0">
            <a:spAutoFit/>
          </a:bodyPr>
          <a:lstStyle/>
          <a:p>
            <a:pPr algn="ctr"/>
            <a:r>
              <a:rPr lang="en-US" sz="2400" dirty="0" smtClean="0"/>
              <a:t>Conservation Strategy</a:t>
            </a:r>
            <a:endParaRPr lang="en-US" sz="2400" dirty="0"/>
          </a:p>
        </p:txBody>
      </p:sp>
      <p:cxnSp>
        <p:nvCxnSpPr>
          <p:cNvPr id="8" name="Straight Connector 7"/>
          <p:cNvCxnSpPr/>
          <p:nvPr/>
        </p:nvCxnSpPr>
        <p:spPr>
          <a:xfrm>
            <a:off x="914400" y="533400"/>
            <a:ext cx="7315200" cy="0"/>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p:cNvSpPr txBox="1"/>
          <p:nvPr/>
        </p:nvSpPr>
        <p:spPr>
          <a:xfrm>
            <a:off x="6542707" y="1188718"/>
            <a:ext cx="2601293"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Protect up to 46,920 acres of open space and 100 miles of streams</a:t>
            </a:r>
          </a:p>
          <a:p>
            <a:pPr marL="285750" indent="-285750">
              <a:buFont typeface="Arial" panose="020B0604020202020204" pitchFamily="34" charset="0"/>
              <a:buChar char="•"/>
            </a:pPr>
            <a:r>
              <a:rPr lang="en-US" dirty="0" smtClean="0"/>
              <a:t>Restore up to 428 acres of riparian woodlands and wetlands</a:t>
            </a:r>
          </a:p>
          <a:p>
            <a:pPr marL="285750" indent="-285750">
              <a:buFont typeface="Arial" panose="020B0604020202020204" pitchFamily="34" charset="0"/>
              <a:buChar char="•"/>
            </a:pPr>
            <a:r>
              <a:rPr lang="en-US" dirty="0" smtClean="0"/>
              <a:t>Create up to 72 acres of ponds</a:t>
            </a:r>
          </a:p>
        </p:txBody>
      </p:sp>
    </p:spTree>
    <p:extLst>
      <p:ext uri="{BB962C8B-B14F-4D97-AF65-F5344CB8AC3E}">
        <p14:creationId xmlns:p14="http://schemas.microsoft.com/office/powerpoint/2010/main" val="992522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620000" cy="1143000"/>
          </a:xfrm>
        </p:spPr>
        <p:txBody>
          <a:bodyPr>
            <a:normAutofit/>
          </a:bodyPr>
          <a:lstStyle/>
          <a:p>
            <a:r>
              <a:rPr lang="en-US" sz="2400" dirty="0"/>
              <a:t>Who Developed the </a:t>
            </a:r>
            <a:r>
              <a:rPr lang="en-US" sz="2400" dirty="0" smtClean="0"/>
              <a:t>Santa Clara Valley Habitat </a:t>
            </a:r>
            <a:r>
              <a:rPr lang="en-US" sz="2400" dirty="0"/>
              <a:t>Plan?</a:t>
            </a:r>
          </a:p>
        </p:txBody>
      </p:sp>
      <p:sp>
        <p:nvSpPr>
          <p:cNvPr id="3" name="Content Placeholder 2"/>
          <p:cNvSpPr>
            <a:spLocks noGrp="1"/>
          </p:cNvSpPr>
          <p:nvPr>
            <p:ph idx="1"/>
          </p:nvPr>
        </p:nvSpPr>
        <p:spPr>
          <a:xfrm>
            <a:off x="1676400" y="1524000"/>
            <a:ext cx="7010400" cy="4278945"/>
          </a:xfrm>
        </p:spPr>
        <p:txBody>
          <a:bodyPr/>
          <a:lstStyle/>
          <a:p>
            <a:pPr marL="0" indent="0">
              <a:buNone/>
            </a:pPr>
            <a:r>
              <a:rPr lang="en-US" dirty="0"/>
              <a:t>The Plan was prepared by six local </a:t>
            </a:r>
            <a:r>
              <a:rPr lang="en-US" dirty="0" smtClean="0"/>
              <a:t>agencies.</a:t>
            </a:r>
            <a:endParaRPr lang="en-US" dirty="0"/>
          </a:p>
          <a:p>
            <a:pPr lvl="0" fontAlgn="base"/>
            <a:r>
              <a:rPr lang="en-US" dirty="0"/>
              <a:t>City of Gilroy.</a:t>
            </a:r>
          </a:p>
          <a:p>
            <a:pPr lvl="0" fontAlgn="base"/>
            <a:r>
              <a:rPr lang="en-US" dirty="0"/>
              <a:t>City of Morgan Hill.</a:t>
            </a:r>
          </a:p>
          <a:p>
            <a:pPr lvl="0" fontAlgn="base"/>
            <a:r>
              <a:rPr lang="en-US" dirty="0"/>
              <a:t>City of San José.</a:t>
            </a:r>
          </a:p>
          <a:p>
            <a:pPr lvl="0" fontAlgn="base"/>
            <a:r>
              <a:rPr lang="en-US" dirty="0"/>
              <a:t>County of Santa </a:t>
            </a:r>
            <a:r>
              <a:rPr lang="en-US" dirty="0" smtClean="0"/>
              <a:t>Clara.</a:t>
            </a:r>
            <a:endParaRPr lang="en-US" dirty="0"/>
          </a:p>
          <a:p>
            <a:pPr lvl="0" fontAlgn="base"/>
            <a:r>
              <a:rPr lang="en-US" dirty="0"/>
              <a:t>Santa Clara Valley Water District.</a:t>
            </a:r>
          </a:p>
          <a:p>
            <a:r>
              <a:rPr lang="en-US" dirty="0"/>
              <a:t>Santa Clara Valley Transportation Authority.</a:t>
            </a:r>
          </a:p>
        </p:txBody>
      </p:sp>
      <p:sp>
        <p:nvSpPr>
          <p:cNvPr id="4" name="Slide Number Placeholder 3"/>
          <p:cNvSpPr>
            <a:spLocks noGrp="1"/>
          </p:cNvSpPr>
          <p:nvPr>
            <p:ph type="sldNum" sz="quarter" idx="12"/>
          </p:nvPr>
        </p:nvSpPr>
        <p:spPr/>
        <p:txBody>
          <a:bodyPr/>
          <a:lstStyle/>
          <a:p>
            <a:fld id="{BD3E6F33-9149-4F5B-BC12-F342A25203F1}" type="slidenum">
              <a:rPr lang="en-US" smtClean="0"/>
              <a:pPr/>
              <a:t>13</a:t>
            </a:fld>
            <a:endParaRPr lang="en-US"/>
          </a:p>
        </p:txBody>
      </p:sp>
      <p:pic>
        <p:nvPicPr>
          <p:cNvPr id="1026" name="Picture 2" descr="X:\Santa Clara County\CAT_SCV-HCP\T4_Website\Local Partner Logos\scvlogos_hre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765662"/>
            <a:ext cx="8153400" cy="14065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752600" y="1066800"/>
            <a:ext cx="69342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64480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a:t>
            </a:r>
            <a:r>
              <a:rPr lang="en-US" dirty="0" smtClean="0"/>
              <a:t>Benefits </a:t>
            </a:r>
            <a:r>
              <a:rPr lang="en-US" dirty="0"/>
              <a:t>of the Habitat Plan?</a:t>
            </a:r>
          </a:p>
        </p:txBody>
      </p:sp>
      <p:sp>
        <p:nvSpPr>
          <p:cNvPr id="3" name="Content Placeholder 2"/>
          <p:cNvSpPr>
            <a:spLocks noGrp="1"/>
          </p:cNvSpPr>
          <p:nvPr>
            <p:ph idx="1"/>
          </p:nvPr>
        </p:nvSpPr>
        <p:spPr>
          <a:xfrm>
            <a:off x="1676400" y="1524000"/>
            <a:ext cx="7086600" cy="5029200"/>
          </a:xfrm>
        </p:spPr>
        <p:txBody>
          <a:bodyPr>
            <a:normAutofit fontScale="92500" lnSpcReduction="10000"/>
          </a:bodyPr>
          <a:lstStyle/>
          <a:p>
            <a:r>
              <a:rPr lang="en-US" b="1" dirty="0"/>
              <a:t>Local </a:t>
            </a:r>
            <a:r>
              <a:rPr lang="en-US" b="1" dirty="0" smtClean="0"/>
              <a:t>control</a:t>
            </a:r>
            <a:r>
              <a:rPr lang="en-US" dirty="0" smtClean="0"/>
              <a:t>. </a:t>
            </a:r>
            <a:r>
              <a:rPr lang="en-US" dirty="0"/>
              <a:t>Allow local control of the extension of endangered species permits for local projects. </a:t>
            </a:r>
            <a:endParaRPr lang="en-US" dirty="0" smtClean="0"/>
          </a:p>
          <a:p>
            <a:pPr>
              <a:buNone/>
            </a:pPr>
            <a:endParaRPr lang="en-US" dirty="0"/>
          </a:p>
          <a:p>
            <a:r>
              <a:rPr lang="en-US" b="1" dirty="0" smtClean="0"/>
              <a:t>More efficient</a:t>
            </a:r>
            <a:r>
              <a:rPr lang="en-US" dirty="0" smtClean="0"/>
              <a:t>. Habitat Plan offers a more time efficient and simplified process to obtain endangered species authorization for private and public projects, including operations and maintenance activities.</a:t>
            </a:r>
          </a:p>
          <a:p>
            <a:endParaRPr lang="en-US" dirty="0" smtClean="0"/>
          </a:p>
          <a:p>
            <a:r>
              <a:rPr lang="en-US" b="1" dirty="0" smtClean="0"/>
              <a:t>Increased certainty</a:t>
            </a:r>
            <a:r>
              <a:rPr lang="en-US" dirty="0" smtClean="0"/>
              <a:t>. Provides private applicants and co-</a:t>
            </a:r>
            <a:r>
              <a:rPr lang="en-US" dirty="0" err="1" smtClean="0"/>
              <a:t>Permittees</a:t>
            </a:r>
            <a:r>
              <a:rPr lang="en-US" dirty="0" smtClean="0"/>
              <a:t> with greater certainty in mitigation requirements and timing. </a:t>
            </a:r>
          </a:p>
          <a:p>
            <a:endParaRPr lang="en-US" dirty="0" smtClean="0"/>
          </a:p>
          <a:p>
            <a:r>
              <a:rPr lang="en-US" b="1" dirty="0" smtClean="0"/>
              <a:t>Species recovery and land conservation</a:t>
            </a:r>
            <a:r>
              <a:rPr lang="en-US" dirty="0" smtClean="0"/>
              <a:t>. </a:t>
            </a:r>
            <a:r>
              <a:rPr lang="en-US" dirty="0"/>
              <a:t>A regional approach to species recovery and land conservation</a:t>
            </a:r>
          </a:p>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14</a:t>
            </a:fld>
            <a:endParaRPr lang="en-US"/>
          </a:p>
        </p:txBody>
      </p:sp>
      <p:cxnSp>
        <p:nvCxnSpPr>
          <p:cNvPr id="5" name="Straight Connector 4"/>
          <p:cNvCxnSpPr/>
          <p:nvPr/>
        </p:nvCxnSpPr>
        <p:spPr>
          <a:xfrm>
            <a:off x="1752600" y="1143000"/>
            <a:ext cx="69342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8367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76600" y="3598480"/>
            <a:ext cx="2325914" cy="659745"/>
          </a:xfrm>
        </p:spPr>
        <p:txBody>
          <a:bodyPr>
            <a:normAutofit/>
          </a:bodyPr>
          <a:lstStyle/>
          <a:p>
            <a:pPr>
              <a:defRPr/>
            </a:pPr>
            <a:r>
              <a:rPr lang="en-US" sz="2800" dirty="0" smtClean="0">
                <a:ea typeface="+mj-ea"/>
                <a:cs typeface="+mj-cs"/>
              </a:rPr>
              <a:t>Permitting</a:t>
            </a:r>
            <a:endParaRPr lang="en-US" sz="2800" dirty="0">
              <a:ea typeface="+mj-ea"/>
              <a:cs typeface="+mj-cs"/>
            </a:endParaRPr>
          </a:p>
        </p:txBody>
      </p:sp>
      <p:sp>
        <p:nvSpPr>
          <p:cNvPr id="10251" name="Oval 29"/>
          <p:cNvSpPr>
            <a:spLocks noChangeArrowheads="1"/>
          </p:cNvSpPr>
          <p:nvPr/>
        </p:nvSpPr>
        <p:spPr bwMode="auto">
          <a:xfrm rot="10800000">
            <a:off x="2231572" y="4378140"/>
            <a:ext cx="4572000" cy="24190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rot="10800000" wrap="none" anchor="ctr">
            <a:flatTx/>
          </a:bodyPr>
          <a:lstStyle/>
          <a:p>
            <a:r>
              <a:rPr lang="en-US" sz="2000" b="1" dirty="0" smtClean="0">
                <a:solidFill>
                  <a:schemeClr val="tx1"/>
                </a:solidFill>
                <a:latin typeface="+mj-lt"/>
              </a:rPr>
              <a:t>Santa Clara Valley Habitat Plan</a:t>
            </a:r>
            <a:endParaRPr lang="en-US" sz="2000" b="1" dirty="0">
              <a:solidFill>
                <a:schemeClr val="tx1"/>
              </a:solidFill>
              <a:latin typeface="+mj-lt"/>
            </a:endParaRPr>
          </a:p>
        </p:txBody>
      </p:sp>
      <p:sp>
        <p:nvSpPr>
          <p:cNvPr id="10253" name="TextBox 32"/>
          <p:cNvSpPr txBox="1">
            <a:spLocks noChangeArrowheads="1"/>
          </p:cNvSpPr>
          <p:nvPr/>
        </p:nvSpPr>
        <p:spPr bwMode="auto">
          <a:xfrm>
            <a:off x="0" y="3276868"/>
            <a:ext cx="20078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eaLnBrk="1" hangingPunct="1"/>
            <a:r>
              <a:rPr lang="en-US" sz="2000" i="1" dirty="0">
                <a:latin typeface="+mj-lt"/>
              </a:rPr>
              <a:t>Business as Usual -Four permit stops</a:t>
            </a:r>
          </a:p>
        </p:txBody>
      </p:sp>
      <p:sp>
        <p:nvSpPr>
          <p:cNvPr id="10254" name="TextBox 33"/>
          <p:cNvSpPr txBox="1">
            <a:spLocks noChangeArrowheads="1"/>
          </p:cNvSpPr>
          <p:nvPr/>
        </p:nvSpPr>
        <p:spPr bwMode="auto">
          <a:xfrm>
            <a:off x="268514" y="5124735"/>
            <a:ext cx="1814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eaLnBrk="1" hangingPunct="1"/>
            <a:r>
              <a:rPr lang="en-US" sz="2000" i="1">
                <a:latin typeface="+mj-lt"/>
              </a:rPr>
              <a:t>Goal – </a:t>
            </a:r>
          </a:p>
          <a:p>
            <a:pPr eaLnBrk="1" hangingPunct="1"/>
            <a:r>
              <a:rPr lang="en-US" sz="2000" i="1">
                <a:latin typeface="+mj-lt"/>
              </a:rPr>
              <a:t>One permit stop</a:t>
            </a:r>
          </a:p>
        </p:txBody>
      </p:sp>
      <p:sp>
        <p:nvSpPr>
          <p:cNvPr id="10255" name="Line 19"/>
          <p:cNvSpPr>
            <a:spLocks noChangeShapeType="1"/>
          </p:cNvSpPr>
          <p:nvPr/>
        </p:nvSpPr>
        <p:spPr bwMode="auto">
          <a:xfrm>
            <a:off x="1487714" y="2762534"/>
            <a:ext cx="1233714" cy="1832626"/>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56" name="Line 20"/>
          <p:cNvSpPr>
            <a:spLocks noChangeShapeType="1"/>
          </p:cNvSpPr>
          <p:nvPr/>
        </p:nvSpPr>
        <p:spPr bwMode="auto">
          <a:xfrm>
            <a:off x="3479799" y="2762534"/>
            <a:ext cx="72571" cy="1706280"/>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57" name="Line 21"/>
          <p:cNvSpPr>
            <a:spLocks noChangeShapeType="1"/>
          </p:cNvSpPr>
          <p:nvPr/>
        </p:nvSpPr>
        <p:spPr bwMode="auto">
          <a:xfrm flipH="1">
            <a:off x="5602514" y="3295934"/>
            <a:ext cx="217714" cy="1172880"/>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58" name="Text Box 22"/>
          <p:cNvSpPr txBox="1">
            <a:spLocks noChangeArrowheads="1"/>
          </p:cNvSpPr>
          <p:nvPr/>
        </p:nvSpPr>
        <p:spPr bwMode="auto">
          <a:xfrm>
            <a:off x="7202714" y="3135259"/>
            <a:ext cx="272143" cy="369332"/>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dirty="0">
                <a:latin typeface="+mj-lt"/>
              </a:rPr>
              <a:t>?</a:t>
            </a:r>
          </a:p>
        </p:txBody>
      </p:sp>
      <p:sp>
        <p:nvSpPr>
          <p:cNvPr id="10259" name="Text Box 23"/>
          <p:cNvSpPr txBox="1">
            <a:spLocks noChangeArrowheads="1"/>
          </p:cNvSpPr>
          <p:nvPr/>
        </p:nvSpPr>
        <p:spPr bwMode="auto">
          <a:xfrm>
            <a:off x="6897914" y="3821059"/>
            <a:ext cx="272143" cy="369332"/>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dirty="0">
                <a:latin typeface="+mj-lt"/>
              </a:rPr>
              <a:t>?</a:t>
            </a:r>
          </a:p>
        </p:txBody>
      </p:sp>
      <p:sp>
        <p:nvSpPr>
          <p:cNvPr id="10260" name="Line 24"/>
          <p:cNvSpPr>
            <a:spLocks noChangeShapeType="1"/>
          </p:cNvSpPr>
          <p:nvPr/>
        </p:nvSpPr>
        <p:spPr bwMode="auto">
          <a:xfrm flipH="1">
            <a:off x="7431314" y="2838734"/>
            <a:ext cx="145143" cy="293220"/>
          </a:xfrm>
          <a:prstGeom prst="line">
            <a:avLst/>
          </a:prstGeom>
          <a:noFill/>
          <a:ln w="9525">
            <a:solidFill>
              <a:schemeClr val="tx1"/>
            </a:solidFill>
            <a:round/>
            <a:headEnd/>
            <a:tailEn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61" name="Line 25"/>
          <p:cNvSpPr>
            <a:spLocks noChangeShapeType="1"/>
          </p:cNvSpPr>
          <p:nvPr/>
        </p:nvSpPr>
        <p:spPr bwMode="auto">
          <a:xfrm flipH="1">
            <a:off x="7126514" y="3524534"/>
            <a:ext cx="145143" cy="293220"/>
          </a:xfrm>
          <a:prstGeom prst="line">
            <a:avLst/>
          </a:prstGeom>
          <a:noFill/>
          <a:ln w="9525">
            <a:solidFill>
              <a:schemeClr val="tx1"/>
            </a:solidFill>
            <a:round/>
            <a:headEnd/>
            <a:tailEn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62" name="Line 26"/>
          <p:cNvSpPr>
            <a:spLocks noChangeShapeType="1"/>
          </p:cNvSpPr>
          <p:nvPr/>
        </p:nvSpPr>
        <p:spPr bwMode="auto">
          <a:xfrm flipH="1">
            <a:off x="6516914" y="4134134"/>
            <a:ext cx="435429" cy="733050"/>
          </a:xfrm>
          <a:prstGeom prst="line">
            <a:avLst/>
          </a:prstGeom>
          <a:noFill/>
          <a:ln w="9525">
            <a:solidFill>
              <a:schemeClr val="tx1"/>
            </a:solidFill>
            <a:round/>
            <a:headEnd/>
            <a:tailEnd type="triangle" w="med" len="med"/>
          </a:ln>
          <a:effectLst/>
          <a:scene3d>
            <a:camera prst="legacyObliqueFront"/>
            <a:lightRig rig="legacyFlat3" dir="b"/>
          </a:scene3d>
          <a:sp3d extrusionH="4302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flatTx/>
          </a:bodyPr>
          <a:lstStyle/>
          <a:p>
            <a:endParaRPr lang="en-US">
              <a:latin typeface="+mj-lt"/>
            </a:endParaRPr>
          </a:p>
        </p:txBody>
      </p:sp>
      <p:sp>
        <p:nvSpPr>
          <p:cNvPr id="10263" name="Text Box 29"/>
          <p:cNvSpPr txBox="1">
            <a:spLocks noChangeArrowheads="1"/>
          </p:cNvSpPr>
          <p:nvPr/>
        </p:nvSpPr>
        <p:spPr bwMode="auto">
          <a:xfrm>
            <a:off x="5058228" y="3048000"/>
            <a:ext cx="1524000" cy="369332"/>
          </a:xfrm>
          <a:prstGeom prst="rect">
            <a:avLst/>
          </a:prstGeom>
          <a:solidFill>
            <a:schemeClr val="bg1"/>
          </a:solidFill>
          <a:ln>
            <a:noFill/>
          </a:ln>
          <a:effectLst/>
          <a:extLst/>
        </p:spPr>
        <p:txBody>
          <a:bodyPr wrap="square" anchor="ctr">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i="1" dirty="0">
                <a:latin typeface="+mj-lt"/>
              </a:rPr>
              <a:t>(</a:t>
            </a:r>
            <a:r>
              <a:rPr lang="en-US" sz="1800" i="1" dirty="0" smtClean="0">
                <a:latin typeface="+mj-lt"/>
              </a:rPr>
              <a:t>coming soon)</a:t>
            </a:r>
            <a:endParaRPr lang="en-US" sz="1800" i="1" dirty="0">
              <a:latin typeface="+mj-lt"/>
            </a:endParaRPr>
          </a:p>
        </p:txBody>
      </p:sp>
      <p:sp>
        <p:nvSpPr>
          <p:cNvPr id="24" name="Title 1"/>
          <p:cNvSpPr txBox="1">
            <a:spLocks/>
          </p:cNvSpPr>
          <p:nvPr/>
        </p:nvSpPr>
        <p:spPr>
          <a:xfrm>
            <a:off x="966788" y="-76200"/>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dirty="0" smtClean="0"/>
              <a:t>What are the Benefits of the Habitat Plan?</a:t>
            </a:r>
            <a:endParaRPr lang="en-US" dirty="0"/>
          </a:p>
        </p:txBody>
      </p:sp>
      <p:cxnSp>
        <p:nvCxnSpPr>
          <p:cNvPr id="25" name="Straight Connector 24"/>
          <p:cNvCxnSpPr/>
          <p:nvPr/>
        </p:nvCxnSpPr>
        <p:spPr>
          <a:xfrm>
            <a:off x="745160" y="762000"/>
            <a:ext cx="7674051"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1676400" y="838200"/>
            <a:ext cx="5862246" cy="369332"/>
          </a:xfrm>
          <a:prstGeom prst="rect">
            <a:avLst/>
          </a:prstGeom>
          <a:noFill/>
        </p:spPr>
        <p:txBody>
          <a:bodyPr wrap="none" rtlCol="0">
            <a:spAutoFit/>
          </a:bodyPr>
          <a:lstStyle/>
          <a:p>
            <a:r>
              <a:rPr lang="en-US" b="1" dirty="0" smtClean="0">
                <a:latin typeface="+mj-lt"/>
              </a:rPr>
              <a:t>Local Control and Increased Certainty for Project Permitting</a:t>
            </a:r>
            <a:endParaRPr lang="en-US" b="1" dirty="0">
              <a:latin typeface="+mj-lt"/>
            </a:endParaRPr>
          </a:p>
        </p:txBody>
      </p:sp>
      <p:sp>
        <p:nvSpPr>
          <p:cNvPr id="4" name="TextBox 3"/>
          <p:cNvSpPr txBox="1"/>
          <p:nvPr/>
        </p:nvSpPr>
        <p:spPr>
          <a:xfrm>
            <a:off x="192314" y="1295400"/>
            <a:ext cx="2177143" cy="163449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defRPr/>
            </a:pPr>
            <a:r>
              <a:rPr lang="en-US" sz="1800" b="1" dirty="0" smtClean="0">
                <a:latin typeface="+mj-lt"/>
              </a:rPr>
              <a:t>USFWS </a:t>
            </a:r>
            <a:r>
              <a:rPr lang="en-US" sz="1800" dirty="0" smtClean="0">
                <a:latin typeface="+mj-lt"/>
              </a:rPr>
              <a:t> </a:t>
            </a:r>
          </a:p>
          <a:p>
            <a:pPr algn="ctr" eaLnBrk="1" hangingPunct="1">
              <a:defRPr/>
            </a:pPr>
            <a:endParaRPr lang="en-US" sz="1800" dirty="0" smtClean="0">
              <a:latin typeface="+mj-lt"/>
            </a:endParaRPr>
          </a:p>
          <a:p>
            <a:pPr algn="ctr" eaLnBrk="1" hangingPunct="1">
              <a:defRPr/>
            </a:pPr>
            <a:r>
              <a:rPr lang="en-US" sz="1800" dirty="0" smtClean="0">
                <a:latin typeface="+mj-lt"/>
              </a:rPr>
              <a:t>Endangered Species</a:t>
            </a:r>
          </a:p>
          <a:p>
            <a:pPr algn="ctr" eaLnBrk="1" hangingPunct="1">
              <a:defRPr/>
            </a:pPr>
            <a:endParaRPr lang="en-US" sz="1800" dirty="0">
              <a:latin typeface="+mj-lt"/>
            </a:endParaRPr>
          </a:p>
          <a:p>
            <a:pPr algn="ctr" eaLnBrk="1" hangingPunct="1">
              <a:defRPr/>
            </a:pPr>
            <a:endParaRPr lang="en-US" sz="1800" dirty="0" smtClean="0">
              <a:latin typeface="+mj-lt"/>
            </a:endParaRPr>
          </a:p>
        </p:txBody>
      </p:sp>
      <p:sp>
        <p:nvSpPr>
          <p:cNvPr id="10246" name="TextBox 8"/>
          <p:cNvSpPr txBox="1">
            <a:spLocks noChangeArrowheads="1"/>
          </p:cNvSpPr>
          <p:nvPr/>
        </p:nvSpPr>
        <p:spPr bwMode="auto">
          <a:xfrm>
            <a:off x="2427514" y="1295400"/>
            <a:ext cx="2177143" cy="1634490"/>
          </a:xfrm>
          <a:prstGeom prst="roundRect">
            <a:avLst/>
          </a:prstGeom>
          <a:ln/>
          <a:extLst/>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b="1" dirty="0" smtClean="0">
                <a:latin typeface="+mj-lt"/>
              </a:rPr>
              <a:t>CDFW </a:t>
            </a:r>
          </a:p>
          <a:p>
            <a:pPr algn="ctr" eaLnBrk="1" hangingPunct="1"/>
            <a:endParaRPr lang="en-US" sz="1800" dirty="0">
              <a:latin typeface="+mj-lt"/>
            </a:endParaRPr>
          </a:p>
          <a:p>
            <a:pPr algn="ctr" eaLnBrk="1" hangingPunct="1"/>
            <a:r>
              <a:rPr lang="en-US" sz="1800" dirty="0">
                <a:latin typeface="+mj-lt"/>
              </a:rPr>
              <a:t>Endangered </a:t>
            </a:r>
            <a:r>
              <a:rPr lang="en-US" sz="1800" dirty="0" smtClean="0">
                <a:latin typeface="+mj-lt"/>
              </a:rPr>
              <a:t>Species</a:t>
            </a:r>
          </a:p>
          <a:p>
            <a:pPr algn="ctr" eaLnBrk="1" hangingPunct="1"/>
            <a:r>
              <a:rPr lang="en-US" sz="1800" dirty="0">
                <a:latin typeface="+mj-lt"/>
              </a:rPr>
              <a:t> </a:t>
            </a:r>
            <a:endParaRPr lang="en-US" sz="1800" dirty="0" smtClean="0">
              <a:latin typeface="+mj-lt"/>
            </a:endParaRPr>
          </a:p>
          <a:p>
            <a:pPr algn="ctr" eaLnBrk="1" hangingPunct="1"/>
            <a:endParaRPr lang="en-US" sz="1800" dirty="0">
              <a:latin typeface="+mj-lt"/>
            </a:endParaRPr>
          </a:p>
        </p:txBody>
      </p:sp>
      <p:sp>
        <p:nvSpPr>
          <p:cNvPr id="10248" name="TextBox 14"/>
          <p:cNvSpPr txBox="1">
            <a:spLocks noChangeArrowheads="1"/>
          </p:cNvSpPr>
          <p:nvPr/>
        </p:nvSpPr>
        <p:spPr bwMode="auto">
          <a:xfrm>
            <a:off x="4662714" y="1295400"/>
            <a:ext cx="2177143" cy="1634490"/>
          </a:xfrm>
          <a:prstGeom prst="roundRect">
            <a:avLst/>
          </a:prstGeom>
          <a:ln w="12700"/>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b="1" dirty="0">
                <a:latin typeface="+mj-lt"/>
              </a:rPr>
              <a:t>U.S. Army Corps</a:t>
            </a:r>
          </a:p>
          <a:p>
            <a:pPr algn="ctr" eaLnBrk="1" hangingPunct="1"/>
            <a:r>
              <a:rPr lang="en-US" sz="1800" dirty="0" smtClean="0">
                <a:latin typeface="+mj-lt"/>
              </a:rPr>
              <a:t>(wetlands </a:t>
            </a:r>
            <a:r>
              <a:rPr lang="en-US" sz="1800" dirty="0">
                <a:latin typeface="+mj-lt"/>
              </a:rPr>
              <a:t>under 0.5 acres, stream </a:t>
            </a:r>
            <a:r>
              <a:rPr lang="en-US" sz="1800" dirty="0" smtClean="0">
                <a:latin typeface="+mj-lt"/>
              </a:rPr>
              <a:t>under </a:t>
            </a:r>
            <a:r>
              <a:rPr lang="en-US" sz="1800" dirty="0">
                <a:latin typeface="+mj-lt"/>
              </a:rPr>
              <a:t>300 linear feet</a:t>
            </a:r>
            <a:r>
              <a:rPr lang="en-US" sz="1800" dirty="0" smtClean="0">
                <a:latin typeface="+mj-lt"/>
              </a:rPr>
              <a:t>)</a:t>
            </a:r>
            <a:endParaRPr lang="en-US" sz="1800" dirty="0">
              <a:latin typeface="+mj-lt"/>
            </a:endParaRPr>
          </a:p>
        </p:txBody>
      </p:sp>
      <p:sp>
        <p:nvSpPr>
          <p:cNvPr id="10250" name="TextBox 16"/>
          <p:cNvSpPr txBox="1">
            <a:spLocks noChangeArrowheads="1"/>
          </p:cNvSpPr>
          <p:nvPr/>
        </p:nvSpPr>
        <p:spPr bwMode="auto">
          <a:xfrm>
            <a:off x="6934200" y="1295400"/>
            <a:ext cx="2177143" cy="1634490"/>
          </a:xfrm>
          <a:prstGeom prst="roundRect">
            <a:avLst/>
          </a:prstGeom>
          <a:ln w="12700"/>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itchFamily="18" charset="0"/>
                <a:ea typeface="MS PGothic" pitchFamily="34" charset="-128"/>
              </a:defRPr>
            </a:lvl1pPr>
            <a:lvl2pPr marL="742950" indent="-285750" eaLnBrk="0" hangingPunct="0">
              <a:defRPr sz="3200">
                <a:solidFill>
                  <a:schemeClr val="tx1"/>
                </a:solidFill>
                <a:latin typeface="Times New Roman" pitchFamily="18" charset="0"/>
                <a:ea typeface="MS PGothic" pitchFamily="34" charset="-128"/>
              </a:defRPr>
            </a:lvl2pPr>
            <a:lvl3pPr marL="1143000" indent="-228600" eaLnBrk="0" hangingPunct="0">
              <a:defRPr sz="3200">
                <a:solidFill>
                  <a:schemeClr val="tx1"/>
                </a:solidFill>
                <a:latin typeface="Times New Roman" pitchFamily="18" charset="0"/>
                <a:ea typeface="MS PGothic" pitchFamily="34" charset="-128"/>
              </a:defRPr>
            </a:lvl3pPr>
            <a:lvl4pPr marL="1600200" indent="-228600" eaLnBrk="0" hangingPunct="0">
              <a:defRPr sz="3200">
                <a:solidFill>
                  <a:schemeClr val="tx1"/>
                </a:solidFill>
                <a:latin typeface="Times New Roman" pitchFamily="18" charset="0"/>
                <a:ea typeface="MS PGothic" pitchFamily="34" charset="-128"/>
              </a:defRPr>
            </a:lvl4pPr>
            <a:lvl5pPr marL="2057400" indent="-228600" eaLnBrk="0" hangingPunct="0">
              <a:defRPr sz="32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algn="ctr" eaLnBrk="1" hangingPunct="1"/>
            <a:r>
              <a:rPr lang="en-US" sz="1800" b="1" dirty="0">
                <a:latin typeface="+mj-lt"/>
              </a:rPr>
              <a:t>Regional </a:t>
            </a:r>
            <a:r>
              <a:rPr lang="en-US" sz="1800" b="1" dirty="0" smtClean="0">
                <a:latin typeface="+mj-lt"/>
              </a:rPr>
              <a:t>Board</a:t>
            </a:r>
          </a:p>
          <a:p>
            <a:pPr algn="ctr" eaLnBrk="1" hangingPunct="1"/>
            <a:endParaRPr lang="en-US" sz="1800" dirty="0">
              <a:latin typeface="+mj-lt"/>
            </a:endParaRPr>
          </a:p>
          <a:p>
            <a:pPr algn="ctr" eaLnBrk="1" hangingPunct="1"/>
            <a:r>
              <a:rPr lang="en-US" sz="1800" dirty="0" smtClean="0">
                <a:latin typeface="+mj-lt"/>
              </a:rPr>
              <a:t>Wetlands</a:t>
            </a:r>
          </a:p>
          <a:p>
            <a:pPr algn="ctr" eaLnBrk="1" hangingPunct="1"/>
            <a:endParaRPr lang="en-US" sz="1800" dirty="0">
              <a:latin typeface="+mj-lt"/>
            </a:endParaRPr>
          </a:p>
          <a:p>
            <a:pPr algn="ctr" eaLnBrk="1" hangingPunct="1"/>
            <a:endParaRPr lang="en-US" sz="1800" dirty="0">
              <a:latin typeface="+mj-lt"/>
            </a:endParaRPr>
          </a:p>
        </p:txBody>
      </p:sp>
    </p:spTree>
    <p:extLst>
      <p:ext uri="{BB962C8B-B14F-4D97-AF65-F5344CB8AC3E}">
        <p14:creationId xmlns:p14="http://schemas.microsoft.com/office/powerpoint/2010/main" val="281380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543799" cy="1143000"/>
          </a:xfrm>
        </p:spPr>
        <p:txBody>
          <a:bodyPr/>
          <a:lstStyle/>
          <a:p>
            <a:r>
              <a:rPr lang="en-US" dirty="0"/>
              <a:t>Who is </a:t>
            </a:r>
            <a:r>
              <a:rPr lang="en-US" dirty="0" smtClean="0"/>
              <a:t>Responsible </a:t>
            </a:r>
            <a:r>
              <a:rPr lang="en-US" dirty="0"/>
              <a:t>for </a:t>
            </a:r>
            <a:r>
              <a:rPr lang="en-US" dirty="0" smtClean="0"/>
              <a:t>Overseeing the </a:t>
            </a:r>
            <a:r>
              <a:rPr lang="en-US" dirty="0"/>
              <a:t>Habitat Plan? </a:t>
            </a:r>
          </a:p>
        </p:txBody>
      </p:sp>
      <p:sp>
        <p:nvSpPr>
          <p:cNvPr id="4" name="Slide Number Placeholder 3"/>
          <p:cNvSpPr>
            <a:spLocks noGrp="1"/>
          </p:cNvSpPr>
          <p:nvPr>
            <p:ph type="sldNum" sz="quarter" idx="12"/>
          </p:nvPr>
        </p:nvSpPr>
        <p:spPr/>
        <p:txBody>
          <a:bodyPr/>
          <a:lstStyle/>
          <a:p>
            <a:fld id="{BD3E6F33-9149-4F5B-BC12-F342A25203F1}" type="slidenum">
              <a:rPr lang="en-US" smtClean="0"/>
              <a:pPr/>
              <a:t>16</a:t>
            </a:fld>
            <a:endParaRPr lang="en-US"/>
          </a:p>
        </p:txBody>
      </p:sp>
      <p:cxnSp>
        <p:nvCxnSpPr>
          <p:cNvPr id="7" name="Straight Connector 6"/>
          <p:cNvCxnSpPr/>
          <p:nvPr/>
        </p:nvCxnSpPr>
        <p:spPr>
          <a:xfrm>
            <a:off x="1752600" y="1219200"/>
            <a:ext cx="7086600"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TextBox 2"/>
          <p:cNvSpPr txBox="1"/>
          <p:nvPr/>
        </p:nvSpPr>
        <p:spPr>
          <a:xfrm>
            <a:off x="1524000" y="1295400"/>
            <a:ext cx="7543800" cy="5139869"/>
          </a:xfrm>
          <a:prstGeom prst="rect">
            <a:avLst/>
          </a:prstGeom>
          <a:noFill/>
        </p:spPr>
        <p:txBody>
          <a:bodyPr wrap="square" rtlCol="0">
            <a:spAutoFit/>
          </a:bodyPr>
          <a:lstStyle/>
          <a:p>
            <a:pPr marL="285750" indent="-285750">
              <a:buFont typeface="Arial" pitchFamily="34" charset="0"/>
              <a:buChar char="•"/>
            </a:pPr>
            <a:r>
              <a:rPr lang="en-US" sz="2400" dirty="0"/>
              <a:t>The </a:t>
            </a:r>
            <a:r>
              <a:rPr lang="en-US" sz="2400" b="1" dirty="0"/>
              <a:t>County</a:t>
            </a:r>
            <a:r>
              <a:rPr lang="en-US" sz="2400" dirty="0"/>
              <a:t> and cities of </a:t>
            </a:r>
            <a:r>
              <a:rPr lang="en-US" sz="2400" b="1" dirty="0"/>
              <a:t>Gilroy</a:t>
            </a:r>
            <a:r>
              <a:rPr lang="en-US" sz="2400" dirty="0"/>
              <a:t>,</a:t>
            </a:r>
            <a:r>
              <a:rPr lang="en-US" sz="2400" b="1" dirty="0"/>
              <a:t> Morgan Hill</a:t>
            </a:r>
            <a:r>
              <a:rPr lang="en-US" sz="2400" dirty="0"/>
              <a:t>, and </a:t>
            </a:r>
            <a:r>
              <a:rPr lang="en-US" sz="2400" b="1" dirty="0"/>
              <a:t>San Jose</a:t>
            </a:r>
            <a:r>
              <a:rPr lang="en-US" sz="2400" dirty="0"/>
              <a:t> are responsible for Plan compliance </a:t>
            </a:r>
            <a:r>
              <a:rPr lang="en-US" sz="2400" dirty="0" smtClean="0"/>
              <a:t>for private development projects. </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Each </a:t>
            </a:r>
            <a:r>
              <a:rPr lang="en-US" sz="2400" b="1" dirty="0"/>
              <a:t>co-Permittee</a:t>
            </a:r>
            <a:r>
              <a:rPr lang="en-US" sz="2400" dirty="0"/>
              <a:t> </a:t>
            </a:r>
            <a:r>
              <a:rPr lang="en-US" sz="2400" b="1" dirty="0"/>
              <a:t>agency</a:t>
            </a:r>
            <a:r>
              <a:rPr lang="en-US" sz="2400" dirty="0"/>
              <a:t> is responsible for ensuring its own public projects are carried out in conformance with the </a:t>
            </a:r>
            <a:r>
              <a:rPr lang="en-US" sz="2400" dirty="0" smtClean="0"/>
              <a:t>Plan.</a:t>
            </a:r>
          </a:p>
          <a:p>
            <a:pPr marL="285750" indent="-285750">
              <a:buFont typeface="Arial" pitchFamily="34" charset="0"/>
              <a:buChar char="•"/>
            </a:pPr>
            <a:endParaRPr lang="en-US" sz="2400" dirty="0" smtClean="0"/>
          </a:p>
          <a:p>
            <a:pPr marL="285750" indent="-285750">
              <a:buFont typeface="Arial" pitchFamily="34" charset="0"/>
              <a:buChar char="•"/>
            </a:pPr>
            <a:r>
              <a:rPr lang="es-ES" sz="2400" dirty="0" err="1"/>
              <a:t>The</a:t>
            </a:r>
            <a:r>
              <a:rPr lang="es-ES" sz="2400" dirty="0"/>
              <a:t> </a:t>
            </a:r>
            <a:r>
              <a:rPr lang="es-ES" sz="2400" b="1" dirty="0"/>
              <a:t>Santa Clara Valley </a:t>
            </a:r>
            <a:r>
              <a:rPr lang="es-ES" sz="2400" b="1" dirty="0" err="1"/>
              <a:t>Habitat</a:t>
            </a:r>
            <a:r>
              <a:rPr lang="es-ES" sz="2400" b="1" dirty="0"/>
              <a:t> Agency (</a:t>
            </a:r>
            <a:r>
              <a:rPr lang="es-ES" sz="2400" b="1" dirty="0" err="1"/>
              <a:t>Habitat</a:t>
            </a:r>
            <a:r>
              <a:rPr lang="es-ES" sz="2400" b="1" dirty="0"/>
              <a:t> Agency) </a:t>
            </a:r>
            <a:r>
              <a:rPr lang="es-ES" sz="2400" dirty="0" err="1"/>
              <a:t>is</a:t>
            </a:r>
            <a:r>
              <a:rPr lang="es-ES" sz="2400" dirty="0"/>
              <a:t> </a:t>
            </a:r>
            <a:r>
              <a:rPr lang="en-US" sz="2400" dirty="0"/>
              <a:t>responsible for </a:t>
            </a:r>
            <a:r>
              <a:rPr lang="en-US" sz="2400" dirty="0" smtClean="0"/>
              <a:t>assembling the reserve system, reporting on progress of the Habitat Plan, and coordinating among the co-</a:t>
            </a:r>
            <a:r>
              <a:rPr lang="en-US" sz="2400" dirty="0" err="1" smtClean="0"/>
              <a:t>Permittees</a:t>
            </a:r>
            <a:r>
              <a:rPr lang="en-US" sz="2400" dirty="0" smtClean="0"/>
              <a:t>.</a:t>
            </a:r>
          </a:p>
          <a:p>
            <a:pPr marL="285750" indent="-285750">
              <a:buFont typeface="Arial" pitchFamily="34" charset="0"/>
              <a:buChar char="•"/>
            </a:pPr>
            <a:endParaRPr lang="en-US" sz="2400" dirty="0"/>
          </a:p>
          <a:p>
            <a:pPr marL="285750" indent="-285750">
              <a:buFont typeface="Arial" pitchFamily="34" charset="0"/>
              <a:buChar char="•"/>
            </a:pPr>
            <a:endParaRPr lang="en-US" sz="1600" dirty="0"/>
          </a:p>
        </p:txBody>
      </p:sp>
    </p:spTree>
    <p:extLst>
      <p:ext uri="{BB962C8B-B14F-4D97-AF65-F5344CB8AC3E}">
        <p14:creationId xmlns:p14="http://schemas.microsoft.com/office/powerpoint/2010/main" val="13169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Roles and Responsibilities of Local Agency Staff?</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Confirm project is within Habitat Plan permit area and eligible to be covered by the Habitat Plan</a:t>
            </a:r>
          </a:p>
          <a:p>
            <a:pPr marL="457200" indent="-457200">
              <a:buFont typeface="+mj-lt"/>
              <a:buAutoNum type="arabicPeriod"/>
            </a:pPr>
            <a:r>
              <a:rPr lang="en-US" dirty="0" smtClean="0"/>
              <a:t>Assist applicants and provide them with information regarding Habitat Plan requirements</a:t>
            </a:r>
          </a:p>
          <a:p>
            <a:pPr marL="457200" indent="-457200">
              <a:buFont typeface="+mj-lt"/>
              <a:buAutoNum type="arabicPeriod"/>
            </a:pPr>
            <a:r>
              <a:rPr lang="en-US" dirty="0" smtClean="0"/>
              <a:t>Receive and review applications for completeness and compliance with Habitat Plan</a:t>
            </a:r>
          </a:p>
          <a:p>
            <a:pPr marL="457200" indent="-457200">
              <a:buFont typeface="+mj-lt"/>
              <a:buAutoNum type="arabicPeriod"/>
            </a:pPr>
            <a:r>
              <a:rPr lang="en-US" dirty="0" smtClean="0"/>
              <a:t>Determine and collect fees </a:t>
            </a:r>
          </a:p>
          <a:p>
            <a:pPr marL="457200" indent="-457200">
              <a:buFont typeface="+mj-lt"/>
              <a:buAutoNum type="arabicPeriod"/>
            </a:pPr>
            <a:r>
              <a:rPr lang="en-US" dirty="0" smtClean="0"/>
              <a:t>Transmit fees collected to Habitat Agency</a:t>
            </a:r>
          </a:p>
          <a:p>
            <a:pPr marL="457200" indent="-457200">
              <a:buFont typeface="+mj-lt"/>
              <a:buAutoNum type="arabicPeriod"/>
            </a:pPr>
            <a:r>
              <a:rPr lang="en-US" dirty="0" smtClean="0"/>
              <a:t>Prepare application material for agency’s own projects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17</a:t>
            </a:fld>
            <a:endParaRPr lang="en-US"/>
          </a:p>
        </p:txBody>
      </p:sp>
      <p:cxnSp>
        <p:nvCxnSpPr>
          <p:cNvPr id="5" name="Straight Connector 4"/>
          <p:cNvCxnSpPr/>
          <p:nvPr/>
        </p:nvCxnSpPr>
        <p:spPr>
          <a:xfrm>
            <a:off x="1752600" y="1371600"/>
            <a:ext cx="70866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18051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543800" cy="1143000"/>
          </a:xfrm>
        </p:spPr>
        <p:txBody>
          <a:bodyPr>
            <a:normAutofit/>
          </a:bodyPr>
          <a:lstStyle/>
          <a:p>
            <a:r>
              <a:rPr lang="en-US" sz="2800" dirty="0"/>
              <a:t>What are the </a:t>
            </a:r>
            <a:r>
              <a:rPr lang="en-US" sz="2800" dirty="0" smtClean="0"/>
              <a:t>Roles </a:t>
            </a:r>
            <a:r>
              <a:rPr lang="en-US" sz="2800" dirty="0"/>
              <a:t>and </a:t>
            </a:r>
            <a:r>
              <a:rPr lang="en-US" sz="2800" dirty="0" smtClean="0"/>
              <a:t>Responsibilities of </a:t>
            </a:r>
            <a:br>
              <a:rPr lang="en-US" sz="2800" dirty="0" smtClean="0"/>
            </a:br>
            <a:r>
              <a:rPr lang="en-US" sz="2800" dirty="0" smtClean="0"/>
              <a:t>Private Applicants?</a:t>
            </a:r>
            <a:endParaRPr lang="en-US" sz="2800" dirty="0"/>
          </a:p>
        </p:txBody>
      </p:sp>
      <p:sp>
        <p:nvSpPr>
          <p:cNvPr id="3" name="Content Placeholder 2"/>
          <p:cNvSpPr>
            <a:spLocks noGrp="1"/>
          </p:cNvSpPr>
          <p:nvPr>
            <p:ph idx="1"/>
          </p:nvPr>
        </p:nvSpPr>
        <p:spPr>
          <a:xfrm>
            <a:off x="1752600" y="1524000"/>
            <a:ext cx="6934200" cy="5105400"/>
          </a:xfrm>
        </p:spPr>
        <p:txBody>
          <a:bodyPr>
            <a:normAutofit/>
          </a:bodyPr>
          <a:lstStyle/>
          <a:p>
            <a:pPr marL="457200" indent="-457200">
              <a:buFont typeface="+mj-lt"/>
              <a:buAutoNum type="arabicPeriod"/>
            </a:pPr>
            <a:r>
              <a:rPr lang="en-US" dirty="0" smtClean="0"/>
              <a:t>Confirm that project is within Habitat Plan permit area and eligible to be covered under the Habitat Plan</a:t>
            </a:r>
          </a:p>
          <a:p>
            <a:pPr marL="457200" indent="-457200">
              <a:lnSpc>
                <a:spcPct val="110000"/>
              </a:lnSpc>
              <a:buFont typeface="+mj-lt"/>
              <a:buAutoNum type="arabicPeriod"/>
            </a:pPr>
            <a:r>
              <a:rPr lang="en-US" dirty="0" smtClean="0"/>
              <a:t>Conduct</a:t>
            </a:r>
            <a:r>
              <a:rPr lang="en-US" dirty="0"/>
              <a:t> </a:t>
            </a:r>
            <a:r>
              <a:rPr lang="en-US" dirty="0" smtClean="0"/>
              <a:t>required planning surveys, as necessary</a:t>
            </a:r>
          </a:p>
          <a:p>
            <a:pPr marL="457200" indent="-457200">
              <a:lnSpc>
                <a:spcPct val="150000"/>
              </a:lnSpc>
              <a:buFont typeface="+mj-lt"/>
              <a:buAutoNum type="arabicPeriod"/>
            </a:pPr>
            <a:r>
              <a:rPr lang="en-US" dirty="0" smtClean="0"/>
              <a:t>Incorporate </a:t>
            </a:r>
            <a:r>
              <a:rPr lang="en-US" dirty="0"/>
              <a:t>relevant conditions into project design</a:t>
            </a:r>
          </a:p>
          <a:p>
            <a:pPr marL="457200" indent="-457200">
              <a:lnSpc>
                <a:spcPct val="110000"/>
              </a:lnSpc>
              <a:buFont typeface="+mj-lt"/>
              <a:buAutoNum type="arabicPeriod"/>
            </a:pPr>
            <a:r>
              <a:rPr lang="en-US" dirty="0" smtClean="0"/>
              <a:t>Complete and submit Habitat Plan application package</a:t>
            </a:r>
          </a:p>
          <a:p>
            <a:pPr marL="457200" indent="-457200">
              <a:lnSpc>
                <a:spcPct val="150000"/>
              </a:lnSpc>
              <a:buFont typeface="+mj-lt"/>
              <a:buAutoNum type="arabicPeriod"/>
            </a:pPr>
            <a:r>
              <a:rPr lang="en-US" dirty="0" smtClean="0"/>
              <a:t>Pay fees</a:t>
            </a:r>
            <a:endParaRPr lang="en-US" dirty="0"/>
          </a:p>
          <a:p>
            <a:pPr marL="457200" indent="-457200">
              <a:buFont typeface="+mj-lt"/>
              <a:buAutoNum type="arabicPeriod"/>
            </a:pPr>
            <a:r>
              <a:rPr lang="en-US" dirty="0" smtClean="0"/>
              <a:t>Conduct pre-construction monitoring  and construction monitoring, as necessary</a:t>
            </a:r>
            <a:endParaRPr lang="en-US" dirty="0"/>
          </a:p>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18</a:t>
            </a:fld>
            <a:endParaRPr lang="en-US" dirty="0"/>
          </a:p>
        </p:txBody>
      </p:sp>
      <p:cxnSp>
        <p:nvCxnSpPr>
          <p:cNvPr id="7" name="Straight Connector 6"/>
          <p:cNvCxnSpPr/>
          <p:nvPr/>
        </p:nvCxnSpPr>
        <p:spPr>
          <a:xfrm>
            <a:off x="1752600" y="1219200"/>
            <a:ext cx="6968739"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600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a:t>
            </a:r>
            <a:r>
              <a:rPr lang="en-US" dirty="0" smtClean="0"/>
              <a:t>Roles </a:t>
            </a:r>
            <a:r>
              <a:rPr lang="en-US" dirty="0"/>
              <a:t>and </a:t>
            </a:r>
            <a:r>
              <a:rPr lang="en-US" dirty="0" smtClean="0"/>
              <a:t>Responsibilities </a:t>
            </a:r>
            <a:r>
              <a:rPr lang="en-US" dirty="0"/>
              <a:t>of the Habitat Agency?</a:t>
            </a:r>
          </a:p>
        </p:txBody>
      </p:sp>
      <p:sp>
        <p:nvSpPr>
          <p:cNvPr id="3" name="Content Placeholder 2"/>
          <p:cNvSpPr>
            <a:spLocks noGrp="1"/>
          </p:cNvSpPr>
          <p:nvPr>
            <p:ph idx="1"/>
          </p:nvPr>
        </p:nvSpPr>
        <p:spPr>
          <a:xfrm>
            <a:off x="1600200" y="1600200"/>
            <a:ext cx="7086600" cy="4507545"/>
          </a:xfrm>
        </p:spPr>
        <p:txBody>
          <a:bodyPr>
            <a:normAutofit fontScale="92500"/>
          </a:bodyPr>
          <a:lstStyle/>
          <a:p>
            <a:pPr>
              <a:lnSpc>
                <a:spcPct val="150000"/>
              </a:lnSpc>
              <a:spcBef>
                <a:spcPts val="600"/>
              </a:spcBef>
            </a:pPr>
            <a:r>
              <a:rPr lang="en-US" dirty="0" smtClean="0"/>
              <a:t>Provide general information to public through website</a:t>
            </a:r>
          </a:p>
          <a:p>
            <a:pPr>
              <a:spcBef>
                <a:spcPts val="600"/>
              </a:spcBef>
            </a:pPr>
            <a:r>
              <a:rPr lang="en-US" dirty="0" smtClean="0"/>
              <a:t>Provide technical assistance to co-</a:t>
            </a:r>
            <a:r>
              <a:rPr lang="en-US" dirty="0" err="1" smtClean="0"/>
              <a:t>Permittees</a:t>
            </a:r>
            <a:r>
              <a:rPr lang="en-US" dirty="0" smtClean="0"/>
              <a:t> in interpreting the requirements of the Habitat Plan</a:t>
            </a:r>
          </a:p>
          <a:p>
            <a:pPr>
              <a:lnSpc>
                <a:spcPct val="150000"/>
              </a:lnSpc>
              <a:spcBef>
                <a:spcPts val="600"/>
              </a:spcBef>
            </a:pPr>
            <a:r>
              <a:rPr lang="en-US" dirty="0" smtClean="0"/>
              <a:t>Update Habitat Plan fees each year</a:t>
            </a:r>
          </a:p>
          <a:p>
            <a:pPr>
              <a:lnSpc>
                <a:spcPct val="150000"/>
              </a:lnSpc>
              <a:spcBef>
                <a:spcPts val="600"/>
              </a:spcBef>
            </a:pPr>
            <a:r>
              <a:rPr lang="en-US" dirty="0" smtClean="0"/>
              <a:t>Evaluate special cases</a:t>
            </a:r>
          </a:p>
          <a:p>
            <a:pPr>
              <a:lnSpc>
                <a:spcPct val="150000"/>
              </a:lnSpc>
              <a:spcBef>
                <a:spcPts val="600"/>
              </a:spcBef>
            </a:pPr>
            <a:r>
              <a:rPr lang="en-US" dirty="0" smtClean="0"/>
              <a:t>Implement the conservation strategy for the Habitat Plan</a:t>
            </a:r>
          </a:p>
          <a:p>
            <a:pPr>
              <a:spcBef>
                <a:spcPts val="600"/>
              </a:spcBef>
            </a:pPr>
            <a:r>
              <a:rPr lang="en-US" dirty="0" smtClean="0"/>
              <a:t>Document Habitat Plan compliance and complete annual reporting to Wildlife Agencies</a:t>
            </a:r>
          </a:p>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19</a:t>
            </a:fld>
            <a:endParaRPr lang="en-US"/>
          </a:p>
        </p:txBody>
      </p:sp>
      <p:cxnSp>
        <p:nvCxnSpPr>
          <p:cNvPr id="6" name="Straight Connector 5"/>
          <p:cNvCxnSpPr/>
          <p:nvPr/>
        </p:nvCxnSpPr>
        <p:spPr>
          <a:xfrm>
            <a:off x="1676400" y="12954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19785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88" y="76200"/>
            <a:ext cx="7210425" cy="1143000"/>
          </a:xfrm>
        </p:spPr>
        <p:txBody>
          <a:bodyPr>
            <a:normAutofit/>
          </a:bodyPr>
          <a:lstStyle/>
          <a:p>
            <a:r>
              <a:rPr lang="en-US" dirty="0" smtClean="0"/>
              <a:t>Overview and Goals of Presentation</a:t>
            </a:r>
            <a:endParaRPr lang="en-US" dirty="0"/>
          </a:p>
        </p:txBody>
      </p:sp>
      <p:sp>
        <p:nvSpPr>
          <p:cNvPr id="3" name="Content Placeholder 2"/>
          <p:cNvSpPr>
            <a:spLocks noGrp="1"/>
          </p:cNvSpPr>
          <p:nvPr>
            <p:ph idx="1"/>
          </p:nvPr>
        </p:nvSpPr>
        <p:spPr>
          <a:xfrm>
            <a:off x="1600200" y="1847218"/>
            <a:ext cx="7315200" cy="4278945"/>
          </a:xfrm>
        </p:spPr>
        <p:txBody>
          <a:bodyPr/>
          <a:lstStyle/>
          <a:p>
            <a:pPr>
              <a:spcAft>
                <a:spcPts val="1200"/>
              </a:spcAft>
            </a:pPr>
            <a:r>
              <a:rPr lang="en-US" dirty="0" smtClean="0"/>
              <a:t>Provide an overview of the Santa Clara Valley Habitat Plan, its benefits, and roles and responsibilities</a:t>
            </a:r>
            <a:endParaRPr lang="en-US" dirty="0"/>
          </a:p>
          <a:p>
            <a:pPr>
              <a:spcAft>
                <a:spcPts val="1200"/>
              </a:spcAft>
            </a:pPr>
            <a:r>
              <a:rPr lang="en-US" dirty="0" smtClean="0"/>
              <a:t>Provide an overview of the compliance process and resources</a:t>
            </a:r>
          </a:p>
          <a:p>
            <a:pPr>
              <a:spcAft>
                <a:spcPts val="1200"/>
              </a:spcAft>
            </a:pPr>
            <a:r>
              <a:rPr lang="en-US" dirty="0" smtClean="0"/>
              <a:t>Understand information required to evaluate a covered project</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a:t>
            </a:fld>
            <a:endParaRPr lang="en-US"/>
          </a:p>
        </p:txBody>
      </p:sp>
      <p:cxnSp>
        <p:nvCxnSpPr>
          <p:cNvPr id="5" name="Straight Connector 4"/>
          <p:cNvCxnSpPr/>
          <p:nvPr/>
        </p:nvCxnSpPr>
        <p:spPr>
          <a:xfrm>
            <a:off x="1762499" y="1447800"/>
            <a:ext cx="716244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13368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Benefits of the Habitat Plan?</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20</a:t>
            </a:fld>
            <a:endParaRPr lang="en-US"/>
          </a:p>
        </p:txBody>
      </p:sp>
      <p:cxnSp>
        <p:nvCxnSpPr>
          <p:cNvPr id="5" name="Straight Connector 4"/>
          <p:cNvCxnSpPr/>
          <p:nvPr/>
        </p:nvCxnSpPr>
        <p:spPr>
          <a:xfrm>
            <a:off x="1576387" y="990600"/>
            <a:ext cx="7210425" cy="0"/>
          </a:xfrm>
          <a:prstGeom prst="line">
            <a:avLst/>
          </a:prstGeom>
        </p:spPr>
        <p:style>
          <a:lnRef idx="3">
            <a:schemeClr val="accent6"/>
          </a:lnRef>
          <a:fillRef idx="0">
            <a:schemeClr val="accent6"/>
          </a:fillRef>
          <a:effectRef idx="2">
            <a:schemeClr val="accent6"/>
          </a:effectRef>
          <a:fontRef idx="minor">
            <a:schemeClr val="tx1"/>
          </a:fontRef>
        </p:style>
      </p:cxnSp>
      <p:sp>
        <p:nvSpPr>
          <p:cNvPr id="6" name="Title 1"/>
          <p:cNvSpPr txBox="1">
            <a:spLocks/>
          </p:cNvSpPr>
          <p:nvPr/>
        </p:nvSpPr>
        <p:spPr>
          <a:xfrm>
            <a:off x="1576385" y="1447800"/>
            <a:ext cx="7210425" cy="4378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sz="2000" b="1" dirty="0" smtClean="0"/>
              <a:t>Permitting Streamlining</a:t>
            </a:r>
          </a:p>
        </p:txBody>
      </p:sp>
      <p:graphicFrame>
        <p:nvGraphicFramePr>
          <p:cNvPr id="7" name="Table 6"/>
          <p:cNvGraphicFramePr>
            <a:graphicFrameLocks noGrp="1"/>
          </p:cNvGraphicFramePr>
          <p:nvPr>
            <p:extLst>
              <p:ext uri="{D42A27DB-BD31-4B8C-83A1-F6EECF244321}">
                <p14:modId xmlns:p14="http://schemas.microsoft.com/office/powerpoint/2010/main" val="1529725670"/>
              </p:ext>
            </p:extLst>
          </p:nvPr>
        </p:nvGraphicFramePr>
        <p:xfrm>
          <a:off x="1708607" y="1885667"/>
          <a:ext cx="7194475" cy="4667533"/>
        </p:xfrm>
        <a:graphic>
          <a:graphicData uri="http://schemas.openxmlformats.org/drawingml/2006/table">
            <a:tbl>
              <a:tblPr firstRow="1" bandRow="1">
                <a:tableStyleId>{912C8C85-51F0-491E-9774-3900AFEF0FD7}</a:tableStyleId>
              </a:tblPr>
              <a:tblGrid>
                <a:gridCol w="3300413"/>
                <a:gridCol w="304800"/>
                <a:gridCol w="3589262"/>
              </a:tblGrid>
              <a:tr h="4275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Current Process</a:t>
                      </a:r>
                      <a:endParaRPr lang="en-US" sz="2000" dirty="0"/>
                    </a:p>
                  </a:txBody>
                  <a:tcPr>
                    <a:lnR>
                      <a:noFill/>
                    </a:lnR>
                    <a:lnB w="9525" cap="flat" cmpd="sng" algn="ctr">
                      <a:noFill/>
                      <a:prstDash val="soli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Habitat Plan Process</a:t>
                      </a:r>
                      <a:endParaRPr lang="en-US" sz="2000" dirty="0"/>
                    </a:p>
                  </a:txBody>
                  <a:tcPr>
                    <a:lnL>
                      <a:noFill/>
                    </a:lnL>
                    <a:lnB w="9525" cap="flat" cmpd="sng" algn="ctr">
                      <a:noFill/>
                      <a:prstDash val="solid"/>
                    </a:lnB>
                  </a:tcPr>
                </a:tc>
              </a:tr>
              <a:tr h="1162574">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Species surveys needed</a:t>
                      </a:r>
                      <a:r>
                        <a:rPr lang="en-US" sz="2000" baseline="0" dirty="0" smtClean="0"/>
                        <a:t> to determine if species could occur onsite</a:t>
                      </a: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Verify </a:t>
                      </a:r>
                      <a:r>
                        <a:rPr lang="en-US" sz="2000" baseline="0" dirty="0" smtClean="0"/>
                        <a:t>onsite habitat type - consistent with mapping</a:t>
                      </a:r>
                      <a:endParaRPr lang="en-US" sz="2000" dirty="0" smtClean="0"/>
                    </a:p>
                    <a:p>
                      <a:pPr marL="285750" indent="-285750">
                        <a:buFont typeface="Arial" pitchFamily="34" charset="0"/>
                        <a:buChar char="•"/>
                      </a:pPr>
                      <a:endParaRPr lang="en-US"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077402">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Need pre-construction</a:t>
                      </a:r>
                      <a:r>
                        <a:rPr lang="en-US" sz="2000" baseline="0" dirty="0" smtClean="0"/>
                        <a:t> surveys and fencing to avoid “take” during construction</a:t>
                      </a:r>
                      <a:endParaRPr lang="en-US" sz="2000" dirty="0" smtClean="0"/>
                    </a:p>
                    <a:p>
                      <a:pPr marL="285750" indent="-285750">
                        <a:buFont typeface="Arial" pitchFamily="34" charset="0"/>
                        <a:buChar char="•"/>
                      </a:pP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Reduced</a:t>
                      </a:r>
                      <a:r>
                        <a:rPr lang="en-US" sz="2000" baseline="0" dirty="0" smtClean="0"/>
                        <a:t> survey requirements </a:t>
                      </a:r>
                      <a:r>
                        <a:rPr lang="en-US" sz="2000" dirty="0" smtClean="0"/>
                        <a:t>covered species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No reptile</a:t>
                      </a:r>
                      <a:r>
                        <a:rPr lang="en-US" sz="2000" baseline="0" dirty="0" smtClean="0"/>
                        <a:t> or amphibian surveys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aseline="0" dirty="0" smtClean="0"/>
                        <a:t>Limited survey area for other covered species</a:t>
                      </a:r>
                      <a:endParaRPr lang="en-US"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sp>
        <p:nvSpPr>
          <p:cNvPr id="8" name="TextBox 7"/>
          <p:cNvSpPr txBox="1"/>
          <p:nvPr/>
        </p:nvSpPr>
        <p:spPr>
          <a:xfrm>
            <a:off x="2514600" y="1066800"/>
            <a:ext cx="4839530" cy="369332"/>
          </a:xfrm>
          <a:prstGeom prst="rect">
            <a:avLst/>
          </a:prstGeom>
          <a:noFill/>
        </p:spPr>
        <p:txBody>
          <a:bodyPr wrap="none" rtlCol="0">
            <a:spAutoFit/>
          </a:bodyPr>
          <a:lstStyle/>
          <a:p>
            <a:r>
              <a:rPr lang="en-US" b="1" dirty="0" smtClean="0"/>
              <a:t>Minimization of Species Surveys and Uncertainty</a:t>
            </a:r>
            <a:endParaRPr lang="en-US" b="1" dirty="0"/>
          </a:p>
        </p:txBody>
      </p:sp>
    </p:spTree>
    <p:extLst>
      <p:ext uri="{BB962C8B-B14F-4D97-AF65-F5344CB8AC3E}">
        <p14:creationId xmlns:p14="http://schemas.microsoft.com/office/powerpoint/2010/main" val="2604876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Benefits of the Habitat Plan?</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21</a:t>
            </a:fld>
            <a:endParaRPr lang="en-US"/>
          </a:p>
        </p:txBody>
      </p:sp>
      <p:cxnSp>
        <p:nvCxnSpPr>
          <p:cNvPr id="5" name="Straight Connector 4"/>
          <p:cNvCxnSpPr/>
          <p:nvPr/>
        </p:nvCxnSpPr>
        <p:spPr>
          <a:xfrm>
            <a:off x="1576387" y="990600"/>
            <a:ext cx="7210425" cy="0"/>
          </a:xfrm>
          <a:prstGeom prst="line">
            <a:avLst/>
          </a:prstGeom>
        </p:spPr>
        <p:style>
          <a:lnRef idx="3">
            <a:schemeClr val="accent6"/>
          </a:lnRef>
          <a:fillRef idx="0">
            <a:schemeClr val="accent6"/>
          </a:fillRef>
          <a:effectRef idx="2">
            <a:schemeClr val="accent6"/>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4184980406"/>
              </p:ext>
            </p:extLst>
          </p:nvPr>
        </p:nvGraphicFramePr>
        <p:xfrm>
          <a:off x="1576387" y="1436132"/>
          <a:ext cx="7326695" cy="5068013"/>
        </p:xfrm>
        <a:graphic>
          <a:graphicData uri="http://schemas.openxmlformats.org/drawingml/2006/table">
            <a:tbl>
              <a:tblPr firstRow="1" bandRow="1">
                <a:tableStyleId>{912C8C85-51F0-491E-9774-3900AFEF0FD7}</a:tableStyleId>
              </a:tblPr>
              <a:tblGrid>
                <a:gridCol w="3361068"/>
                <a:gridCol w="310402"/>
                <a:gridCol w="3655225"/>
              </a:tblGrid>
              <a:tr h="4407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Current Process</a:t>
                      </a:r>
                      <a:endParaRPr lang="en-US" sz="2000" dirty="0"/>
                    </a:p>
                  </a:txBody>
                  <a:tcPr>
                    <a:lnR>
                      <a:noFill/>
                    </a:lnR>
                    <a:lnB w="9525" cap="flat" cmpd="sng" algn="ctr">
                      <a:noFill/>
                      <a:prstDash val="soli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Habitat Plan Process</a:t>
                      </a:r>
                      <a:endParaRPr lang="en-US" sz="2000" dirty="0"/>
                    </a:p>
                  </a:txBody>
                  <a:tcPr>
                    <a:lnL>
                      <a:noFill/>
                    </a:lnL>
                    <a:lnB w="9525" cap="flat" cmpd="sng" algn="ctr">
                      <a:noFill/>
                      <a:prstDash val="solid"/>
                    </a:lnB>
                  </a:tcPr>
                </a:tc>
              </a:tr>
              <a:tr h="1018749">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Individual</a:t>
                      </a:r>
                      <a:r>
                        <a:rPr lang="en-US" sz="2000" baseline="0" dirty="0" smtClean="0"/>
                        <a:t> s</a:t>
                      </a:r>
                      <a:r>
                        <a:rPr lang="en-US" sz="2000" dirty="0" smtClean="0"/>
                        <a:t>pecies assessments</a:t>
                      </a:r>
                      <a:r>
                        <a:rPr lang="en-US" sz="2000" baseline="0" dirty="0" smtClean="0"/>
                        <a:t> can create a timeline of 2+ years</a:t>
                      </a: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Covered </a:t>
                      </a:r>
                      <a:r>
                        <a:rPr lang="en-US" sz="2000" baseline="0" dirty="0" smtClean="0"/>
                        <a:t>species surveys can be completed within 1 year</a:t>
                      </a:r>
                      <a:endParaRPr lang="en-US"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1993105">
                <a:tc>
                  <a:txBody>
                    <a:bodyPr/>
                    <a:lstStyle/>
                    <a:p>
                      <a:pPr marL="285750" indent="-285750">
                        <a:buFont typeface="Arial" pitchFamily="34" charset="0"/>
                        <a:buChar char="•"/>
                      </a:pPr>
                      <a:r>
                        <a:rPr lang="en-US" sz="2000" dirty="0" smtClean="0"/>
                        <a:t>Individual mitigation measures for impacts to species</a:t>
                      </a: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indent="0">
                        <a:buFont typeface="Arial" pitchFamily="34" charset="0"/>
                        <a:buNone/>
                      </a:pPr>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tx1"/>
                          </a:solidFill>
                          <a:latin typeface="+mn-lt"/>
                          <a:ea typeface="+mn-ea"/>
                          <a:cs typeface="+mn-cs"/>
                        </a:rPr>
                        <a:t>Provides standardized mitigation measures for covered species that may also provide umbrella mitigation for other CEQA species</a:t>
                      </a:r>
                      <a:endParaRPr lang="en-US" sz="2000" kern="1200" dirty="0">
                        <a:solidFill>
                          <a:schemeClr val="tx1"/>
                        </a:solidFill>
                        <a:latin typeface="+mn-lt"/>
                        <a:ea typeface="+mn-ea"/>
                        <a:cs typeface="+mn-c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1480332">
                <a:tc>
                  <a:txBody>
                    <a:bodyPr/>
                    <a:lstStyle/>
                    <a:p>
                      <a:pPr marL="285750" indent="-285750">
                        <a:buFont typeface="Arial" pitchFamily="34" charset="0"/>
                        <a:buChar char="•"/>
                      </a:pPr>
                      <a:r>
                        <a:rPr lang="en-US" sz="2000" dirty="0" smtClean="0"/>
                        <a:t>Off-site</a:t>
                      </a:r>
                      <a:r>
                        <a:rPr lang="en-US" sz="2000" baseline="0" dirty="0" smtClean="0"/>
                        <a:t> mitigation may be needed to meet less than significant finding.</a:t>
                      </a: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indent="0">
                        <a:buFont typeface="Arial" pitchFamily="34" charset="0"/>
                        <a:buNone/>
                      </a:pPr>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tx1"/>
                          </a:solidFill>
                          <a:latin typeface="+mn-lt"/>
                          <a:ea typeface="+mn-ea"/>
                          <a:cs typeface="+mn-cs"/>
                        </a:rPr>
                        <a:t>With</a:t>
                      </a:r>
                      <a:r>
                        <a:rPr lang="en-US" sz="2000" kern="1200" baseline="0" dirty="0" smtClean="0">
                          <a:solidFill>
                            <a:schemeClr val="tx1"/>
                          </a:solidFill>
                          <a:latin typeface="+mn-lt"/>
                          <a:ea typeface="+mn-ea"/>
                          <a:cs typeface="+mn-cs"/>
                        </a:rPr>
                        <a:t> p</a:t>
                      </a:r>
                      <a:r>
                        <a:rPr lang="en-US" sz="2000" kern="1200" dirty="0" smtClean="0">
                          <a:solidFill>
                            <a:schemeClr val="tx1"/>
                          </a:solidFill>
                          <a:latin typeface="+mn-lt"/>
                          <a:ea typeface="+mn-ea"/>
                          <a:cs typeface="+mn-cs"/>
                        </a:rPr>
                        <a:t>ayment</a:t>
                      </a:r>
                      <a:r>
                        <a:rPr lang="en-US" sz="2000" kern="1200" baseline="0" dirty="0" smtClean="0">
                          <a:solidFill>
                            <a:schemeClr val="tx1"/>
                          </a:solidFill>
                          <a:latin typeface="+mn-lt"/>
                          <a:ea typeface="+mn-ea"/>
                          <a:cs typeface="+mn-cs"/>
                        </a:rPr>
                        <a:t> of Habitat Plan fees and implementation of Habitat Plan conditions, impacts would be less than significant </a:t>
                      </a:r>
                      <a:endParaRPr lang="en-US" sz="2000" kern="1200" dirty="0">
                        <a:solidFill>
                          <a:schemeClr val="tx1"/>
                        </a:solidFill>
                        <a:latin typeface="+mn-lt"/>
                        <a:ea typeface="+mn-ea"/>
                        <a:cs typeface="+mn-c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sp>
        <p:nvSpPr>
          <p:cNvPr id="8" name="TextBox 7"/>
          <p:cNvSpPr txBox="1"/>
          <p:nvPr/>
        </p:nvSpPr>
        <p:spPr>
          <a:xfrm>
            <a:off x="4114804" y="1066800"/>
            <a:ext cx="1975092" cy="369332"/>
          </a:xfrm>
          <a:prstGeom prst="rect">
            <a:avLst/>
          </a:prstGeom>
          <a:noFill/>
        </p:spPr>
        <p:txBody>
          <a:bodyPr wrap="none" rtlCol="0">
            <a:spAutoFit/>
          </a:bodyPr>
          <a:lstStyle/>
          <a:p>
            <a:pPr algn="ctr"/>
            <a:r>
              <a:rPr lang="en-US" b="1" dirty="0" smtClean="0"/>
              <a:t>CEQA Streamlining</a:t>
            </a:r>
            <a:endParaRPr lang="en-US" b="1" dirty="0"/>
          </a:p>
        </p:txBody>
      </p:sp>
    </p:spTree>
    <p:extLst>
      <p:ext uri="{BB962C8B-B14F-4D97-AF65-F5344CB8AC3E}">
        <p14:creationId xmlns:p14="http://schemas.microsoft.com/office/powerpoint/2010/main" val="2604876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76387" y="1295400"/>
            <a:ext cx="7210425" cy="685800"/>
          </a:xfrm>
        </p:spPr>
        <p:txBody>
          <a:bodyPr>
            <a:normAutofit/>
          </a:bodyPr>
          <a:lstStyle/>
          <a:p>
            <a:pPr eaLnBrk="1" hangingPunct="1"/>
            <a:r>
              <a:rPr lang="en-US" b="1" dirty="0" smtClean="0">
                <a:solidFill>
                  <a:schemeClr val="accent6">
                    <a:lumMod val="75000"/>
                  </a:schemeClr>
                </a:solidFill>
              </a:rPr>
              <a:t>Off-Site Mitigation Streamlining</a:t>
            </a:r>
          </a:p>
        </p:txBody>
      </p:sp>
      <p:sp>
        <p:nvSpPr>
          <p:cNvPr id="4" name="Footer Placeholder 3"/>
          <p:cNvSpPr>
            <a:spLocks noGrp="1"/>
          </p:cNvSpPr>
          <p:nvPr>
            <p:ph type="ftr" sz="quarter" idx="11"/>
          </p:nvPr>
        </p:nvSpPr>
        <p:spPr>
          <a:xfrm>
            <a:off x="7680960" y="6324600"/>
            <a:ext cx="1447800" cy="349250"/>
          </a:xfrm>
        </p:spPr>
        <p:txBody>
          <a:bodyPr/>
          <a:lstStyle/>
          <a:p>
            <a:pPr>
              <a:defRPr/>
            </a:pPr>
            <a:r>
              <a:rPr lang="en-US" b="1" dirty="0" smtClean="0"/>
              <a:t>20</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320974738"/>
              </p:ext>
            </p:extLst>
          </p:nvPr>
        </p:nvGraphicFramePr>
        <p:xfrm>
          <a:off x="1591628" y="1905000"/>
          <a:ext cx="7315200" cy="4876800"/>
        </p:xfrm>
        <a:graphic>
          <a:graphicData uri="http://schemas.openxmlformats.org/drawingml/2006/table">
            <a:tbl>
              <a:tblPr firstRow="1" bandRow="1">
                <a:tableStyleId>{912C8C85-51F0-491E-9774-3900AFEF0FD7}</a:tableStyleId>
              </a:tblPr>
              <a:tblGrid>
                <a:gridCol w="3284581"/>
                <a:gridCol w="480670"/>
                <a:gridCol w="3549949"/>
              </a:tblGrid>
              <a:tr h="4403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Current Process</a:t>
                      </a:r>
                      <a:endParaRPr lang="en-US" sz="2000" dirty="0"/>
                    </a:p>
                  </a:txBody>
                  <a:tcPr>
                    <a:lnR>
                      <a:noFill/>
                    </a:lnR>
                    <a:lnB w="9525" cap="flat" cmpd="sng" algn="ctr">
                      <a:noFill/>
                      <a:prstDash val="soli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Habitat Plan Process</a:t>
                      </a:r>
                      <a:endParaRPr lang="en-US" sz="2000" dirty="0"/>
                    </a:p>
                  </a:txBody>
                  <a:tcPr>
                    <a:lnL>
                      <a:noFill/>
                    </a:lnL>
                    <a:lnB w="9525" cap="flat" cmpd="sng" algn="ctr">
                      <a:noFill/>
                      <a:prstDash val="solid"/>
                    </a:lnB>
                  </a:tcPr>
                </a:tc>
              </a:tr>
              <a:tr h="1322849">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Identify and receive approval on suitable site (greatest challenge)</a:t>
                      </a: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Pay fee</a:t>
                      </a:r>
                      <a:br>
                        <a:rPr lang="en-US" sz="2000" dirty="0" smtClean="0"/>
                      </a:br>
                      <a:r>
                        <a:rPr lang="en-US" sz="2000" dirty="0" smtClean="0"/>
                        <a:t>(or use in lieu credit)</a:t>
                      </a:r>
                      <a:endParaRPr lang="en-US"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r h="1011590">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Obtain 2</a:t>
                      </a:r>
                      <a:r>
                        <a:rPr lang="en-US" sz="2000" baseline="30000" dirty="0" smtClean="0"/>
                        <a:t>nd</a:t>
                      </a:r>
                      <a:r>
                        <a:rPr lang="en-US" sz="2000" dirty="0" smtClean="0"/>
                        <a:t> set of permits for mitigation project</a:t>
                      </a: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285750" indent="-285750">
                        <a:buFont typeface="Arial" pitchFamily="34" charset="0"/>
                        <a:buChar char="•"/>
                      </a:pPr>
                      <a:endParaRPr lang="en-US"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r h="779133">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Construct mitigation project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285750" indent="-285750">
                        <a:buFont typeface="Arial" pitchFamily="34" charset="0"/>
                        <a:buChar char="•"/>
                      </a:pPr>
                      <a:endParaRPr lang="en-US"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r h="1322849">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Monitor and report for </a:t>
                      </a:r>
                      <a:br>
                        <a:rPr lang="en-US" sz="2000" dirty="0" smtClean="0"/>
                      </a:br>
                      <a:r>
                        <a:rPr lang="en-US" sz="2000" dirty="0" smtClean="0"/>
                        <a:t>5 to 10 years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000"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endParaRPr lang="en-US" sz="2000"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285750" indent="-285750">
                        <a:buFont typeface="Arial" pitchFamily="34" charset="0"/>
                        <a:buChar char="•"/>
                      </a:pPr>
                      <a:endParaRPr lang="en-US" sz="2000" dirty="0"/>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r>
            </a:tbl>
          </a:graphicData>
        </a:graphic>
      </p:graphicFrame>
      <p:sp>
        <p:nvSpPr>
          <p:cNvPr id="9" name="Title 1"/>
          <p:cNvSpPr txBox="1">
            <a:spLocks/>
          </p:cNvSpPr>
          <p:nvPr/>
        </p:nvSpPr>
        <p:spPr>
          <a:xfrm>
            <a:off x="1576388" y="-76200"/>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dirty="0" smtClean="0"/>
              <a:t>What are the Benefits of the Habitat Plan?</a:t>
            </a:r>
            <a:endParaRPr lang="en-US" dirty="0"/>
          </a:p>
        </p:txBody>
      </p:sp>
      <p:cxnSp>
        <p:nvCxnSpPr>
          <p:cNvPr id="10" name="Straight Connector 9"/>
          <p:cNvCxnSpPr/>
          <p:nvPr/>
        </p:nvCxnSpPr>
        <p:spPr>
          <a:xfrm>
            <a:off x="1576388" y="818866"/>
            <a:ext cx="7210425"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2250477" y="887492"/>
            <a:ext cx="5862246" cy="369332"/>
          </a:xfrm>
          <a:prstGeom prst="rect">
            <a:avLst/>
          </a:prstGeom>
          <a:noFill/>
        </p:spPr>
        <p:txBody>
          <a:bodyPr wrap="none" rtlCol="0">
            <a:spAutoFit/>
          </a:bodyPr>
          <a:lstStyle/>
          <a:p>
            <a:r>
              <a:rPr lang="en-US" b="1" dirty="0" smtClean="0">
                <a:solidFill>
                  <a:schemeClr val="accent6">
                    <a:lumMod val="50000"/>
                  </a:schemeClr>
                </a:solidFill>
              </a:rPr>
              <a:t>Local Control and Increased Certainty for Project Permitting</a:t>
            </a:r>
            <a:endParaRPr lang="en-US" b="1" dirty="0">
              <a:solidFill>
                <a:schemeClr val="accent6">
                  <a:lumMod val="50000"/>
                </a:schemeClr>
              </a:solidFill>
            </a:endParaRPr>
          </a:p>
        </p:txBody>
      </p:sp>
    </p:spTree>
    <p:extLst>
      <p:ext uri="{BB962C8B-B14F-4D97-AF65-F5344CB8AC3E}">
        <p14:creationId xmlns:p14="http://schemas.microsoft.com/office/powerpoint/2010/main" val="3376902744"/>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1677987" y="990600"/>
            <a:ext cx="6854825" cy="914400"/>
          </a:xfrm>
        </p:spPr>
        <p:txBody>
          <a:bodyPr>
            <a:normAutofit/>
          </a:bodyPr>
          <a:lstStyle/>
          <a:p>
            <a:r>
              <a:rPr lang="en-US" b="1" dirty="0" err="1" smtClean="0"/>
              <a:t>Uvas</a:t>
            </a:r>
            <a:r>
              <a:rPr lang="en-US" b="1" dirty="0" smtClean="0"/>
              <a:t> Bridge Project (37C-0093)</a:t>
            </a:r>
          </a:p>
        </p:txBody>
      </p:sp>
      <p:sp>
        <p:nvSpPr>
          <p:cNvPr id="29699" name="Content Placeholder 6"/>
          <p:cNvSpPr>
            <a:spLocks noGrp="1"/>
          </p:cNvSpPr>
          <p:nvPr>
            <p:ph idx="1"/>
          </p:nvPr>
        </p:nvSpPr>
        <p:spPr>
          <a:xfrm>
            <a:off x="1676400" y="1828800"/>
            <a:ext cx="3048000" cy="4278945"/>
          </a:xfrm>
        </p:spPr>
        <p:txBody>
          <a:bodyPr>
            <a:normAutofit lnSpcReduction="10000"/>
          </a:bodyPr>
          <a:lstStyle/>
          <a:p>
            <a:pPr>
              <a:lnSpc>
                <a:spcPct val="80000"/>
              </a:lnSpc>
              <a:spcBef>
                <a:spcPts val="1800"/>
              </a:spcBef>
            </a:pPr>
            <a:r>
              <a:rPr lang="en-US" sz="3000" dirty="0" smtClean="0"/>
              <a:t>Replaced 2-lane bridge </a:t>
            </a:r>
          </a:p>
          <a:p>
            <a:pPr>
              <a:lnSpc>
                <a:spcPct val="80000"/>
              </a:lnSpc>
              <a:spcBef>
                <a:spcPts val="1800"/>
              </a:spcBef>
            </a:pPr>
            <a:r>
              <a:rPr lang="en-US" sz="3000" dirty="0" smtClean="0"/>
              <a:t>4 miles SW of Morgan Hill</a:t>
            </a:r>
          </a:p>
          <a:p>
            <a:pPr>
              <a:lnSpc>
                <a:spcPct val="80000"/>
              </a:lnSpc>
              <a:spcBef>
                <a:spcPts val="1800"/>
              </a:spcBef>
            </a:pPr>
            <a:r>
              <a:rPr lang="en-US" sz="3000" dirty="0" smtClean="0"/>
              <a:t>Completed in 2009</a:t>
            </a:r>
          </a:p>
          <a:p>
            <a:pPr>
              <a:lnSpc>
                <a:spcPct val="80000"/>
              </a:lnSpc>
              <a:spcBef>
                <a:spcPts val="1800"/>
              </a:spcBef>
            </a:pPr>
            <a:r>
              <a:rPr lang="en-US" sz="3000" dirty="0" smtClean="0"/>
              <a:t>Project cost:</a:t>
            </a:r>
            <a:br>
              <a:rPr lang="en-US" sz="3000" dirty="0" smtClean="0"/>
            </a:br>
            <a:r>
              <a:rPr lang="en-US" sz="3000" dirty="0" smtClean="0"/>
              <a:t>$3.4 million</a:t>
            </a:r>
            <a:br>
              <a:rPr lang="en-US" sz="3000" dirty="0" smtClean="0"/>
            </a:br>
            <a:r>
              <a:rPr lang="en-US" sz="2600" dirty="0" smtClean="0"/>
              <a:t>(not incl. off-site mitigation)</a:t>
            </a:r>
          </a:p>
          <a:p>
            <a:endParaRPr lang="en-US" dirty="0" smtClean="0"/>
          </a:p>
          <a:p>
            <a:endParaRPr lang="en-US" dirty="0" smtClean="0"/>
          </a:p>
        </p:txBody>
      </p:sp>
      <p:sp>
        <p:nvSpPr>
          <p:cNvPr id="3" name="Footer Placeholder 2"/>
          <p:cNvSpPr>
            <a:spLocks noGrp="1"/>
          </p:cNvSpPr>
          <p:nvPr>
            <p:ph type="ftr" sz="quarter" idx="11"/>
          </p:nvPr>
        </p:nvSpPr>
        <p:spPr>
          <a:xfrm>
            <a:off x="8077200" y="6324600"/>
            <a:ext cx="914400" cy="349250"/>
          </a:xfrm>
        </p:spPr>
        <p:txBody>
          <a:bodyPr/>
          <a:lstStyle/>
          <a:p>
            <a:r>
              <a:rPr lang="en-US" smtClean="0"/>
              <a:t>22</a:t>
            </a:r>
            <a:endParaRPr lang="en-US" dirty="0"/>
          </a:p>
        </p:txBody>
      </p:sp>
      <p:pic>
        <p:nvPicPr>
          <p:cNvPr id="15" name="Content Placeholder 14"/>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t="15349" b="27343"/>
          <a:stretch/>
        </p:blipFill>
        <p:spPr>
          <a:xfrm>
            <a:off x="5065713" y="1752600"/>
            <a:ext cx="4078287" cy="1752600"/>
          </a:xfr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b="11891"/>
          <a:stretch/>
        </p:blipFill>
        <p:spPr>
          <a:xfrm>
            <a:off x="5105400" y="3657600"/>
            <a:ext cx="3708400" cy="2450592"/>
          </a:xfrm>
          <a:prstGeom prst="rect">
            <a:avLst/>
          </a:prstGeom>
        </p:spPr>
      </p:pic>
      <p:sp>
        <p:nvSpPr>
          <p:cNvPr id="7" name="Title 1"/>
          <p:cNvSpPr txBox="1">
            <a:spLocks/>
          </p:cNvSpPr>
          <p:nvPr/>
        </p:nvSpPr>
        <p:spPr>
          <a:xfrm>
            <a:off x="1576388" y="-76200"/>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dirty="0" smtClean="0"/>
              <a:t>What are the Benefits of the Habitat Plan?</a:t>
            </a:r>
            <a:endParaRPr lang="en-US" dirty="0"/>
          </a:p>
        </p:txBody>
      </p:sp>
      <p:cxnSp>
        <p:nvCxnSpPr>
          <p:cNvPr id="8" name="Straight Connector 7"/>
          <p:cNvCxnSpPr/>
          <p:nvPr/>
        </p:nvCxnSpPr>
        <p:spPr>
          <a:xfrm>
            <a:off x="1576388" y="818866"/>
            <a:ext cx="7210425"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3989848" y="838200"/>
            <a:ext cx="1725152" cy="369332"/>
          </a:xfrm>
          <a:prstGeom prst="rect">
            <a:avLst/>
          </a:prstGeom>
          <a:noFill/>
        </p:spPr>
        <p:txBody>
          <a:bodyPr wrap="none" rtlCol="0">
            <a:spAutoFit/>
          </a:bodyPr>
          <a:lstStyle/>
          <a:p>
            <a:pPr algn="ctr"/>
            <a:r>
              <a:rPr lang="en-US" b="1" dirty="0" smtClean="0">
                <a:solidFill>
                  <a:schemeClr val="accent6">
                    <a:lumMod val="50000"/>
                  </a:schemeClr>
                </a:solidFill>
              </a:rPr>
              <a:t>Project Example</a:t>
            </a:r>
            <a:endParaRPr lang="en-US" b="1" dirty="0">
              <a:solidFill>
                <a:schemeClr val="accent6">
                  <a:lumMod val="50000"/>
                </a:schemeClr>
              </a:solidFill>
            </a:endParaRPr>
          </a:p>
        </p:txBody>
      </p:sp>
    </p:spTree>
    <p:extLst>
      <p:ext uri="{BB962C8B-B14F-4D97-AF65-F5344CB8AC3E}">
        <p14:creationId xmlns:p14="http://schemas.microsoft.com/office/powerpoint/2010/main" val="886182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066800" y="914400"/>
            <a:ext cx="8153400" cy="990600"/>
          </a:xfrm>
        </p:spPr>
        <p:txBody>
          <a:bodyPr/>
          <a:lstStyle/>
          <a:p>
            <a:pPr eaLnBrk="1" hangingPunct="1"/>
            <a:r>
              <a:rPr lang="en-US" b="1" dirty="0" err="1" smtClean="0"/>
              <a:t>Uvas</a:t>
            </a:r>
            <a:r>
              <a:rPr lang="en-US" b="1" dirty="0" smtClean="0"/>
              <a:t> Bridge Process Comparison</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66967293"/>
              </p:ext>
            </p:extLst>
          </p:nvPr>
        </p:nvGraphicFramePr>
        <p:xfrm>
          <a:off x="1600200" y="1752600"/>
          <a:ext cx="7391400" cy="4934143"/>
        </p:xfrm>
        <a:graphic>
          <a:graphicData uri="http://schemas.openxmlformats.org/drawingml/2006/table">
            <a:tbl>
              <a:tblPr firstRow="1" bandRow="1">
                <a:tableStyleId>{912C8C85-51F0-491E-9774-3900AFEF0FD7}</a:tableStyleId>
              </a:tblPr>
              <a:tblGrid>
                <a:gridCol w="2627724"/>
                <a:gridCol w="2630687"/>
                <a:gridCol w="2132989"/>
              </a:tblGrid>
              <a:tr h="472452">
                <a:tc>
                  <a:txBody>
                    <a:bodyPr/>
                    <a:lstStyle/>
                    <a:p>
                      <a:endParaRPr lang="en-US" sz="2400" dirty="0"/>
                    </a:p>
                  </a:txBody>
                  <a:tcPr marT="45703" marB="45703"/>
                </a:tc>
                <a:tc>
                  <a:txBody>
                    <a:bodyPr/>
                    <a:lstStyle/>
                    <a:p>
                      <a:pPr algn="r"/>
                      <a:r>
                        <a:rPr lang="en-US" sz="2800" dirty="0" smtClean="0"/>
                        <a:t>Current </a:t>
                      </a:r>
                      <a:r>
                        <a:rPr lang="en-US" sz="2800" baseline="0" dirty="0" smtClean="0"/>
                        <a:t>Process</a:t>
                      </a:r>
                      <a:endParaRPr lang="en-US" sz="2800" dirty="0"/>
                    </a:p>
                  </a:txBody>
                  <a:tcPr marT="45703" marB="45703"/>
                </a:tc>
                <a:tc>
                  <a:txBody>
                    <a:bodyPr/>
                    <a:lstStyle/>
                    <a:p>
                      <a:pPr algn="r"/>
                      <a:r>
                        <a:rPr lang="en-US" sz="2800" dirty="0" smtClean="0"/>
                        <a:t>Habitat Plan</a:t>
                      </a:r>
                      <a:endParaRPr lang="en-US" sz="2800" dirty="0"/>
                    </a:p>
                  </a:txBody>
                  <a:tcPr marT="45703" marB="45703"/>
                </a:tc>
              </a:tr>
              <a:tr h="1365814">
                <a:tc>
                  <a:txBody>
                    <a:bodyPr/>
                    <a:lstStyle/>
                    <a:p>
                      <a:r>
                        <a:rPr lang="en-US" sz="2800" baseline="0" dirty="0" smtClean="0"/>
                        <a:t>Bridge Design &amp; Construction Time</a:t>
                      </a:r>
                      <a:endParaRPr lang="en-US" sz="2800" dirty="0"/>
                    </a:p>
                  </a:txBody>
                  <a:tcPr marT="45703" marB="45703"/>
                </a:tc>
                <a:tc>
                  <a:txBody>
                    <a:bodyPr/>
                    <a:lstStyle/>
                    <a:p>
                      <a:pPr algn="r"/>
                      <a:r>
                        <a:rPr lang="en-US" sz="2800" dirty="0" smtClean="0"/>
                        <a:t>5.5</a:t>
                      </a:r>
                      <a:r>
                        <a:rPr lang="en-US" sz="2800" baseline="0" dirty="0" smtClean="0"/>
                        <a:t> years</a:t>
                      </a:r>
                      <a:endParaRPr lang="en-US" sz="2800" dirty="0"/>
                    </a:p>
                  </a:txBody>
                  <a:tcPr marT="45703" marB="45703"/>
                </a:tc>
                <a:tc>
                  <a:txBody>
                    <a:bodyPr/>
                    <a:lstStyle/>
                    <a:p>
                      <a:pPr algn="r"/>
                      <a:r>
                        <a:rPr lang="en-US" sz="2800" dirty="0" smtClean="0"/>
                        <a:t>4 years</a:t>
                      </a:r>
                      <a:endParaRPr lang="en-US" sz="2800" dirty="0"/>
                    </a:p>
                  </a:txBody>
                  <a:tcPr marT="45703" marB="45703"/>
                </a:tc>
              </a:tr>
              <a:tr h="1365732">
                <a:tc>
                  <a:txBody>
                    <a:bodyPr/>
                    <a:lstStyle/>
                    <a:p>
                      <a:r>
                        <a:rPr lang="en-US" sz="2800" dirty="0" smtClean="0"/>
                        <a:t>Off-Site</a:t>
                      </a:r>
                      <a:r>
                        <a:rPr lang="en-US" sz="2800" baseline="0" dirty="0" smtClean="0"/>
                        <a:t> </a:t>
                      </a:r>
                      <a:r>
                        <a:rPr lang="en-US" sz="2800" dirty="0" smtClean="0"/>
                        <a:t>Mitigation Costs</a:t>
                      </a:r>
                      <a:endParaRPr lang="en-US" sz="2800" dirty="0"/>
                    </a:p>
                  </a:txBody>
                  <a:tcPr marT="45703" marB="45703"/>
                </a:tc>
                <a:tc>
                  <a:txBody>
                    <a:bodyPr/>
                    <a:lstStyle/>
                    <a:p>
                      <a:pPr algn="r"/>
                      <a:r>
                        <a:rPr lang="en-US" sz="2800" dirty="0" smtClean="0"/>
                        <a:t>$485,000</a:t>
                      </a:r>
                      <a:br>
                        <a:rPr lang="en-US" sz="2800" dirty="0" smtClean="0"/>
                      </a:br>
                      <a:r>
                        <a:rPr lang="en-US" sz="1800" dirty="0" smtClean="0"/>
                        <a:t>(not incl. property cost)</a:t>
                      </a:r>
                      <a:endParaRPr lang="en-US" sz="1800" dirty="0"/>
                    </a:p>
                  </a:txBody>
                  <a:tcPr marT="45703" marB="4570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dirty="0" smtClean="0"/>
                        <a:t>$89,000</a:t>
                      </a:r>
                      <a:br>
                        <a:rPr lang="en-US" sz="2800" dirty="0" smtClean="0"/>
                      </a:br>
                      <a:r>
                        <a:rPr lang="en-US" sz="1800" dirty="0" smtClean="0"/>
                        <a:t>(incl. property cost)</a:t>
                      </a:r>
                    </a:p>
                    <a:p>
                      <a:pPr algn="r"/>
                      <a:endParaRPr lang="en-US" sz="1400" dirty="0"/>
                    </a:p>
                  </a:txBody>
                  <a:tcPr marT="45703" marB="45703"/>
                </a:tc>
              </a:tr>
              <a:tr h="1678719">
                <a:tc>
                  <a:txBody>
                    <a:bodyPr/>
                    <a:lstStyle/>
                    <a:p>
                      <a:r>
                        <a:rPr lang="en-US" sz="2800" dirty="0" smtClean="0"/>
                        <a:t>Off-Site Mitigation</a:t>
                      </a:r>
                      <a:r>
                        <a:rPr lang="en-US" sz="2800" baseline="0" dirty="0" smtClean="0"/>
                        <a:t> Time</a:t>
                      </a:r>
                      <a:endParaRPr lang="en-US" sz="2800" dirty="0"/>
                    </a:p>
                  </a:txBody>
                  <a:tcPr marT="45703" marB="45703"/>
                </a:tc>
                <a:tc>
                  <a:txBody>
                    <a:bodyPr/>
                    <a:lstStyle/>
                    <a:p>
                      <a:pPr algn="r">
                        <a:lnSpc>
                          <a:spcPct val="80000"/>
                        </a:lnSpc>
                      </a:pPr>
                      <a:r>
                        <a:rPr lang="en-US" sz="2400" dirty="0" smtClean="0"/>
                        <a:t>4+ years since bridge completed,</a:t>
                      </a:r>
                      <a:r>
                        <a:rPr lang="en-US" sz="2400" baseline="0" dirty="0" smtClean="0"/>
                        <a:t>  still working on site approval</a:t>
                      </a:r>
                      <a:endParaRPr lang="en-US" sz="2400" dirty="0"/>
                    </a:p>
                  </a:txBody>
                  <a:tcPr marT="45703" marB="45703"/>
                </a:tc>
                <a:tc>
                  <a:txBody>
                    <a:bodyPr/>
                    <a:lstStyle/>
                    <a:p>
                      <a:pPr algn="r"/>
                      <a:r>
                        <a:rPr lang="en-US" sz="2800" dirty="0" smtClean="0"/>
                        <a:t>0 months</a:t>
                      </a:r>
                      <a:endParaRPr lang="en-US" sz="2800" dirty="0"/>
                    </a:p>
                  </a:txBody>
                  <a:tcPr marT="45703" marB="45703"/>
                </a:tc>
              </a:tr>
            </a:tbl>
          </a:graphicData>
        </a:graphic>
      </p:graphicFrame>
      <p:sp>
        <p:nvSpPr>
          <p:cNvPr id="3" name="Footer Placeholder 2"/>
          <p:cNvSpPr>
            <a:spLocks noGrp="1"/>
          </p:cNvSpPr>
          <p:nvPr>
            <p:ph type="ftr" sz="quarter" idx="11"/>
          </p:nvPr>
        </p:nvSpPr>
        <p:spPr>
          <a:xfrm>
            <a:off x="7696200" y="6400800"/>
            <a:ext cx="1295400" cy="349250"/>
          </a:xfrm>
        </p:spPr>
        <p:txBody>
          <a:bodyPr/>
          <a:lstStyle/>
          <a:p>
            <a:pPr>
              <a:defRPr/>
            </a:pPr>
            <a:r>
              <a:rPr lang="en-US" dirty="0" smtClean="0"/>
              <a:t>23</a:t>
            </a:r>
            <a:endParaRPr lang="en-US" dirty="0"/>
          </a:p>
        </p:txBody>
      </p:sp>
      <p:sp>
        <p:nvSpPr>
          <p:cNvPr id="5" name="Title 1"/>
          <p:cNvSpPr txBox="1">
            <a:spLocks/>
          </p:cNvSpPr>
          <p:nvPr/>
        </p:nvSpPr>
        <p:spPr>
          <a:xfrm>
            <a:off x="1576388" y="-76200"/>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US" dirty="0" smtClean="0"/>
              <a:t>What are the Benefits of the Habitat Plan?</a:t>
            </a:r>
            <a:endParaRPr lang="en-US" dirty="0"/>
          </a:p>
        </p:txBody>
      </p:sp>
      <p:cxnSp>
        <p:nvCxnSpPr>
          <p:cNvPr id="6" name="Straight Connector 5"/>
          <p:cNvCxnSpPr/>
          <p:nvPr/>
        </p:nvCxnSpPr>
        <p:spPr>
          <a:xfrm>
            <a:off x="1576388" y="818866"/>
            <a:ext cx="7210425"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p:cNvSpPr txBox="1"/>
          <p:nvPr/>
        </p:nvSpPr>
        <p:spPr>
          <a:xfrm>
            <a:off x="1600200" y="838200"/>
            <a:ext cx="7511223" cy="369332"/>
          </a:xfrm>
          <a:prstGeom prst="rect">
            <a:avLst/>
          </a:prstGeom>
          <a:noFill/>
        </p:spPr>
        <p:txBody>
          <a:bodyPr wrap="none" rtlCol="0">
            <a:spAutoFit/>
          </a:bodyPr>
          <a:lstStyle/>
          <a:p>
            <a:r>
              <a:rPr lang="en-US" b="1" dirty="0" smtClean="0"/>
              <a:t>Increased Certainty, Cost Effective, Species Recovery and Land Conservation</a:t>
            </a:r>
            <a:endParaRPr lang="en-US" b="1" dirty="0"/>
          </a:p>
        </p:txBody>
      </p:sp>
    </p:spTree>
    <p:extLst>
      <p:ext uri="{BB962C8B-B14F-4D97-AF65-F5344CB8AC3E}">
        <p14:creationId xmlns:p14="http://schemas.microsoft.com/office/powerpoint/2010/main" val="480857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2286000"/>
            <a:ext cx="7210425" cy="1143000"/>
          </a:xfrm>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25</a:t>
            </a:fld>
            <a:endParaRPr lang="en-US"/>
          </a:p>
        </p:txBody>
      </p:sp>
      <p:cxnSp>
        <p:nvCxnSpPr>
          <p:cNvPr id="6" name="Straight Connector 5"/>
          <p:cNvCxnSpPr/>
          <p:nvPr/>
        </p:nvCxnSpPr>
        <p:spPr>
          <a:xfrm>
            <a:off x="1676400" y="35052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807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2133600"/>
            <a:ext cx="7210425" cy="1143000"/>
          </a:xfrm>
        </p:spPr>
        <p:txBody>
          <a:bodyPr/>
          <a:lstStyle/>
          <a:p>
            <a:r>
              <a:rPr lang="en-US" dirty="0" smtClean="0">
                <a:solidFill>
                  <a:schemeClr val="accent6">
                    <a:lumMod val="75000"/>
                  </a:schemeClr>
                </a:solidFill>
              </a:rPr>
              <a:t>Part 2</a:t>
            </a:r>
            <a:endParaRPr lang="en-US"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26</a:t>
            </a:fld>
            <a:endParaRPr lang="en-US"/>
          </a:p>
        </p:txBody>
      </p:sp>
      <p:cxnSp>
        <p:nvCxnSpPr>
          <p:cNvPr id="5" name="Straight Connector 4"/>
          <p:cNvCxnSpPr/>
          <p:nvPr/>
        </p:nvCxnSpPr>
        <p:spPr>
          <a:xfrm>
            <a:off x="1752600" y="3124200"/>
            <a:ext cx="6934200"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TextBox 2"/>
          <p:cNvSpPr txBox="1"/>
          <p:nvPr/>
        </p:nvSpPr>
        <p:spPr>
          <a:xfrm>
            <a:off x="1764071" y="3336394"/>
            <a:ext cx="6922729" cy="1083206"/>
          </a:xfrm>
          <a:prstGeom prst="rect">
            <a:avLst/>
          </a:prstGeom>
          <a:noFill/>
        </p:spPr>
        <p:txBody>
          <a:bodyPr wrap="square" rtlCol="0">
            <a:spAutoFit/>
          </a:bodyPr>
          <a:lstStyle/>
          <a:p>
            <a:pPr algn="ctr"/>
            <a:r>
              <a:rPr lang="en-US" sz="3200" b="1" dirty="0" smtClean="0">
                <a:solidFill>
                  <a:schemeClr val="accent6">
                    <a:lumMod val="50000"/>
                  </a:schemeClr>
                </a:solidFill>
              </a:rPr>
              <a:t>Understanding the Process for Project Compliance with the Habitat Plan</a:t>
            </a:r>
            <a:endParaRPr lang="en-US" sz="3200" b="1" dirty="0">
              <a:solidFill>
                <a:schemeClr val="accent6">
                  <a:lumMod val="50000"/>
                </a:schemeClr>
              </a:solidFill>
            </a:endParaRPr>
          </a:p>
        </p:txBody>
      </p:sp>
    </p:spTree>
    <p:extLst>
      <p:ext uri="{BB962C8B-B14F-4D97-AF65-F5344CB8AC3E}">
        <p14:creationId xmlns:p14="http://schemas.microsoft.com/office/powerpoint/2010/main" val="1486779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a:t>
            </a:r>
            <a:r>
              <a:rPr lang="en-US" dirty="0" smtClean="0"/>
              <a:t>Process for Project Compliance with the Habitat Plan</a:t>
            </a:r>
            <a:endParaRPr lang="en-US" dirty="0"/>
          </a:p>
        </p:txBody>
      </p:sp>
      <p:sp>
        <p:nvSpPr>
          <p:cNvPr id="3" name="Content Placeholder 2"/>
          <p:cNvSpPr>
            <a:spLocks noGrp="1"/>
          </p:cNvSpPr>
          <p:nvPr>
            <p:ph idx="1"/>
          </p:nvPr>
        </p:nvSpPr>
        <p:spPr/>
        <p:txBody>
          <a:bodyPr/>
          <a:lstStyle/>
          <a:p>
            <a:r>
              <a:rPr lang="en-US" dirty="0" smtClean="0"/>
              <a:t>Key Definitions</a:t>
            </a:r>
          </a:p>
          <a:p>
            <a:r>
              <a:rPr lang="en-US" dirty="0" smtClean="0"/>
              <a:t>Overview of the process</a:t>
            </a:r>
          </a:p>
          <a:p>
            <a:r>
              <a:rPr lang="en-US" dirty="0" smtClean="0"/>
              <a:t>Available resources</a:t>
            </a:r>
          </a:p>
        </p:txBody>
      </p:sp>
      <p:sp>
        <p:nvSpPr>
          <p:cNvPr id="4" name="Slide Number Placeholder 3"/>
          <p:cNvSpPr>
            <a:spLocks noGrp="1"/>
          </p:cNvSpPr>
          <p:nvPr>
            <p:ph type="sldNum" sz="quarter" idx="12"/>
          </p:nvPr>
        </p:nvSpPr>
        <p:spPr/>
        <p:txBody>
          <a:bodyPr/>
          <a:lstStyle/>
          <a:p>
            <a:fld id="{BD3E6F33-9149-4F5B-BC12-F342A25203F1}" type="slidenum">
              <a:rPr lang="en-US" smtClean="0"/>
              <a:pPr/>
              <a:t>27</a:t>
            </a:fld>
            <a:endParaRPr lang="en-US"/>
          </a:p>
        </p:txBody>
      </p:sp>
      <p:cxnSp>
        <p:nvCxnSpPr>
          <p:cNvPr id="6" name="Straight Connector 5"/>
          <p:cNvCxnSpPr/>
          <p:nvPr/>
        </p:nvCxnSpPr>
        <p:spPr>
          <a:xfrm>
            <a:off x="1676400" y="12954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72197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788" y="0"/>
            <a:ext cx="7210425" cy="762000"/>
          </a:xfrm>
        </p:spPr>
        <p:txBody>
          <a:bodyPr/>
          <a:lstStyle/>
          <a:p>
            <a:r>
              <a:rPr lang="en-US" dirty="0"/>
              <a:t>Key </a:t>
            </a:r>
            <a:r>
              <a:rPr lang="en-US" dirty="0" smtClean="0"/>
              <a:t>Terms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28</a:t>
            </a:fld>
            <a:endParaRPr lang="en-US"/>
          </a:p>
        </p:txBody>
      </p:sp>
      <p:sp>
        <p:nvSpPr>
          <p:cNvPr id="3" name="Content Placeholder 2"/>
          <p:cNvSpPr>
            <a:spLocks noGrp="1"/>
          </p:cNvSpPr>
          <p:nvPr>
            <p:ph idx="1"/>
          </p:nvPr>
        </p:nvSpPr>
        <p:spPr/>
        <p:txBody>
          <a:bodyPr>
            <a:normAutofit fontScale="92500" lnSpcReduction="20000"/>
          </a:bodyPr>
          <a:lstStyle/>
          <a:p>
            <a:r>
              <a:rPr lang="en-US" dirty="0" smtClean="0"/>
              <a:t>Covered Projects/Activities</a:t>
            </a:r>
          </a:p>
          <a:p>
            <a:r>
              <a:rPr lang="en-US" dirty="0" smtClean="0"/>
              <a:t>Determination of Consistency</a:t>
            </a:r>
          </a:p>
          <a:p>
            <a:r>
              <a:rPr lang="en-US" dirty="0" smtClean="0"/>
              <a:t>GIS</a:t>
            </a:r>
          </a:p>
          <a:p>
            <a:r>
              <a:rPr lang="en-US" dirty="0" smtClean="0"/>
              <a:t>Land Cover </a:t>
            </a:r>
          </a:p>
          <a:p>
            <a:r>
              <a:rPr lang="en-US" dirty="0" smtClean="0"/>
              <a:t>Natural Community</a:t>
            </a:r>
          </a:p>
          <a:p>
            <a:r>
              <a:rPr lang="en-US" dirty="0" smtClean="0"/>
              <a:t>Permanent Impact</a:t>
            </a:r>
          </a:p>
          <a:p>
            <a:r>
              <a:rPr lang="en-US" dirty="0" smtClean="0"/>
              <a:t>Permanently Disturbed Footprint</a:t>
            </a:r>
          </a:p>
          <a:p>
            <a:r>
              <a:rPr lang="en-US" dirty="0" smtClean="0"/>
              <a:t>Proposed </a:t>
            </a:r>
            <a:r>
              <a:rPr lang="en-US" dirty="0"/>
              <a:t>Development </a:t>
            </a:r>
            <a:r>
              <a:rPr lang="en-US" dirty="0" smtClean="0"/>
              <a:t>Area</a:t>
            </a:r>
          </a:p>
          <a:p>
            <a:r>
              <a:rPr lang="en-US" dirty="0" smtClean="0"/>
              <a:t>Temporary Impact</a:t>
            </a:r>
            <a:endParaRPr lang="en-US" dirty="0">
              <a:solidFill>
                <a:srgbClr val="000000"/>
              </a:solidFill>
              <a:latin typeface="Cambria"/>
              <a:ea typeface="Times New Roman"/>
              <a:cs typeface="Times New Roman"/>
            </a:endParaRPr>
          </a:p>
          <a:p>
            <a:endParaRPr lang="en-US" dirty="0">
              <a:solidFill>
                <a:srgbClr val="000000"/>
              </a:solidFill>
              <a:latin typeface="Cambria"/>
              <a:ea typeface="Times New Roman"/>
              <a:cs typeface="Times New Roman"/>
            </a:endParaRPr>
          </a:p>
          <a:p>
            <a:pPr marL="0" indent="0" algn="r">
              <a:buNone/>
            </a:pPr>
            <a:endParaRPr lang="en-US" dirty="0" smtClean="0"/>
          </a:p>
          <a:p>
            <a:pPr marL="0" indent="0" algn="r">
              <a:buNone/>
            </a:pPr>
            <a:r>
              <a:rPr lang="en-US" i="1" dirty="0" smtClean="0"/>
              <a:t>Please see handout for key terms defined</a:t>
            </a:r>
            <a:endParaRPr lang="en-US" i="1" dirty="0"/>
          </a:p>
        </p:txBody>
      </p:sp>
      <p:cxnSp>
        <p:nvCxnSpPr>
          <p:cNvPr id="8" name="Straight Connector 7"/>
          <p:cNvCxnSpPr/>
          <p:nvPr/>
        </p:nvCxnSpPr>
        <p:spPr>
          <a:xfrm>
            <a:off x="1676400" y="14478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89773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76200"/>
            <a:ext cx="7210425" cy="685800"/>
          </a:xfrm>
        </p:spPr>
        <p:txBody>
          <a:bodyPr/>
          <a:lstStyle/>
          <a:p>
            <a:r>
              <a:rPr lang="en-US" dirty="0" smtClean="0"/>
              <a:t>Paradigm Shift</a:t>
            </a:r>
            <a:endParaRPr lang="en-US" dirty="0"/>
          </a:p>
        </p:txBody>
      </p:sp>
      <p:sp>
        <p:nvSpPr>
          <p:cNvPr id="3" name="Content Placeholder 2"/>
          <p:cNvSpPr>
            <a:spLocks noGrp="1"/>
          </p:cNvSpPr>
          <p:nvPr>
            <p:ph idx="1"/>
          </p:nvPr>
        </p:nvSpPr>
        <p:spPr>
          <a:xfrm>
            <a:off x="1676400" y="914400"/>
            <a:ext cx="7086600" cy="5791200"/>
          </a:xfrm>
        </p:spPr>
        <p:txBody>
          <a:bodyPr>
            <a:normAutofit/>
          </a:bodyPr>
          <a:lstStyle/>
          <a:p>
            <a:r>
              <a:rPr lang="en-US" b="1" dirty="0" smtClean="0"/>
              <a:t>Covered vs. not covered</a:t>
            </a:r>
            <a:r>
              <a:rPr lang="en-US" dirty="0" smtClean="0"/>
              <a:t>. Not all species are covered and not all projects are covered, so it is important to find out if your species and project is covered. If you are working in the permit area, there is a good chance your project is covered</a:t>
            </a:r>
          </a:p>
          <a:p>
            <a:r>
              <a:rPr lang="en-US" b="1" dirty="0" smtClean="0"/>
              <a:t>Covered vs. CEQA species</a:t>
            </a:r>
            <a:r>
              <a:rPr lang="en-US" dirty="0" smtClean="0"/>
              <a:t>. You can address the 18 covered species through the Habitat Plan, but may have to address additional species through the CEQA process (e.g., American badger, dusky-footed </a:t>
            </a:r>
            <a:r>
              <a:rPr lang="en-US" dirty="0" err="1" smtClean="0"/>
              <a:t>woodrat</a:t>
            </a:r>
            <a:r>
              <a:rPr lang="en-US" dirty="0" smtClean="0"/>
              <a:t>, golden eagle)</a:t>
            </a:r>
          </a:p>
          <a:p>
            <a:pPr lvl="1"/>
            <a:r>
              <a:rPr lang="en-US" dirty="0" smtClean="0"/>
              <a:t>Habitat Plan pre-determines species distribution and survey requirements for covered species</a:t>
            </a:r>
          </a:p>
          <a:p>
            <a:pPr lvl="1"/>
            <a:r>
              <a:rPr lang="en-US" dirty="0" smtClean="0"/>
              <a:t>No additional mitigation measures needed for Habitat Plan species and sensitive resources addressed</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29</a:t>
            </a:fld>
            <a:endParaRPr lang="en-US"/>
          </a:p>
        </p:txBody>
      </p:sp>
    </p:spTree>
    <p:extLst>
      <p:ext uri="{BB962C8B-B14F-4D97-AF65-F5344CB8AC3E}">
        <p14:creationId xmlns:p14="http://schemas.microsoft.com/office/powerpoint/2010/main" val="1430045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752600"/>
            <a:ext cx="7010400" cy="1143000"/>
          </a:xfrm>
        </p:spPr>
        <p:txBody>
          <a:bodyPr/>
          <a:lstStyle/>
          <a:p>
            <a:r>
              <a:rPr lang="en-US" dirty="0" smtClean="0">
                <a:solidFill>
                  <a:schemeClr val="accent6">
                    <a:lumMod val="75000"/>
                  </a:schemeClr>
                </a:solidFill>
              </a:rPr>
              <a:t>Part 1</a:t>
            </a:r>
            <a:endParaRPr lang="en-US"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3</a:t>
            </a:fld>
            <a:endParaRPr lang="en-US"/>
          </a:p>
        </p:txBody>
      </p:sp>
      <p:cxnSp>
        <p:nvCxnSpPr>
          <p:cNvPr id="5" name="Straight Connector 4"/>
          <p:cNvCxnSpPr/>
          <p:nvPr/>
        </p:nvCxnSpPr>
        <p:spPr>
          <a:xfrm>
            <a:off x="1676400" y="2819400"/>
            <a:ext cx="7010400"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Rectangle 2"/>
          <p:cNvSpPr/>
          <p:nvPr/>
        </p:nvSpPr>
        <p:spPr>
          <a:xfrm>
            <a:off x="1676400" y="2971800"/>
            <a:ext cx="7010400" cy="1077218"/>
          </a:xfrm>
          <a:prstGeom prst="rect">
            <a:avLst/>
          </a:prstGeom>
        </p:spPr>
        <p:txBody>
          <a:bodyPr wrap="square">
            <a:spAutoFit/>
          </a:bodyPr>
          <a:lstStyle/>
          <a:p>
            <a:pPr algn="ctr"/>
            <a:r>
              <a:rPr lang="en-US" sz="3200" b="1" dirty="0">
                <a:solidFill>
                  <a:schemeClr val="accent6">
                    <a:lumMod val="50000"/>
                  </a:schemeClr>
                </a:solidFill>
              </a:rPr>
              <a:t>Understanding the Santa Clara Valley Habitat Plan</a:t>
            </a:r>
          </a:p>
        </p:txBody>
      </p:sp>
    </p:spTree>
    <p:extLst>
      <p:ext uri="{BB962C8B-B14F-4D97-AF65-F5344CB8AC3E}">
        <p14:creationId xmlns:p14="http://schemas.microsoft.com/office/powerpoint/2010/main" val="1737251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30</a:t>
            </a:fld>
            <a:endParaRPr lang="en-US"/>
          </a:p>
        </p:txBody>
      </p:sp>
      <p:sp>
        <p:nvSpPr>
          <p:cNvPr id="2" name="Title 1"/>
          <p:cNvSpPr>
            <a:spLocks noGrp="1"/>
          </p:cNvSpPr>
          <p:nvPr>
            <p:ph type="title" idx="4294967295"/>
          </p:nvPr>
        </p:nvSpPr>
        <p:spPr>
          <a:xfrm>
            <a:off x="876300" y="76200"/>
            <a:ext cx="7391400" cy="868363"/>
          </a:xfrm>
        </p:spPr>
        <p:txBody>
          <a:bodyPr>
            <a:normAutofit/>
          </a:bodyPr>
          <a:lstStyle/>
          <a:p>
            <a:r>
              <a:rPr lang="en-US" sz="3200" dirty="0" smtClean="0"/>
              <a:t>What is the Santa Clara Valley Habitat Plan?</a:t>
            </a:r>
            <a:endParaRPr lang="en-US" sz="3200" dirty="0"/>
          </a:p>
        </p:txBody>
      </p:sp>
      <p:sp>
        <p:nvSpPr>
          <p:cNvPr id="7" name="TextBox 6"/>
          <p:cNvSpPr txBox="1"/>
          <p:nvPr/>
        </p:nvSpPr>
        <p:spPr>
          <a:xfrm>
            <a:off x="1676400" y="986135"/>
            <a:ext cx="5947462" cy="461665"/>
          </a:xfrm>
          <a:prstGeom prst="rect">
            <a:avLst/>
          </a:prstGeom>
          <a:noFill/>
        </p:spPr>
        <p:txBody>
          <a:bodyPr wrap="none" rtlCol="0">
            <a:spAutoFit/>
          </a:bodyPr>
          <a:lstStyle/>
          <a:p>
            <a:r>
              <a:rPr lang="en-US" sz="2400" dirty="0" smtClean="0"/>
              <a:t>Provides Conservation for 18 Covered Species </a:t>
            </a:r>
            <a:endParaRPr lang="en-US" sz="2400" dirty="0"/>
          </a:p>
        </p:txBody>
      </p:sp>
      <p:pic>
        <p:nvPicPr>
          <p:cNvPr id="10" name="Picture 4" descr="sjkitfox"/>
          <p:cNvPicPr>
            <a:picLocks noChangeAspect="1" noChangeArrowheads="1"/>
          </p:cNvPicPr>
          <p:nvPr/>
        </p:nvPicPr>
        <p:blipFill>
          <a:blip r:embed="rId3" cstate="print">
            <a:extLst>
              <a:ext uri="{28A0092B-C50C-407E-A947-70E740481C1C}">
                <a14:useLocalDpi xmlns:a14="http://schemas.microsoft.com/office/drawing/2010/main" val="0"/>
              </a:ext>
            </a:extLst>
          </a:blip>
          <a:srcRect r="8333"/>
          <a:stretch>
            <a:fillRect/>
          </a:stretch>
        </p:blipFill>
        <p:spPr bwMode="auto">
          <a:xfrm>
            <a:off x="98898" y="3710535"/>
            <a:ext cx="1371600" cy="126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RL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726449"/>
            <a:ext cx="1371600" cy="93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My Files\Photos\Sp. Status Wildlife\Burrowing ow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752600"/>
            <a:ext cx="1371600" cy="931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I:\Photos\Sp. Status Wildlife\Bay checkerspot butterfl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98" y="5105400"/>
            <a:ext cx="1371600" cy="970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7543800" y="3581400"/>
            <a:ext cx="1263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Golden eagle</a:t>
            </a:r>
          </a:p>
        </p:txBody>
      </p:sp>
      <p:graphicFrame>
        <p:nvGraphicFramePr>
          <p:cNvPr id="9" name="Table 8"/>
          <p:cNvGraphicFramePr>
            <a:graphicFrameLocks noGrp="1"/>
          </p:cNvGraphicFramePr>
          <p:nvPr>
            <p:extLst>
              <p:ext uri="{D42A27DB-BD31-4B8C-83A1-F6EECF244321}">
                <p14:modId xmlns:p14="http://schemas.microsoft.com/office/powerpoint/2010/main" val="2319527786"/>
              </p:ext>
            </p:extLst>
          </p:nvPr>
        </p:nvGraphicFramePr>
        <p:xfrm>
          <a:off x="1524000" y="1527023"/>
          <a:ext cx="6073302" cy="5273915"/>
        </p:xfrm>
        <a:graphic>
          <a:graphicData uri="http://schemas.openxmlformats.org/drawingml/2006/table">
            <a:tbl>
              <a:tblPr firstRow="1" firstCol="1" bandRow="1">
                <a:tableStyleId>{68D230F3-CF80-4859-8CE7-A43EE81993B5}</a:tableStyleId>
              </a:tblPr>
              <a:tblGrid>
                <a:gridCol w="3162775"/>
                <a:gridCol w="2910527"/>
              </a:tblGrid>
              <a:tr h="347887">
                <a:tc>
                  <a:txBody>
                    <a:bodyPr/>
                    <a:lstStyle/>
                    <a:p>
                      <a:pPr marL="0" marR="0">
                        <a:spcBef>
                          <a:spcPts val="150"/>
                        </a:spcBef>
                        <a:spcAft>
                          <a:spcPts val="150"/>
                        </a:spcAft>
                      </a:pPr>
                      <a:r>
                        <a:rPr lang="en-US" sz="1800" dirty="0">
                          <a:effectLst/>
                        </a:rPr>
                        <a:t>Wildlife</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Plants</a:t>
                      </a:r>
                      <a:endParaRPr lang="en-US" sz="1800" dirty="0">
                        <a:solidFill>
                          <a:srgbClr val="000000"/>
                        </a:solidFill>
                        <a:effectLst/>
                        <a:latin typeface="Cambria"/>
                        <a:ea typeface="Times New Roman"/>
                        <a:cs typeface="Times New Roman"/>
                      </a:endParaRPr>
                    </a:p>
                  </a:txBody>
                  <a:tcPr marL="68580" marR="68580" marT="0" marB="0"/>
                </a:tc>
              </a:tr>
              <a:tr h="347887">
                <a:tc>
                  <a:txBody>
                    <a:bodyPr/>
                    <a:lstStyle/>
                    <a:p>
                      <a:pPr marL="0" marR="0">
                        <a:spcBef>
                          <a:spcPts val="150"/>
                        </a:spcBef>
                        <a:spcAft>
                          <a:spcPts val="150"/>
                        </a:spcAft>
                      </a:pPr>
                      <a:r>
                        <a:rPr lang="en-US" sz="1800">
                          <a:effectLst/>
                        </a:rPr>
                        <a:t>Invertebrates </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Tiburon Indian paintbrush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Bay checkerspot butterfly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Coyote </a:t>
                      </a:r>
                      <a:r>
                        <a:rPr lang="en-US" sz="1800" dirty="0" err="1">
                          <a:effectLst/>
                        </a:rPr>
                        <a:t>ceanothus</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0" marR="0">
                        <a:spcBef>
                          <a:spcPts val="150"/>
                        </a:spcBef>
                        <a:spcAft>
                          <a:spcPts val="150"/>
                        </a:spcAft>
                      </a:pPr>
                      <a:r>
                        <a:rPr lang="en-US" sz="1800" dirty="0">
                          <a:effectLst/>
                        </a:rPr>
                        <a:t>Amphibians and Reptiles </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Mount Hamilton thistle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California tiger salamander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Santa Clara Valley dudleya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California red-legged frog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Fragrant fritillary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Foothill yellow-legged frog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Loma Prieta hoita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Western pond turtle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Smooth lessingia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0" marR="0">
                        <a:spcBef>
                          <a:spcPts val="150"/>
                        </a:spcBef>
                        <a:spcAft>
                          <a:spcPts val="150"/>
                        </a:spcAft>
                      </a:pPr>
                      <a:r>
                        <a:rPr lang="en-US" sz="1800" dirty="0">
                          <a:effectLst/>
                        </a:rPr>
                        <a:t>Birds </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Metcalf Canyon </a:t>
                      </a:r>
                      <a:r>
                        <a:rPr lang="en-US" sz="1800" dirty="0" err="1">
                          <a:effectLst/>
                        </a:rPr>
                        <a:t>jewelflower</a:t>
                      </a: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Western burrowing owl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Most beautiful jewelflower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Least Bell’s vireo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a:effectLst/>
                        </a:rPr>
                        <a:t> </a:t>
                      </a:r>
                      <a:endParaRPr lang="en-US" sz="1800">
                        <a:solidFill>
                          <a:srgbClr val="000000"/>
                        </a:solidFill>
                        <a:effectLst/>
                        <a:latin typeface="Cambria"/>
                        <a:ea typeface="Times New Roman"/>
                        <a:cs typeface="Times New Roman"/>
                      </a:endParaRPr>
                    </a:p>
                  </a:txBody>
                  <a:tcPr marL="68580" marR="68580" marT="0" marB="0"/>
                </a:tc>
              </a:tr>
              <a:tr h="387978">
                <a:tc>
                  <a:txBody>
                    <a:bodyPr/>
                    <a:lstStyle/>
                    <a:p>
                      <a:pPr marL="228600" marR="0">
                        <a:spcBef>
                          <a:spcPts val="150"/>
                        </a:spcBef>
                        <a:spcAft>
                          <a:spcPts val="150"/>
                        </a:spcAft>
                      </a:pPr>
                      <a:r>
                        <a:rPr lang="en-US" sz="1800" b="0" dirty="0">
                          <a:effectLst/>
                        </a:rPr>
                        <a:t>Tricolored blackbird </a:t>
                      </a:r>
                      <a:endParaRPr lang="en-US" sz="1800" b="0" dirty="0">
                        <a:solidFill>
                          <a:srgbClr val="000000"/>
                        </a:solidFill>
                        <a:effectLst/>
                        <a:latin typeface="Cambria"/>
                        <a:ea typeface="Times New Roman"/>
                        <a:cs typeface="Times New Roman"/>
                      </a:endParaRPr>
                    </a:p>
                  </a:txBody>
                  <a:tcPr marL="68580" marR="68580" marT="0" marB="0"/>
                </a:tc>
                <a:tc>
                  <a:txBody>
                    <a:bodyPr/>
                    <a:lstStyle/>
                    <a:p>
                      <a:endParaRPr lang="en-US" sz="1800" dirty="0">
                        <a:effectLst/>
                        <a:latin typeface="Cambria"/>
                        <a:ea typeface="Times New Roman"/>
                      </a:endParaRPr>
                    </a:p>
                  </a:txBody>
                  <a:tcPr marL="68580" marR="68580" marT="0" marB="0"/>
                </a:tc>
              </a:tr>
              <a:tr h="387978">
                <a:tc>
                  <a:txBody>
                    <a:bodyPr/>
                    <a:lstStyle/>
                    <a:p>
                      <a:pPr marL="0" marR="0">
                        <a:spcBef>
                          <a:spcPts val="150"/>
                        </a:spcBef>
                        <a:spcAft>
                          <a:spcPts val="150"/>
                        </a:spcAft>
                      </a:pPr>
                      <a:r>
                        <a:rPr lang="en-US" sz="1800">
                          <a:effectLst/>
                        </a:rPr>
                        <a:t>Mammals </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r h="310383">
                <a:tc>
                  <a:txBody>
                    <a:bodyPr/>
                    <a:lstStyle/>
                    <a:p>
                      <a:pPr marL="228600" marR="0">
                        <a:spcBef>
                          <a:spcPts val="150"/>
                        </a:spcBef>
                        <a:spcAft>
                          <a:spcPts val="150"/>
                        </a:spcAft>
                      </a:pPr>
                      <a:r>
                        <a:rPr lang="en-US" sz="1800" b="0" dirty="0">
                          <a:effectLst/>
                        </a:rPr>
                        <a:t>San Joaquin kit fox </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800" dirty="0">
                          <a:effectLst/>
                        </a:rPr>
                        <a:t> </a:t>
                      </a:r>
                      <a:endParaRPr lang="en-US" sz="1800" dirty="0">
                        <a:solidFill>
                          <a:srgbClr val="000000"/>
                        </a:solidFill>
                        <a:effectLst/>
                        <a:latin typeface="Cambria"/>
                        <a:ea typeface="Times New Roman"/>
                        <a:cs typeface="Times New Roman"/>
                      </a:endParaRPr>
                    </a:p>
                  </a:txBody>
                  <a:tcPr marL="68580" marR="68580" marT="0" marB="0"/>
                </a:tc>
              </a:tr>
            </a:tbl>
          </a:graphicData>
        </a:graphic>
      </p:graphicFrame>
      <p:pic>
        <p:nvPicPr>
          <p:cNvPr id="28" name="Picture 5" descr="I:\Photos\Sp. Status Plants\Dudleya setchelli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1600200"/>
            <a:ext cx="1371600" cy="9150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Photos\Sp. Status Plants\Ceanothus ferrisa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0" y="4421088"/>
            <a:ext cx="1371600" cy="2055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Photos\Sp. Status Plants\Mt. Hamilton Thist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3581400"/>
            <a:ext cx="1371600" cy="9104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I:\Photos\Sp. Status Plants\Lessingia micradenia var. glabrat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6200" y="2590201"/>
            <a:ext cx="1371600" cy="9149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2"/>
          <p:cNvSpPr txBox="1">
            <a:spLocks noChangeArrowheads="1"/>
          </p:cNvSpPr>
          <p:nvPr/>
        </p:nvSpPr>
        <p:spPr bwMode="auto">
          <a:xfrm>
            <a:off x="7621587" y="3260725"/>
            <a:ext cx="1522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dirty="0">
                <a:solidFill>
                  <a:schemeClr val="bg1"/>
                </a:solidFill>
              </a:rPr>
              <a:t>© 2003 Dean Wm. Taylor</a:t>
            </a:r>
          </a:p>
          <a:p>
            <a:endParaRPr lang="en-US" sz="1000" dirty="0">
              <a:solidFill>
                <a:schemeClr val="bg1"/>
              </a:solidFill>
            </a:endParaRPr>
          </a:p>
        </p:txBody>
      </p:sp>
      <p:sp>
        <p:nvSpPr>
          <p:cNvPr id="42" name="Text Box 7"/>
          <p:cNvSpPr txBox="1">
            <a:spLocks noChangeArrowheads="1"/>
          </p:cNvSpPr>
          <p:nvPr/>
        </p:nvSpPr>
        <p:spPr bwMode="auto">
          <a:xfrm>
            <a:off x="7724775" y="6075447"/>
            <a:ext cx="1343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chemeClr val="bg1"/>
                </a:solidFill>
              </a:rPr>
              <a:t>© 2005 </a:t>
            </a:r>
            <a:r>
              <a:rPr lang="en-US" sz="1000" dirty="0" err="1">
                <a:solidFill>
                  <a:schemeClr val="bg1"/>
                </a:solidFill>
              </a:rPr>
              <a:t>Janell</a:t>
            </a:r>
            <a:r>
              <a:rPr lang="en-US" sz="1000" dirty="0">
                <a:solidFill>
                  <a:schemeClr val="bg1"/>
                </a:solidFill>
              </a:rPr>
              <a:t> Hillman</a:t>
            </a:r>
          </a:p>
        </p:txBody>
      </p:sp>
      <p:cxnSp>
        <p:nvCxnSpPr>
          <p:cNvPr id="17" name="Straight Connector 16"/>
          <p:cNvCxnSpPr/>
          <p:nvPr/>
        </p:nvCxnSpPr>
        <p:spPr>
          <a:xfrm>
            <a:off x="914400" y="914400"/>
            <a:ext cx="7315200"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5-Point Star 2"/>
          <p:cNvSpPr/>
          <p:nvPr/>
        </p:nvSpPr>
        <p:spPr>
          <a:xfrm>
            <a:off x="1569720" y="2286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5-Point Star 19"/>
          <p:cNvSpPr/>
          <p:nvPr/>
        </p:nvSpPr>
        <p:spPr>
          <a:xfrm>
            <a:off x="1569720" y="5004269"/>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5-Point Star 20"/>
          <p:cNvSpPr/>
          <p:nvPr/>
        </p:nvSpPr>
        <p:spPr>
          <a:xfrm>
            <a:off x="1569720" y="5400509"/>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5-Point Star 21"/>
          <p:cNvSpPr/>
          <p:nvPr/>
        </p:nvSpPr>
        <p:spPr>
          <a:xfrm>
            <a:off x="1569720" y="574548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5-Point Star 22"/>
          <p:cNvSpPr/>
          <p:nvPr/>
        </p:nvSpPr>
        <p:spPr>
          <a:xfrm>
            <a:off x="1569720" y="65532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5-Point Star 23"/>
          <p:cNvSpPr/>
          <p:nvPr/>
        </p:nvSpPr>
        <p:spPr>
          <a:xfrm>
            <a:off x="4495800" y="1950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5-Point Star 24"/>
          <p:cNvSpPr/>
          <p:nvPr/>
        </p:nvSpPr>
        <p:spPr>
          <a:xfrm>
            <a:off x="4495800" y="2286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5-Point Star 25"/>
          <p:cNvSpPr/>
          <p:nvPr/>
        </p:nvSpPr>
        <p:spPr>
          <a:xfrm>
            <a:off x="4495800" y="2667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5-Point Star 26"/>
          <p:cNvSpPr/>
          <p:nvPr/>
        </p:nvSpPr>
        <p:spPr>
          <a:xfrm>
            <a:off x="4495800" y="3048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5-Point Star 29"/>
          <p:cNvSpPr/>
          <p:nvPr/>
        </p:nvSpPr>
        <p:spPr>
          <a:xfrm>
            <a:off x="4495800" y="3429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5-Point Star 32"/>
          <p:cNvSpPr/>
          <p:nvPr/>
        </p:nvSpPr>
        <p:spPr>
          <a:xfrm>
            <a:off x="4495800" y="3810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5-Point Star 33"/>
          <p:cNvSpPr/>
          <p:nvPr/>
        </p:nvSpPr>
        <p:spPr>
          <a:xfrm>
            <a:off x="4495800" y="4236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5-Point Star 34"/>
          <p:cNvSpPr/>
          <p:nvPr/>
        </p:nvSpPr>
        <p:spPr>
          <a:xfrm>
            <a:off x="4495800" y="4617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5-Point Star 35"/>
          <p:cNvSpPr/>
          <p:nvPr/>
        </p:nvSpPr>
        <p:spPr>
          <a:xfrm>
            <a:off x="4495800" y="499872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5-Point Star 36"/>
          <p:cNvSpPr/>
          <p:nvPr/>
        </p:nvSpPr>
        <p:spPr>
          <a:xfrm>
            <a:off x="4617720" y="647700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p:cNvSpPr txBox="1"/>
          <p:nvPr/>
        </p:nvSpPr>
        <p:spPr>
          <a:xfrm>
            <a:off x="4798922" y="6400800"/>
            <a:ext cx="2287678" cy="369332"/>
          </a:xfrm>
          <a:prstGeom prst="rect">
            <a:avLst/>
          </a:prstGeom>
          <a:noFill/>
        </p:spPr>
        <p:txBody>
          <a:bodyPr wrap="none" rtlCol="0">
            <a:spAutoFit/>
          </a:bodyPr>
          <a:lstStyle/>
          <a:p>
            <a:r>
              <a:rPr lang="en-US" dirty="0" smtClean="0"/>
              <a:t>= survey requirements</a:t>
            </a:r>
            <a:endParaRPr lang="en-US" dirty="0"/>
          </a:p>
        </p:txBody>
      </p:sp>
    </p:spTree>
    <p:extLst>
      <p:ext uri="{BB962C8B-B14F-4D97-AF65-F5344CB8AC3E}">
        <p14:creationId xmlns:p14="http://schemas.microsoft.com/office/powerpoint/2010/main" val="154005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2" grpId="0" animBg="1"/>
      <p:bldP spid="23" grpId="0" animBg="1"/>
      <p:bldP spid="24" grpId="0" animBg="1"/>
      <p:bldP spid="25" grpId="0" animBg="1"/>
      <p:bldP spid="26" grpId="0" animBg="1"/>
      <p:bldP spid="27" grpId="0" animBg="1"/>
      <p:bldP spid="30" grpId="0" animBg="1"/>
      <p:bldP spid="33" grpId="0" animBg="1"/>
      <p:bldP spid="34" grpId="0" animBg="1"/>
      <p:bldP spid="35" grpId="0" animBg="1"/>
      <p:bldP spid="36" grpId="0" animBg="1"/>
      <p:bldP spid="37"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6788" y="0"/>
            <a:ext cx="7210425" cy="1143000"/>
          </a:xfrm>
        </p:spPr>
        <p:txBody>
          <a:bodyPr/>
          <a:lstStyle/>
          <a:p>
            <a:r>
              <a:rPr lang="en-US" dirty="0" smtClean="0"/>
              <a:t>Species Surveys</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31</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317168705"/>
              </p:ext>
            </p:extLst>
          </p:nvPr>
        </p:nvGraphicFramePr>
        <p:xfrm>
          <a:off x="0" y="1173264"/>
          <a:ext cx="9220200" cy="5075136"/>
        </p:xfrm>
        <a:graphic>
          <a:graphicData uri="http://schemas.openxmlformats.org/drawingml/2006/table">
            <a:tbl>
              <a:tblPr firstRow="1" bandRow="1">
                <a:tableStyleId>{68D230F3-CF80-4859-8CE7-A43EE81993B5}</a:tableStyleId>
              </a:tblPr>
              <a:tblGrid>
                <a:gridCol w="3073400"/>
                <a:gridCol w="3073400"/>
                <a:gridCol w="3073400"/>
              </a:tblGrid>
              <a:tr h="762000">
                <a:tc>
                  <a:txBody>
                    <a:bodyPr/>
                    <a:lstStyle/>
                    <a:p>
                      <a:r>
                        <a:rPr lang="en-US" dirty="0" smtClean="0"/>
                        <a:t>Species</a:t>
                      </a:r>
                      <a:r>
                        <a:rPr lang="en-US" baseline="0" dirty="0" smtClean="0"/>
                        <a:t> Surveys for these wildlife species:</a:t>
                      </a:r>
                      <a:endParaRPr lang="en-US" dirty="0"/>
                    </a:p>
                  </a:txBody>
                  <a:tcPr/>
                </a:tc>
                <a:tc>
                  <a:txBody>
                    <a:bodyPr/>
                    <a:lstStyle/>
                    <a:p>
                      <a:r>
                        <a:rPr lang="en-US" dirty="0" smtClean="0"/>
                        <a:t>Are</a:t>
                      </a:r>
                      <a:r>
                        <a:rPr lang="en-US" baseline="0" dirty="0" smtClean="0"/>
                        <a:t> required for projects located within:</a:t>
                      </a:r>
                      <a:endParaRPr lang="en-US" dirty="0"/>
                    </a:p>
                  </a:txBody>
                  <a:tcPr/>
                </a:tc>
                <a:tc>
                  <a:txBody>
                    <a:bodyPr/>
                    <a:lstStyle/>
                    <a:p>
                      <a:r>
                        <a:rPr lang="en-US" dirty="0" smtClean="0"/>
                        <a:t>Where one</a:t>
                      </a:r>
                      <a:r>
                        <a:rPr lang="en-US" baseline="0" dirty="0" smtClean="0"/>
                        <a:t> of the following land cover types is present:</a:t>
                      </a:r>
                      <a:endParaRPr lang="en-US" dirty="0"/>
                    </a:p>
                  </a:txBody>
                  <a:tcPr/>
                </a:tc>
              </a:tr>
              <a:tr h="849684">
                <a:tc>
                  <a:txBody>
                    <a:bodyPr/>
                    <a:lstStyle/>
                    <a:p>
                      <a:r>
                        <a:rPr lang="en-US" dirty="0" smtClean="0"/>
                        <a:t>Western burrowing</a:t>
                      </a:r>
                      <a:r>
                        <a:rPr lang="en-US" baseline="0" dirty="0" smtClean="0"/>
                        <a:t> owl</a:t>
                      </a:r>
                      <a:endParaRPr lang="en-US" dirty="0"/>
                    </a:p>
                  </a:txBody>
                  <a:tcPr/>
                </a:tc>
                <a:tc>
                  <a:txBody>
                    <a:bodyPr/>
                    <a:lstStyle/>
                    <a:p>
                      <a:r>
                        <a:rPr lang="en-US" dirty="0" smtClean="0"/>
                        <a:t>Occupied</a:t>
                      </a:r>
                      <a:r>
                        <a:rPr lang="en-US" baseline="0" dirty="0" smtClean="0"/>
                        <a:t> burrowing owl nesting habitat as defined by the Habitat Plan</a:t>
                      </a:r>
                      <a:endParaRPr lang="en-US" dirty="0"/>
                    </a:p>
                  </a:txBody>
                  <a:tcPr/>
                </a:tc>
                <a:tc>
                  <a:txBody>
                    <a:bodyPr/>
                    <a:lstStyle/>
                    <a:p>
                      <a:r>
                        <a:rPr lang="en-US" dirty="0" smtClean="0"/>
                        <a:t>N/A</a:t>
                      </a:r>
                      <a:endParaRPr lang="en-US" dirty="0"/>
                    </a:p>
                  </a:txBody>
                  <a:tcPr/>
                </a:tc>
              </a:tr>
              <a:tr h="849684">
                <a:tc>
                  <a:txBody>
                    <a:bodyPr/>
                    <a:lstStyle/>
                    <a:p>
                      <a:r>
                        <a:rPr lang="en-US" dirty="0" smtClean="0"/>
                        <a:t>Least</a:t>
                      </a:r>
                      <a:r>
                        <a:rPr lang="en-US" baseline="0" dirty="0" smtClean="0"/>
                        <a:t> Bell’s vireo</a:t>
                      </a:r>
                      <a:endParaRPr lang="en-US" dirty="0"/>
                    </a:p>
                  </a:txBody>
                  <a:tcPr/>
                </a:tc>
                <a:tc>
                  <a:txBody>
                    <a:bodyPr/>
                    <a:lstStyle/>
                    <a:p>
                      <a:r>
                        <a:rPr lang="en-US" dirty="0" smtClean="0"/>
                        <a:t>Least</a:t>
                      </a:r>
                      <a:r>
                        <a:rPr lang="en-US" baseline="0" dirty="0" smtClean="0"/>
                        <a:t> Bell’s vireo breeding habitat in South County</a:t>
                      </a:r>
                      <a:endParaRPr lang="en-US" dirty="0"/>
                    </a:p>
                  </a:txBody>
                  <a:tcPr/>
                </a:tc>
                <a:tc>
                  <a:txBody>
                    <a:bodyPr/>
                    <a:lstStyle/>
                    <a:p>
                      <a:r>
                        <a:rPr lang="en-US" dirty="0" smtClean="0"/>
                        <a:t>Riparian forest and scrub</a:t>
                      </a:r>
                      <a:endParaRPr lang="en-US" dirty="0"/>
                    </a:p>
                  </a:txBody>
                  <a:tcPr/>
                </a:tc>
              </a:tr>
              <a:tr h="849684">
                <a:tc>
                  <a:txBody>
                    <a:bodyPr/>
                    <a:lstStyle/>
                    <a:p>
                      <a:r>
                        <a:rPr lang="en-US" dirty="0" smtClean="0"/>
                        <a:t>Tricolored</a:t>
                      </a:r>
                      <a:r>
                        <a:rPr lang="en-US" baseline="0" dirty="0" smtClean="0"/>
                        <a:t> blackbird</a:t>
                      </a:r>
                      <a:endParaRPr lang="en-US" dirty="0"/>
                    </a:p>
                  </a:txBody>
                  <a:tcPr/>
                </a:tc>
                <a:tc>
                  <a:txBody>
                    <a:bodyPr/>
                    <a:lstStyle/>
                    <a:p>
                      <a:r>
                        <a:rPr lang="en-US" dirty="0" smtClean="0"/>
                        <a:t>Tricolored</a:t>
                      </a:r>
                      <a:r>
                        <a:rPr lang="en-US" baseline="0" dirty="0" smtClean="0"/>
                        <a:t> blackbird breeding habitat</a:t>
                      </a:r>
                      <a:endParaRPr lang="en-US" dirty="0"/>
                    </a:p>
                  </a:txBody>
                  <a:tcPr/>
                </a:tc>
                <a:tc>
                  <a:txBody>
                    <a:bodyPr/>
                    <a:lstStyle/>
                    <a:p>
                      <a:r>
                        <a:rPr lang="en-US" dirty="0" smtClean="0"/>
                        <a:t>Pond, coastal and valley</a:t>
                      </a:r>
                      <a:r>
                        <a:rPr lang="en-US" baseline="0" dirty="0" smtClean="0"/>
                        <a:t> freshwater marsh</a:t>
                      </a:r>
                      <a:endParaRPr lang="en-US" dirty="0"/>
                    </a:p>
                  </a:txBody>
                  <a:tcPr/>
                </a:tc>
              </a:tr>
              <a:tr h="849684">
                <a:tc>
                  <a:txBody>
                    <a:bodyPr/>
                    <a:lstStyle/>
                    <a:p>
                      <a:r>
                        <a:rPr lang="en-US" dirty="0" smtClean="0"/>
                        <a:t>San Joaquin kit fox</a:t>
                      </a:r>
                      <a:endParaRPr lang="en-US" dirty="0"/>
                    </a:p>
                  </a:txBody>
                  <a:tcPr/>
                </a:tc>
                <a:tc>
                  <a:txBody>
                    <a:bodyPr/>
                    <a:lstStyle/>
                    <a:p>
                      <a:r>
                        <a:rPr lang="en-US" dirty="0" smtClean="0"/>
                        <a:t>San Joaquin kit fox denning habitat</a:t>
                      </a:r>
                      <a:endParaRPr lang="en-US" dirty="0"/>
                    </a:p>
                  </a:txBody>
                  <a:tcPr/>
                </a:tc>
                <a:tc>
                  <a:txBody>
                    <a:bodyPr/>
                    <a:lstStyle/>
                    <a:p>
                      <a:r>
                        <a:rPr lang="en-US" dirty="0" smtClean="0"/>
                        <a:t>Any grassland, oak woodland, agricultural</a:t>
                      </a:r>
                      <a:endParaRPr lang="en-US" dirty="0"/>
                    </a:p>
                  </a:txBody>
                  <a:tcPr/>
                </a:tc>
              </a:tr>
              <a:tr h="849684">
                <a:tc>
                  <a:txBody>
                    <a:bodyPr/>
                    <a:lstStyle/>
                    <a:p>
                      <a:r>
                        <a:rPr lang="en-US" dirty="0" smtClean="0"/>
                        <a:t>Bay </a:t>
                      </a:r>
                      <a:r>
                        <a:rPr lang="en-US" dirty="0" err="1" smtClean="0"/>
                        <a:t>checkerspot</a:t>
                      </a:r>
                      <a:r>
                        <a:rPr lang="en-US" baseline="0" dirty="0" smtClean="0"/>
                        <a:t> butterfly</a:t>
                      </a:r>
                      <a:endParaRPr lang="en-US" dirty="0"/>
                    </a:p>
                  </a:txBody>
                  <a:tcPr/>
                </a:tc>
                <a:tc>
                  <a:txBody>
                    <a:bodyPr/>
                    <a:lstStyle/>
                    <a:p>
                      <a:r>
                        <a:rPr lang="en-US" dirty="0" smtClean="0"/>
                        <a:t>Serpentine bunchgrass grassland</a:t>
                      </a:r>
                      <a:endParaRPr lang="en-US" dirty="0"/>
                    </a:p>
                  </a:txBody>
                  <a:tcPr/>
                </a:tc>
                <a:tc>
                  <a:txBody>
                    <a:bodyPr/>
                    <a:lstStyle/>
                    <a:p>
                      <a:r>
                        <a:rPr lang="en-US" dirty="0" smtClean="0"/>
                        <a:t>Serpentine bunchgrass</a:t>
                      </a:r>
                      <a:r>
                        <a:rPr lang="en-US" baseline="0" dirty="0" smtClean="0"/>
                        <a:t> grassland</a:t>
                      </a:r>
                      <a:endParaRPr lang="en-US" dirty="0"/>
                    </a:p>
                  </a:txBody>
                  <a:tcPr/>
                </a:tc>
              </a:tr>
            </a:tbl>
          </a:graphicData>
        </a:graphic>
      </p:graphicFrame>
    </p:spTree>
    <p:extLst>
      <p:ext uri="{BB962C8B-B14F-4D97-AF65-F5344CB8AC3E}">
        <p14:creationId xmlns:p14="http://schemas.microsoft.com/office/powerpoint/2010/main" val="1524839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788" y="0"/>
            <a:ext cx="7210425" cy="838200"/>
          </a:xfrm>
        </p:spPr>
        <p:txBody>
          <a:bodyPr/>
          <a:lstStyle/>
          <a:p>
            <a:r>
              <a:rPr lang="en-US" dirty="0" smtClean="0"/>
              <a:t>Species Surveys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32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822914787"/>
              </p:ext>
            </p:extLst>
          </p:nvPr>
        </p:nvGraphicFramePr>
        <p:xfrm>
          <a:off x="0" y="914396"/>
          <a:ext cx="9144000" cy="5972205"/>
        </p:xfrm>
        <a:graphic>
          <a:graphicData uri="http://schemas.openxmlformats.org/drawingml/2006/table">
            <a:tbl>
              <a:tblPr firstRow="1" firstCol="1" bandRow="1">
                <a:tableStyleId>{68D230F3-CF80-4859-8CE7-A43EE81993B5}</a:tableStyleId>
              </a:tblPr>
              <a:tblGrid>
                <a:gridCol w="1860744"/>
                <a:gridCol w="1836786"/>
                <a:gridCol w="1836786"/>
                <a:gridCol w="1804842"/>
                <a:gridCol w="1804842"/>
              </a:tblGrid>
              <a:tr h="325746">
                <a:tc rowSpan="3">
                  <a:txBody>
                    <a:bodyPr/>
                    <a:lstStyle/>
                    <a:p>
                      <a:pPr marL="0" marR="0">
                        <a:spcBef>
                          <a:spcPts val="150"/>
                        </a:spcBef>
                        <a:spcAft>
                          <a:spcPts val="150"/>
                        </a:spcAft>
                      </a:pPr>
                      <a:r>
                        <a:rPr lang="en-US" sz="1600" b="1" dirty="0">
                          <a:effectLst/>
                        </a:rPr>
                        <a:t>Species</a:t>
                      </a:r>
                      <a:endParaRPr lang="en-US" sz="1800" b="1" dirty="0">
                        <a:solidFill>
                          <a:srgbClr val="000000"/>
                        </a:solidFill>
                        <a:effectLst/>
                        <a:latin typeface="Cambria"/>
                        <a:ea typeface="Times New Roman"/>
                        <a:cs typeface="Times New Roman"/>
                      </a:endParaRPr>
                    </a:p>
                  </a:txBody>
                  <a:tcPr marL="68580" marR="68580" marT="0" marB="0"/>
                </a:tc>
                <a:tc gridSpan="4">
                  <a:txBody>
                    <a:bodyPr/>
                    <a:lstStyle/>
                    <a:p>
                      <a:pPr marL="0" marR="0" algn="ctr">
                        <a:spcBef>
                          <a:spcPts val="150"/>
                        </a:spcBef>
                        <a:spcAft>
                          <a:spcPts val="150"/>
                        </a:spcAft>
                      </a:pPr>
                      <a:r>
                        <a:rPr lang="en-US" sz="1600" dirty="0">
                          <a:effectLst/>
                        </a:rPr>
                        <a:t>Requirements and Timeframe</a:t>
                      </a:r>
                      <a:r>
                        <a:rPr lang="en-US" sz="1400" dirty="0">
                          <a:effectLst/>
                        </a:rPr>
                        <a:t> </a:t>
                      </a:r>
                      <a:endParaRPr lang="en-US" sz="1800" dirty="0">
                        <a:solidFill>
                          <a:srgbClr val="000000"/>
                        </a:solidFill>
                        <a:effectLst/>
                        <a:latin typeface="Cambria"/>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325746">
                <a:tc vMerge="1">
                  <a:txBody>
                    <a:bodyPr/>
                    <a:lstStyle/>
                    <a:p>
                      <a:endParaRPr lang="en-US"/>
                    </a:p>
                  </a:txBody>
                  <a:tcPr/>
                </a:tc>
                <a:tc>
                  <a:txBody>
                    <a:bodyPr/>
                    <a:lstStyle/>
                    <a:p>
                      <a:pPr marL="0" marR="0" algn="ctr">
                        <a:spcBef>
                          <a:spcPts val="150"/>
                        </a:spcBef>
                        <a:spcAft>
                          <a:spcPts val="150"/>
                        </a:spcAft>
                      </a:pPr>
                      <a:r>
                        <a:rPr lang="en-US" sz="1600">
                          <a:effectLst/>
                        </a:rPr>
                        <a:t>Habitat Survey</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600">
                          <a:effectLst/>
                        </a:rPr>
                        <a:t>Preconstruction Survey</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600">
                          <a:effectLst/>
                        </a:rPr>
                        <a:t>AMMs</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600" spc="-30">
                          <a:effectLst/>
                        </a:rPr>
                        <a:t>Construction Monitoring</a:t>
                      </a:r>
                      <a:endParaRPr lang="en-US" sz="1800">
                        <a:solidFill>
                          <a:srgbClr val="000000"/>
                        </a:solidFill>
                        <a:effectLst/>
                        <a:latin typeface="Cambria"/>
                        <a:ea typeface="Times New Roman"/>
                        <a:cs typeface="Times New Roman"/>
                      </a:endParaRPr>
                    </a:p>
                  </a:txBody>
                  <a:tcPr marL="68580" marR="68580" marT="0" marB="0"/>
                </a:tc>
              </a:tr>
              <a:tr h="977238">
                <a:tc vMerge="1">
                  <a:txBody>
                    <a:bodyPr/>
                    <a:lstStyle/>
                    <a:p>
                      <a:endParaRPr lang="en-US"/>
                    </a:p>
                  </a:txBody>
                  <a:tcPr/>
                </a:tc>
                <a:tc>
                  <a:txBody>
                    <a:bodyPr/>
                    <a:lstStyle/>
                    <a:p>
                      <a:pPr marL="0" marR="0" algn="ctr">
                        <a:spcBef>
                          <a:spcPts val="150"/>
                        </a:spcBef>
                        <a:spcAft>
                          <a:spcPts val="150"/>
                        </a:spcAft>
                      </a:pPr>
                      <a:r>
                        <a:rPr lang="en-US" sz="1600">
                          <a:effectLst/>
                        </a:rPr>
                        <a:t>Prior</a:t>
                      </a:r>
                      <a:r>
                        <a:rPr lang="en-US" sz="1400">
                          <a:effectLst/>
                        </a:rPr>
                        <a:t> </a:t>
                      </a:r>
                      <a:r>
                        <a:rPr lang="en-US" sz="1600">
                          <a:effectLst/>
                        </a:rPr>
                        <a:t> to submitting Habitat Plan Application Package</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600">
                          <a:effectLst/>
                        </a:rPr>
                        <a:t>Within 2 calendar days of ground disturbance</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600">
                          <a:effectLst/>
                        </a:rPr>
                        <a:t>Varies by species </a:t>
                      </a:r>
                      <a:r>
                        <a:rPr lang="en-US" sz="1600" baseline="30000">
                          <a:effectLst/>
                        </a:rPr>
                        <a:t>a</a:t>
                      </a:r>
                      <a:endParaRPr lang="en-US" sz="180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600">
                          <a:effectLst/>
                        </a:rPr>
                        <a:t>During project construction</a:t>
                      </a:r>
                      <a:endParaRPr lang="en-US" sz="1800">
                        <a:solidFill>
                          <a:srgbClr val="000000"/>
                        </a:solidFill>
                        <a:effectLst/>
                        <a:latin typeface="Cambria"/>
                        <a:ea typeface="Times New Roman"/>
                        <a:cs typeface="Times New Roman"/>
                      </a:endParaRPr>
                    </a:p>
                  </a:txBody>
                  <a:tcPr marL="68580" marR="68580" marT="0" marB="0"/>
                </a:tc>
              </a:tr>
              <a:tr h="276274">
                <a:tc>
                  <a:txBody>
                    <a:bodyPr/>
                    <a:lstStyle/>
                    <a:p>
                      <a:pPr marL="0" marR="0">
                        <a:spcBef>
                          <a:spcPts val="150"/>
                        </a:spcBef>
                        <a:spcAft>
                          <a:spcPts val="150"/>
                        </a:spcAft>
                      </a:pPr>
                      <a:r>
                        <a:rPr lang="en-US" sz="1600" b="0">
                          <a:effectLst/>
                        </a:rPr>
                        <a:t>Western burrowing owl</a:t>
                      </a:r>
                      <a:endParaRPr lang="en-US" sz="1800" b="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200" dirty="0">
                          <a:effectLst/>
                          <a:sym typeface="Wingdings 2"/>
                        </a:rPr>
                        <a:t></a:t>
                      </a:r>
                      <a:endParaRPr lang="en-US" sz="1800" dirty="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r>
              <a:tr h="419246">
                <a:tc>
                  <a:txBody>
                    <a:bodyPr/>
                    <a:lstStyle/>
                    <a:p>
                      <a:pPr marL="0" marR="0">
                        <a:spcBef>
                          <a:spcPts val="150"/>
                        </a:spcBef>
                        <a:spcAft>
                          <a:spcPts val="150"/>
                        </a:spcAft>
                      </a:pPr>
                      <a:r>
                        <a:rPr lang="en-US" sz="1600" b="0">
                          <a:effectLst/>
                        </a:rPr>
                        <a:t>Least Bell’s vireo</a:t>
                      </a:r>
                      <a:endParaRPr lang="en-US" sz="1800" b="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200" dirty="0">
                          <a:effectLst/>
                          <a:sym typeface="Wingdings 2"/>
                        </a:rPr>
                        <a:t></a:t>
                      </a:r>
                      <a:endParaRPr lang="en-US" sz="1800" dirty="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dirty="0">
                          <a:effectLst/>
                          <a:sym typeface="Wingdings 2"/>
                        </a:rPr>
                        <a:t></a:t>
                      </a:r>
                      <a:endParaRPr lang="en-US" sz="1800" dirty="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r>
              <a:tr h="325746">
                <a:tc>
                  <a:txBody>
                    <a:bodyPr/>
                    <a:lstStyle/>
                    <a:p>
                      <a:pPr marL="0" marR="0">
                        <a:spcBef>
                          <a:spcPts val="150"/>
                        </a:spcBef>
                        <a:spcAft>
                          <a:spcPts val="150"/>
                        </a:spcAft>
                      </a:pPr>
                      <a:r>
                        <a:rPr lang="en-US" sz="1600" b="0">
                          <a:effectLst/>
                        </a:rPr>
                        <a:t>Tricolored blackbird</a:t>
                      </a:r>
                      <a:endParaRPr lang="en-US" sz="1800" b="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r>
              <a:tr h="325746">
                <a:tc>
                  <a:txBody>
                    <a:bodyPr/>
                    <a:lstStyle/>
                    <a:p>
                      <a:pPr marL="0" marR="0">
                        <a:spcBef>
                          <a:spcPts val="150"/>
                        </a:spcBef>
                        <a:spcAft>
                          <a:spcPts val="150"/>
                        </a:spcAft>
                      </a:pPr>
                      <a:r>
                        <a:rPr lang="en-US" sz="1600" b="0">
                          <a:effectLst/>
                        </a:rPr>
                        <a:t>San Joaquin kit fox</a:t>
                      </a:r>
                      <a:endParaRPr lang="en-US" sz="1800" b="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200">
                          <a:effectLst/>
                          <a:sym typeface="Wingdings 2"/>
                        </a:rPr>
                        <a:t></a:t>
                      </a:r>
                      <a:endParaRPr lang="en-US" sz="2400">
                        <a:solidFill>
                          <a:srgbClr val="000000"/>
                        </a:solidFill>
                        <a:effectLst/>
                        <a:latin typeface="Cambr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200">
                          <a:effectLst/>
                          <a:sym typeface="Wingdings 2"/>
                        </a:rPr>
                        <a:t></a:t>
                      </a:r>
                      <a:endParaRPr lang="en-US" sz="2400">
                        <a:solidFill>
                          <a:srgbClr val="000000"/>
                        </a:solidFill>
                        <a:effectLst/>
                        <a:latin typeface="Cambria"/>
                        <a:ea typeface="Times New Roman"/>
                        <a:cs typeface="Times New Roman"/>
                      </a:endParaRPr>
                    </a:p>
                  </a:txBody>
                  <a:tcPr marL="68580" marR="68580" marT="0" marB="0" anchor="ctr"/>
                </a:tc>
                <a:tc>
                  <a:txBody>
                    <a:bodyPr/>
                    <a:lstStyle/>
                    <a:p>
                      <a:pPr marL="0" marR="0" algn="ctr">
                        <a:lnSpc>
                          <a:spcPct val="110000"/>
                        </a:lnSpc>
                        <a:spcBef>
                          <a:spcPts val="0"/>
                        </a:spcBef>
                        <a:spcAft>
                          <a:spcPts val="0"/>
                        </a:spcAft>
                      </a:pPr>
                      <a:r>
                        <a:rPr lang="en-US" sz="1200">
                          <a:effectLst/>
                          <a:sym typeface="Wingdings 2"/>
                        </a:rPr>
                        <a:t></a:t>
                      </a:r>
                      <a:endParaRPr lang="en-US" sz="2400">
                        <a:solidFill>
                          <a:srgbClr val="000000"/>
                        </a:solidFill>
                        <a:effectLst/>
                        <a:latin typeface="Cambria"/>
                        <a:ea typeface="Times New Roman"/>
                        <a:cs typeface="Times New Roman"/>
                      </a:endParaRPr>
                    </a:p>
                  </a:txBody>
                  <a:tcPr marL="68580" marR="68580" marT="0" marB="0" anchor="ctr"/>
                </a:tc>
              </a:tr>
              <a:tr h="325746">
                <a:tc>
                  <a:txBody>
                    <a:bodyPr/>
                    <a:lstStyle/>
                    <a:p>
                      <a:pPr marL="0" marR="0">
                        <a:spcBef>
                          <a:spcPts val="150"/>
                        </a:spcBef>
                        <a:spcAft>
                          <a:spcPts val="150"/>
                        </a:spcAft>
                      </a:pPr>
                      <a:r>
                        <a:rPr lang="en-US" sz="1600" b="0" spc="-25" dirty="0">
                          <a:effectLst/>
                        </a:rPr>
                        <a:t>Bay </a:t>
                      </a:r>
                      <a:r>
                        <a:rPr lang="en-US" sz="1600" b="0" spc="-25" dirty="0" err="1">
                          <a:effectLst/>
                        </a:rPr>
                        <a:t>checkerspot</a:t>
                      </a:r>
                      <a:r>
                        <a:rPr lang="en-US" sz="1600" b="0" spc="-25" dirty="0">
                          <a:effectLst/>
                        </a:rPr>
                        <a:t> butterfly</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600">
                          <a:effectLst/>
                        </a:rPr>
                        <a:t> </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200">
                          <a:effectLst/>
                          <a:sym typeface="Wingdings 2"/>
                        </a:rPr>
                        <a:t></a:t>
                      </a:r>
                      <a:endParaRPr lang="en-US" sz="1800">
                        <a:solidFill>
                          <a:srgbClr val="000000"/>
                        </a:solidFill>
                        <a:effectLst/>
                        <a:latin typeface="Cambria"/>
                        <a:ea typeface="Times New Roman"/>
                        <a:cs typeface="Times New Roman"/>
                      </a:endParaRPr>
                    </a:p>
                  </a:txBody>
                  <a:tcPr marL="68580" marR="68580" marT="0" marB="0" anchor="ctr"/>
                </a:tc>
                <a:tc>
                  <a:txBody>
                    <a:bodyPr/>
                    <a:lstStyle/>
                    <a:p>
                      <a:pPr marL="0" marR="0" algn="ctr">
                        <a:spcBef>
                          <a:spcPts val="150"/>
                        </a:spcBef>
                        <a:spcAft>
                          <a:spcPts val="150"/>
                        </a:spcAft>
                      </a:pPr>
                      <a:r>
                        <a:rPr lang="en-US" sz="1600">
                          <a:effectLst/>
                        </a:rPr>
                        <a:t> </a:t>
                      </a:r>
                      <a:endParaRPr lang="en-US" sz="1800">
                        <a:solidFill>
                          <a:srgbClr val="000000"/>
                        </a:solidFill>
                        <a:effectLst/>
                        <a:latin typeface="Cambria"/>
                        <a:ea typeface="Times New Roman"/>
                        <a:cs typeface="Times New Roman"/>
                      </a:endParaRPr>
                    </a:p>
                  </a:txBody>
                  <a:tcPr marL="68580" marR="68580" marT="0" marB="0" anchor="ctr"/>
                </a:tc>
              </a:tr>
              <a:tr h="2135443">
                <a:tc gridSpan="5">
                  <a:txBody>
                    <a:bodyPr/>
                    <a:lstStyle/>
                    <a:p>
                      <a:pPr marL="342900" marR="0" indent="-342900">
                        <a:spcBef>
                          <a:spcPts val="150"/>
                        </a:spcBef>
                        <a:spcAft>
                          <a:spcPts val="150"/>
                        </a:spcAft>
                        <a:tabLst>
                          <a:tab pos="342900" algn="l"/>
                        </a:tabLst>
                      </a:pPr>
                      <a:r>
                        <a:rPr lang="en-US" sz="1200" b="0" dirty="0">
                          <a:effectLst/>
                          <a:sym typeface="Wingdings 2"/>
                        </a:rPr>
                        <a:t></a:t>
                      </a:r>
                      <a:r>
                        <a:rPr lang="en-US" sz="1800" b="0" dirty="0">
                          <a:effectLst/>
                        </a:rPr>
                        <a:t> </a:t>
                      </a:r>
                      <a:r>
                        <a:rPr lang="en-US" sz="1600" b="0" dirty="0">
                          <a:effectLst/>
                        </a:rPr>
                        <a:t>Required.</a:t>
                      </a:r>
                      <a:endParaRPr lang="en-US" sz="1800" b="0" dirty="0">
                        <a:effectLst/>
                      </a:endParaRPr>
                    </a:p>
                    <a:p>
                      <a:pPr marL="342900" marR="0" indent="-342900">
                        <a:spcBef>
                          <a:spcPts val="150"/>
                        </a:spcBef>
                        <a:spcAft>
                          <a:spcPts val="150"/>
                        </a:spcAft>
                        <a:tabLst>
                          <a:tab pos="342900" algn="l"/>
                        </a:tabLst>
                      </a:pPr>
                      <a:r>
                        <a:rPr lang="en-US" sz="1200" b="0" dirty="0">
                          <a:effectLst/>
                          <a:sym typeface="Wingdings 2"/>
                        </a:rPr>
                        <a:t></a:t>
                      </a:r>
                      <a:r>
                        <a:rPr lang="en-US" sz="1800" b="0" dirty="0">
                          <a:effectLst/>
                        </a:rPr>
                        <a:t> </a:t>
                      </a:r>
                      <a:r>
                        <a:rPr lang="en-US" sz="1600" b="0" dirty="0">
                          <a:effectLst/>
                        </a:rPr>
                        <a:t>May be required, as determined by results of the habitat survey and/or preconstruction survey.</a:t>
                      </a:r>
                      <a:endParaRPr lang="en-US" sz="1800" b="0" dirty="0">
                        <a:effectLst/>
                      </a:endParaRPr>
                    </a:p>
                    <a:p>
                      <a:pPr marL="342900" marR="0" indent="-342900">
                        <a:spcBef>
                          <a:spcPts val="150"/>
                        </a:spcBef>
                        <a:spcAft>
                          <a:spcPts val="150"/>
                        </a:spcAft>
                        <a:tabLst>
                          <a:tab pos="342900" algn="l"/>
                        </a:tabLst>
                      </a:pPr>
                      <a:r>
                        <a:rPr lang="en-US" sz="1600" b="0" baseline="30000" dirty="0" smtClean="0">
                          <a:effectLst/>
                        </a:rPr>
                        <a:t>a</a:t>
                      </a:r>
                      <a:r>
                        <a:rPr lang="en-US" sz="1800" b="0" dirty="0" smtClean="0">
                          <a:effectLst/>
                        </a:rPr>
                        <a:t> </a:t>
                      </a:r>
                      <a:r>
                        <a:rPr lang="en-US" sz="1600" b="0" dirty="0">
                          <a:effectLst/>
                        </a:rPr>
                        <a:t>Specific-specific AMMs may be required during project design, construction, and/or operations and maintenance. For birds, some AMMs are breeding season–specific. See Habitat Plan, pages 6-62 to 6-73 for details. </a:t>
                      </a:r>
                      <a:endParaRPr lang="en-US" sz="1800" b="0" dirty="0">
                        <a:solidFill>
                          <a:srgbClr val="000000"/>
                        </a:solidFill>
                        <a:effectLst/>
                        <a:latin typeface="Cambria"/>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166913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788" y="0"/>
            <a:ext cx="7210425" cy="1143000"/>
          </a:xfrm>
        </p:spPr>
        <p:txBody>
          <a:bodyPr/>
          <a:lstStyle/>
          <a:p>
            <a:r>
              <a:rPr lang="en-US" dirty="0" smtClean="0"/>
              <a:t>Species Surveys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33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808236217"/>
              </p:ext>
            </p:extLst>
          </p:nvPr>
        </p:nvGraphicFramePr>
        <p:xfrm>
          <a:off x="228600" y="990601"/>
          <a:ext cx="8746168" cy="5715000"/>
        </p:xfrm>
        <a:graphic>
          <a:graphicData uri="http://schemas.openxmlformats.org/drawingml/2006/table">
            <a:tbl>
              <a:tblPr firstRow="1" firstCol="1" bandRow="1">
                <a:tableStyleId>{68D230F3-CF80-4859-8CE7-A43EE81993B5}</a:tableStyleId>
              </a:tblPr>
              <a:tblGrid>
                <a:gridCol w="4075595"/>
                <a:gridCol w="4670573"/>
              </a:tblGrid>
              <a:tr h="255471">
                <a:tc>
                  <a:txBody>
                    <a:bodyPr/>
                    <a:lstStyle/>
                    <a:p>
                      <a:pPr marL="0" marR="0">
                        <a:spcBef>
                          <a:spcPts val="150"/>
                        </a:spcBef>
                        <a:spcAft>
                          <a:spcPts val="150"/>
                        </a:spcAft>
                      </a:pPr>
                      <a:r>
                        <a:rPr lang="en-US" sz="1600" dirty="0">
                          <a:effectLst/>
                        </a:rPr>
                        <a:t>Surveys for these plants:</a:t>
                      </a:r>
                      <a:endParaRPr lang="en-US" sz="180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a:effectLst/>
                        </a:rPr>
                        <a:t>Are required for projects located within:</a:t>
                      </a:r>
                      <a:endParaRPr lang="en-US" sz="1800">
                        <a:solidFill>
                          <a:srgbClr val="000000"/>
                        </a:solidFill>
                        <a:effectLst/>
                        <a:latin typeface="Cambria"/>
                        <a:ea typeface="Times New Roman"/>
                        <a:cs typeface="Times New Roman"/>
                      </a:endParaRPr>
                    </a:p>
                  </a:txBody>
                  <a:tcPr marL="68580" marR="68580" marT="0" marB="0"/>
                </a:tc>
              </a:tr>
              <a:tr h="1021887">
                <a:tc>
                  <a:txBody>
                    <a:bodyPr/>
                    <a:lstStyle/>
                    <a:p>
                      <a:pPr marL="0" marR="0">
                        <a:spcBef>
                          <a:spcPts val="150"/>
                        </a:spcBef>
                        <a:spcAft>
                          <a:spcPts val="150"/>
                        </a:spcAft>
                      </a:pPr>
                      <a:r>
                        <a:rPr lang="en-US" sz="1600" b="0" dirty="0">
                          <a:effectLst/>
                        </a:rPr>
                        <a:t>Smooth </a:t>
                      </a:r>
                      <a:r>
                        <a:rPr lang="en-US" sz="1600" b="0" dirty="0" err="1">
                          <a:effectLst/>
                        </a:rPr>
                        <a:t>lessingia</a:t>
                      </a:r>
                      <a:r>
                        <a:rPr lang="en-US" sz="1600" b="0" dirty="0">
                          <a:effectLst/>
                        </a:rPr>
                        <a:t>, fragrant fritillary, Metcalf canyon </a:t>
                      </a:r>
                      <a:r>
                        <a:rPr lang="en-US" sz="1600" b="0" dirty="0" err="1">
                          <a:effectLst/>
                        </a:rPr>
                        <a:t>jewelflower</a:t>
                      </a:r>
                      <a:r>
                        <a:rPr lang="en-US" sz="1600" b="0" dirty="0">
                          <a:effectLst/>
                        </a:rPr>
                        <a:t>, most beautiful </a:t>
                      </a:r>
                      <a:r>
                        <a:rPr lang="en-US" sz="1600" b="0" dirty="0" err="1" smtClean="0">
                          <a:effectLst/>
                        </a:rPr>
                        <a:t>jewelflower</a:t>
                      </a:r>
                      <a:r>
                        <a:rPr lang="en-US" sz="1600" b="0" dirty="0">
                          <a:effectLst/>
                        </a:rPr>
                        <a:t>, Tiburon paintbrush, and Coyote </a:t>
                      </a:r>
                      <a:r>
                        <a:rPr lang="en-US" sz="1600" b="0" dirty="0" err="1">
                          <a:effectLst/>
                        </a:rPr>
                        <a:t>ceanothus</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Serpentine bunchgrass grassland or within 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1116509">
                <a:tc>
                  <a:txBody>
                    <a:bodyPr/>
                    <a:lstStyle/>
                    <a:p>
                      <a:pPr marL="0" marR="0">
                        <a:spcBef>
                          <a:spcPts val="150"/>
                        </a:spcBef>
                        <a:spcAft>
                          <a:spcPts val="150"/>
                        </a:spcAft>
                      </a:pPr>
                      <a:r>
                        <a:rPr lang="en-US" sz="1600" b="0" dirty="0">
                          <a:effectLst/>
                        </a:rPr>
                        <a:t>Santa Clara Valley </a:t>
                      </a:r>
                      <a:r>
                        <a:rPr lang="en-US" sz="1600" b="0" dirty="0" err="1">
                          <a:effectLst/>
                        </a:rPr>
                        <a:t>dudleya</a:t>
                      </a:r>
                      <a:r>
                        <a:rPr lang="en-US" sz="1600" b="0" dirty="0">
                          <a:effectLst/>
                        </a:rPr>
                        <a:t>, smooth </a:t>
                      </a:r>
                      <a:r>
                        <a:rPr lang="en-US" sz="1600" b="0" dirty="0" err="1">
                          <a:effectLst/>
                        </a:rPr>
                        <a:t>lessingia</a:t>
                      </a:r>
                      <a:r>
                        <a:rPr lang="en-US" sz="1600" b="0" dirty="0">
                          <a:effectLst/>
                        </a:rPr>
                        <a:t>, Metcalf canyon </a:t>
                      </a:r>
                      <a:r>
                        <a:rPr lang="en-US" sz="1600" b="0" dirty="0" err="1">
                          <a:effectLst/>
                        </a:rPr>
                        <a:t>jewelflower</a:t>
                      </a:r>
                      <a:r>
                        <a:rPr lang="en-US" sz="1600" b="0" dirty="0">
                          <a:effectLst/>
                        </a:rPr>
                        <a:t>, most beautiful </a:t>
                      </a:r>
                      <a:r>
                        <a:rPr lang="en-US" sz="1600" b="0" dirty="0" err="1">
                          <a:effectLst/>
                        </a:rPr>
                        <a:t>jewelflower</a:t>
                      </a:r>
                      <a:r>
                        <a:rPr lang="en-US" sz="1600" b="0" dirty="0">
                          <a:effectLst/>
                        </a:rPr>
                        <a:t>, and</a:t>
                      </a:r>
                      <a:endParaRPr lang="en-US" sz="1800" b="0" dirty="0">
                        <a:effectLst/>
                      </a:endParaRPr>
                    </a:p>
                    <a:p>
                      <a:pPr marL="0" marR="0">
                        <a:spcBef>
                          <a:spcPts val="150"/>
                        </a:spcBef>
                        <a:spcAft>
                          <a:spcPts val="150"/>
                        </a:spcAft>
                      </a:pPr>
                      <a:r>
                        <a:rPr lang="en-US" sz="1600" b="0" dirty="0">
                          <a:effectLst/>
                        </a:rPr>
                        <a:t>Tiburon paintbrush</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Serpentine rock outcrop or within 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510944">
                <a:tc>
                  <a:txBody>
                    <a:bodyPr/>
                    <a:lstStyle/>
                    <a:p>
                      <a:pPr marL="0" marR="0">
                        <a:spcBef>
                          <a:spcPts val="150"/>
                        </a:spcBef>
                        <a:spcAft>
                          <a:spcPts val="150"/>
                        </a:spcAft>
                      </a:pPr>
                      <a:r>
                        <a:rPr lang="en-US" sz="1600" b="0" dirty="0">
                          <a:effectLst/>
                        </a:rPr>
                        <a:t>Mount Hamilton thistle</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Serpentine seep or within 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510944">
                <a:tc>
                  <a:txBody>
                    <a:bodyPr/>
                    <a:lstStyle/>
                    <a:p>
                      <a:pPr marL="0" marR="0">
                        <a:spcBef>
                          <a:spcPts val="150"/>
                        </a:spcBef>
                        <a:spcAft>
                          <a:spcPts val="150"/>
                        </a:spcAft>
                      </a:pPr>
                      <a:r>
                        <a:rPr lang="en-US" sz="1600" b="0" dirty="0">
                          <a:effectLst/>
                        </a:rPr>
                        <a:t>Coyote </a:t>
                      </a:r>
                      <a:r>
                        <a:rPr lang="en-US" sz="1600" b="0" dirty="0" err="1">
                          <a:effectLst/>
                        </a:rPr>
                        <a:t>ceanothus</a:t>
                      </a:r>
                      <a:r>
                        <a:rPr lang="en-US" sz="1600" b="0" dirty="0">
                          <a:effectLst/>
                        </a:rPr>
                        <a:t> and most beautiful </a:t>
                      </a:r>
                      <a:r>
                        <a:rPr lang="en-US" sz="1600" b="0" dirty="0" err="1">
                          <a:effectLst/>
                        </a:rPr>
                        <a:t>jewelflower</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Mixed serpentine chaparral or within 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766415">
                <a:tc>
                  <a:txBody>
                    <a:bodyPr/>
                    <a:lstStyle/>
                    <a:p>
                      <a:pPr marL="0" marR="0">
                        <a:spcBef>
                          <a:spcPts val="150"/>
                        </a:spcBef>
                        <a:spcAft>
                          <a:spcPts val="150"/>
                        </a:spcAft>
                      </a:pPr>
                      <a:r>
                        <a:rPr lang="en-US" sz="1600" b="0" dirty="0">
                          <a:effectLst/>
                        </a:rPr>
                        <a:t>Loma </a:t>
                      </a:r>
                      <a:r>
                        <a:rPr lang="en-US" sz="1600" b="0" dirty="0" err="1">
                          <a:effectLst/>
                        </a:rPr>
                        <a:t>Prieta</a:t>
                      </a:r>
                      <a:r>
                        <a:rPr lang="en-US" sz="1600" b="0" dirty="0">
                          <a:effectLst/>
                        </a:rPr>
                        <a:t> </a:t>
                      </a:r>
                      <a:r>
                        <a:rPr lang="en-US" sz="1600" b="0" dirty="0" err="1">
                          <a:effectLst/>
                        </a:rPr>
                        <a:t>hoita</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Mixed oak woodland and forest with serpentine soils or within 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766415">
                <a:tc>
                  <a:txBody>
                    <a:bodyPr/>
                    <a:lstStyle/>
                    <a:p>
                      <a:pPr marL="0" marR="0">
                        <a:spcBef>
                          <a:spcPts val="150"/>
                        </a:spcBef>
                        <a:spcAft>
                          <a:spcPts val="150"/>
                        </a:spcAft>
                      </a:pPr>
                      <a:r>
                        <a:rPr lang="en-US" sz="1600" b="0" dirty="0">
                          <a:effectLst/>
                        </a:rPr>
                        <a:t>Loma </a:t>
                      </a:r>
                      <a:r>
                        <a:rPr lang="en-US" sz="1600" b="0" dirty="0" err="1">
                          <a:effectLst/>
                        </a:rPr>
                        <a:t>Prieta</a:t>
                      </a:r>
                      <a:r>
                        <a:rPr lang="en-US" sz="1600" b="0" dirty="0">
                          <a:effectLst/>
                        </a:rPr>
                        <a:t> </a:t>
                      </a:r>
                      <a:r>
                        <a:rPr lang="en-US" sz="1600" b="0" dirty="0" err="1">
                          <a:effectLst/>
                        </a:rPr>
                        <a:t>hoita</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Coast live oak forest and woodland with serpentine soils  or within 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r h="766415">
                <a:tc>
                  <a:txBody>
                    <a:bodyPr/>
                    <a:lstStyle/>
                    <a:p>
                      <a:pPr marL="0" marR="0">
                        <a:spcBef>
                          <a:spcPts val="150"/>
                        </a:spcBef>
                        <a:spcAft>
                          <a:spcPts val="150"/>
                        </a:spcAft>
                      </a:pPr>
                      <a:r>
                        <a:rPr lang="en-US" sz="1600" b="0" dirty="0">
                          <a:effectLst/>
                        </a:rPr>
                        <a:t>Coyote </a:t>
                      </a:r>
                      <a:r>
                        <a:rPr lang="en-US" sz="1600" b="0" dirty="0" err="1">
                          <a:effectLst/>
                        </a:rPr>
                        <a:t>ceanothus</a:t>
                      </a:r>
                      <a:r>
                        <a:rPr lang="en-US" sz="1600" b="0" dirty="0">
                          <a:effectLst/>
                        </a:rPr>
                        <a:t>, Metcalf canyon </a:t>
                      </a:r>
                      <a:r>
                        <a:rPr lang="en-US" sz="1600" b="0" dirty="0" err="1">
                          <a:effectLst/>
                        </a:rPr>
                        <a:t>jewelflower</a:t>
                      </a:r>
                      <a:r>
                        <a:rPr lang="en-US" sz="1600" b="0" dirty="0">
                          <a:effectLst/>
                        </a:rPr>
                        <a:t>, most beautiful </a:t>
                      </a:r>
                      <a:r>
                        <a:rPr lang="en-US" sz="1600" b="0" dirty="0" err="1">
                          <a:effectLst/>
                        </a:rPr>
                        <a:t>jewelflower</a:t>
                      </a:r>
                      <a:r>
                        <a:rPr lang="en-US" sz="1600" b="0" dirty="0">
                          <a:effectLst/>
                        </a:rPr>
                        <a:t>, and smooth </a:t>
                      </a:r>
                      <a:r>
                        <a:rPr lang="en-US" sz="1600" b="0" dirty="0" err="1">
                          <a:effectLst/>
                        </a:rPr>
                        <a:t>lessingia</a:t>
                      </a:r>
                      <a:endParaRPr lang="en-US" sz="1800" b="0" dirty="0">
                        <a:solidFill>
                          <a:srgbClr val="000000"/>
                        </a:solidFill>
                        <a:effectLst/>
                        <a:latin typeface="Cambria"/>
                        <a:ea typeface="Times New Roman"/>
                        <a:cs typeface="Times New Roman"/>
                      </a:endParaRPr>
                    </a:p>
                  </a:txBody>
                  <a:tcPr marL="68580" marR="68580" marT="0" marB="0"/>
                </a:tc>
                <a:tc>
                  <a:txBody>
                    <a:bodyPr/>
                    <a:lstStyle/>
                    <a:p>
                      <a:pPr marL="0" marR="0">
                        <a:spcBef>
                          <a:spcPts val="150"/>
                        </a:spcBef>
                        <a:spcAft>
                          <a:spcPts val="150"/>
                        </a:spcAft>
                      </a:pPr>
                      <a:r>
                        <a:rPr lang="en-US" sz="1600" dirty="0">
                          <a:effectLst/>
                        </a:rPr>
                        <a:t>Northern coastal scrub and </a:t>
                      </a:r>
                      <a:r>
                        <a:rPr lang="en-US" sz="1600" dirty="0" err="1">
                          <a:effectLst/>
                        </a:rPr>
                        <a:t>Diablan</a:t>
                      </a:r>
                      <a:r>
                        <a:rPr lang="en-US" sz="1600" dirty="0">
                          <a:effectLst/>
                        </a:rPr>
                        <a:t> sage scrub with serpentine soils or within 0.25 mile of a known </a:t>
                      </a:r>
                      <a:r>
                        <a:rPr lang="en-US" sz="1600" dirty="0" smtClean="0">
                          <a:effectLst/>
                        </a:rPr>
                        <a:t>occurrence</a:t>
                      </a:r>
                      <a:endParaRPr lang="en-US" sz="1800" dirty="0">
                        <a:solidFill>
                          <a:srgbClr val="000000"/>
                        </a:solidFill>
                        <a:effectLst/>
                        <a:latin typeface="Cambria"/>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359159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788" y="0"/>
            <a:ext cx="7210425" cy="1143000"/>
          </a:xfrm>
        </p:spPr>
        <p:txBody>
          <a:bodyPr/>
          <a:lstStyle/>
          <a:p>
            <a:r>
              <a:rPr lang="en-US" dirty="0" smtClean="0"/>
              <a:t>Mitigation Fees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34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10464883"/>
              </p:ext>
            </p:extLst>
          </p:nvPr>
        </p:nvGraphicFramePr>
        <p:xfrm>
          <a:off x="304800" y="1397000"/>
          <a:ext cx="8610600" cy="5085080"/>
        </p:xfrm>
        <a:graphic>
          <a:graphicData uri="http://schemas.openxmlformats.org/drawingml/2006/table">
            <a:tbl>
              <a:tblPr firstRow="1" bandRow="1">
                <a:tableStyleId>{68D230F3-CF80-4859-8CE7-A43EE81993B5}</a:tableStyleId>
              </a:tblPr>
              <a:tblGrid>
                <a:gridCol w="4305300"/>
                <a:gridCol w="4305300"/>
              </a:tblGrid>
              <a:tr h="370840">
                <a:tc>
                  <a:txBody>
                    <a:bodyPr/>
                    <a:lstStyle/>
                    <a:p>
                      <a:r>
                        <a:rPr lang="en-US" dirty="0" smtClean="0"/>
                        <a:t>Fee type</a:t>
                      </a:r>
                      <a:endParaRPr lang="en-US" dirty="0"/>
                    </a:p>
                  </a:txBody>
                  <a:tcPr/>
                </a:tc>
                <a:tc>
                  <a:txBody>
                    <a:bodyPr/>
                    <a:lstStyle/>
                    <a:p>
                      <a:r>
                        <a:rPr lang="en-US" dirty="0" smtClean="0"/>
                        <a:t>Fee rate</a:t>
                      </a:r>
                      <a:endParaRPr lang="en-US" dirty="0"/>
                    </a:p>
                  </a:txBody>
                  <a:tcPr/>
                </a:tc>
              </a:tr>
              <a:tr h="370840">
                <a:tc>
                  <a:txBody>
                    <a:bodyPr/>
                    <a:lstStyle/>
                    <a:p>
                      <a:r>
                        <a:rPr lang="en-US" b="0" dirty="0" smtClean="0"/>
                        <a:t>Land Cover Fees</a:t>
                      </a:r>
                      <a:endParaRPr lang="en-US" b="0" dirty="0"/>
                    </a:p>
                  </a:txBody>
                  <a:tcPr/>
                </a:tc>
                <a:tc>
                  <a:txBody>
                    <a:bodyPr/>
                    <a:lstStyle/>
                    <a:p>
                      <a:endParaRPr lang="en-US" dirty="0"/>
                    </a:p>
                  </a:txBody>
                  <a:tcPr/>
                </a:tc>
              </a:tr>
              <a:tr h="370840">
                <a:tc>
                  <a:txBody>
                    <a:bodyPr/>
                    <a:lstStyle/>
                    <a:p>
                      <a:pPr lvl="1"/>
                      <a:r>
                        <a:rPr lang="en-US" dirty="0" smtClean="0"/>
                        <a:t>Zone A</a:t>
                      </a:r>
                      <a:endParaRPr lang="en-US" dirty="0"/>
                    </a:p>
                  </a:txBody>
                  <a:tcPr/>
                </a:tc>
                <a:tc>
                  <a:txBody>
                    <a:bodyPr/>
                    <a:lstStyle/>
                    <a:p>
                      <a:r>
                        <a:rPr lang="en-US" dirty="0" smtClean="0"/>
                        <a:t>$15,416</a:t>
                      </a:r>
                      <a:r>
                        <a:rPr lang="en-US" baseline="0" dirty="0" smtClean="0"/>
                        <a:t> per acre</a:t>
                      </a:r>
                      <a:endParaRPr lang="en-US" dirty="0"/>
                    </a:p>
                  </a:txBody>
                  <a:tcPr/>
                </a:tc>
              </a:tr>
              <a:tr h="309880">
                <a:tc>
                  <a:txBody>
                    <a:bodyPr/>
                    <a:lstStyle/>
                    <a:p>
                      <a:pPr lvl="1"/>
                      <a:r>
                        <a:rPr lang="en-US" dirty="0" smtClean="0"/>
                        <a:t>Zone</a:t>
                      </a:r>
                      <a:r>
                        <a:rPr lang="en-US" baseline="0" dirty="0" smtClean="0"/>
                        <a:t> B</a:t>
                      </a:r>
                      <a:endParaRPr lang="en-US" dirty="0"/>
                    </a:p>
                  </a:txBody>
                  <a:tcPr/>
                </a:tc>
                <a:tc>
                  <a:txBody>
                    <a:bodyPr/>
                    <a:lstStyle/>
                    <a:p>
                      <a:r>
                        <a:rPr lang="en-US" dirty="0" smtClean="0"/>
                        <a:t>$10,688</a:t>
                      </a:r>
                      <a:r>
                        <a:rPr lang="en-US" baseline="0" dirty="0" smtClean="0"/>
                        <a:t> per acre</a:t>
                      </a:r>
                      <a:endParaRPr lang="en-US" dirty="0"/>
                    </a:p>
                  </a:txBody>
                  <a:tcPr/>
                </a:tc>
              </a:tr>
              <a:tr h="370840">
                <a:tc>
                  <a:txBody>
                    <a:bodyPr/>
                    <a:lstStyle/>
                    <a:p>
                      <a:pPr lvl="1"/>
                      <a:r>
                        <a:rPr lang="en-US" dirty="0" smtClean="0"/>
                        <a:t>Zone C</a:t>
                      </a:r>
                      <a:endParaRPr lang="en-US" dirty="0"/>
                    </a:p>
                  </a:txBody>
                  <a:tcPr/>
                </a:tc>
                <a:tc>
                  <a:txBody>
                    <a:bodyPr/>
                    <a:lstStyle/>
                    <a:p>
                      <a:r>
                        <a:rPr lang="en-US" dirty="0" smtClean="0"/>
                        <a:t>$3,905 per acre</a:t>
                      </a:r>
                      <a:endParaRPr lang="en-US" dirty="0"/>
                    </a:p>
                  </a:txBody>
                  <a:tcPr/>
                </a:tc>
              </a:tr>
              <a:tr h="370840">
                <a:tc>
                  <a:txBody>
                    <a:bodyPr/>
                    <a:lstStyle/>
                    <a:p>
                      <a:pPr lvl="1"/>
                      <a:r>
                        <a:rPr lang="en-US" dirty="0" smtClean="0"/>
                        <a:t>Urban Areas</a:t>
                      </a:r>
                      <a:endParaRPr lang="en-US" dirty="0"/>
                    </a:p>
                  </a:txBody>
                  <a:tcPr/>
                </a:tc>
                <a:tc>
                  <a:txBody>
                    <a:bodyPr/>
                    <a:lstStyle/>
                    <a:p>
                      <a:r>
                        <a:rPr lang="en-US" dirty="0" smtClean="0"/>
                        <a:t>No fee</a:t>
                      </a:r>
                      <a:endParaRPr lang="en-US" dirty="0"/>
                    </a:p>
                  </a:txBody>
                  <a:tcPr/>
                </a:tc>
              </a:tr>
              <a:tr h="370840">
                <a:tc>
                  <a:txBody>
                    <a:bodyPr/>
                    <a:lstStyle/>
                    <a:p>
                      <a:r>
                        <a:rPr lang="en-US" dirty="0" smtClean="0"/>
                        <a:t>Specialty Fees</a:t>
                      </a:r>
                      <a:endParaRPr lang="en-US" dirty="0"/>
                    </a:p>
                  </a:txBody>
                  <a:tcPr/>
                </a:tc>
                <a:tc>
                  <a:txBody>
                    <a:bodyPr/>
                    <a:lstStyle/>
                    <a:p>
                      <a:endParaRPr lang="en-US" dirty="0"/>
                    </a:p>
                  </a:txBody>
                  <a:tcPr/>
                </a:tc>
              </a:tr>
              <a:tr h="370840">
                <a:tc>
                  <a:txBody>
                    <a:bodyPr/>
                    <a:lstStyle/>
                    <a:p>
                      <a:pPr lvl="1"/>
                      <a:r>
                        <a:rPr lang="en-US" dirty="0" smtClean="0"/>
                        <a:t>Burrowing</a:t>
                      </a:r>
                      <a:r>
                        <a:rPr lang="en-US" baseline="0" dirty="0" smtClean="0"/>
                        <a:t> owl</a:t>
                      </a:r>
                      <a:endParaRPr lang="en-US" dirty="0"/>
                    </a:p>
                  </a:txBody>
                  <a:tcPr/>
                </a:tc>
                <a:tc>
                  <a:txBody>
                    <a:bodyPr/>
                    <a:lstStyle/>
                    <a:p>
                      <a:r>
                        <a:rPr lang="en-US" dirty="0" smtClean="0"/>
                        <a:t>$50,438 per acre</a:t>
                      </a:r>
                      <a:endParaRPr lang="en-US" dirty="0"/>
                    </a:p>
                  </a:txBody>
                  <a:tcPr/>
                </a:tc>
              </a:tr>
              <a:tr h="370840">
                <a:tc>
                  <a:txBody>
                    <a:bodyPr/>
                    <a:lstStyle/>
                    <a:p>
                      <a:pPr lvl="1"/>
                      <a:r>
                        <a:rPr lang="en-US" dirty="0" smtClean="0"/>
                        <a:t>Serpentine</a:t>
                      </a:r>
                      <a:endParaRPr lang="en-US" dirty="0"/>
                    </a:p>
                  </a:txBody>
                  <a:tcPr/>
                </a:tc>
                <a:tc>
                  <a:txBody>
                    <a:bodyPr/>
                    <a:lstStyle/>
                    <a:p>
                      <a:r>
                        <a:rPr lang="en-US" dirty="0" smtClean="0"/>
                        <a:t>$50,166 per acre</a:t>
                      </a:r>
                      <a:endParaRPr lang="en-US" dirty="0"/>
                    </a:p>
                  </a:txBody>
                  <a:tcPr/>
                </a:tc>
              </a:tr>
              <a:tr h="370840">
                <a:tc>
                  <a:txBody>
                    <a:bodyPr/>
                    <a:lstStyle/>
                    <a:p>
                      <a:pPr lvl="1"/>
                      <a:r>
                        <a:rPr lang="en-US" dirty="0" smtClean="0"/>
                        <a:t>Riparian, wetlands, ponds</a:t>
                      </a:r>
                      <a:endParaRPr lang="en-US" dirty="0"/>
                    </a:p>
                  </a:txBody>
                  <a:tcPr/>
                </a:tc>
                <a:tc>
                  <a:txBody>
                    <a:bodyPr/>
                    <a:lstStyle/>
                    <a:p>
                      <a:r>
                        <a:rPr lang="en-US" dirty="0" smtClean="0"/>
                        <a:t>$139,708 - $255,182 per acre</a:t>
                      </a:r>
                      <a:endParaRPr lang="en-US" dirty="0"/>
                    </a:p>
                  </a:txBody>
                  <a:tcPr/>
                </a:tc>
              </a:tr>
              <a:tr h="370840">
                <a:tc>
                  <a:txBody>
                    <a:bodyPr/>
                    <a:lstStyle/>
                    <a:p>
                      <a:pPr lvl="1"/>
                      <a:r>
                        <a:rPr lang="en-US" dirty="0" smtClean="0"/>
                        <a:t>Stream</a:t>
                      </a:r>
                      <a:endParaRPr lang="en-US" dirty="0"/>
                    </a:p>
                  </a:txBody>
                  <a:tcPr/>
                </a:tc>
                <a:tc>
                  <a:txBody>
                    <a:bodyPr/>
                    <a:lstStyle/>
                    <a:p>
                      <a:r>
                        <a:rPr lang="en-US" dirty="0" smtClean="0"/>
                        <a:t>$588 per linear</a:t>
                      </a:r>
                      <a:r>
                        <a:rPr lang="en-US" baseline="0" dirty="0" smtClean="0"/>
                        <a:t> foot</a:t>
                      </a:r>
                      <a:endParaRPr lang="en-US" dirty="0"/>
                    </a:p>
                  </a:txBody>
                  <a:tcPr/>
                </a:tc>
              </a:tr>
              <a:tr h="370840">
                <a:tc>
                  <a:txBody>
                    <a:bodyPr/>
                    <a:lstStyle/>
                    <a:p>
                      <a:r>
                        <a:rPr lang="en-US" dirty="0" smtClean="0"/>
                        <a:t>Other fees</a:t>
                      </a:r>
                      <a:endParaRPr lang="en-US" dirty="0"/>
                    </a:p>
                  </a:txBody>
                  <a:tcPr/>
                </a:tc>
                <a:tc>
                  <a:txBody>
                    <a:bodyPr/>
                    <a:lstStyle/>
                    <a:p>
                      <a:endParaRPr lang="en-US" dirty="0"/>
                    </a:p>
                  </a:txBody>
                  <a:tcPr/>
                </a:tc>
              </a:tr>
              <a:tr h="370840">
                <a:tc>
                  <a:txBody>
                    <a:bodyPr/>
                    <a:lstStyle/>
                    <a:p>
                      <a:pPr lvl="1"/>
                      <a:r>
                        <a:rPr lang="en-US" dirty="0" smtClean="0"/>
                        <a:t>Nitrogen</a:t>
                      </a:r>
                      <a:r>
                        <a:rPr lang="en-US" baseline="0" dirty="0" smtClean="0"/>
                        <a:t> deposition fee</a:t>
                      </a:r>
                      <a:endParaRPr lang="en-US" dirty="0"/>
                    </a:p>
                  </a:txBody>
                  <a:tcPr/>
                </a:tc>
                <a:tc>
                  <a:txBody>
                    <a:bodyPr/>
                    <a:lstStyle/>
                    <a:p>
                      <a:r>
                        <a:rPr lang="en-US" dirty="0" smtClean="0"/>
                        <a:t>$34 per residence or</a:t>
                      </a:r>
                    </a:p>
                    <a:p>
                      <a:r>
                        <a:rPr lang="en-US" dirty="0" smtClean="0"/>
                        <a:t>$3.60 per new daily vehicle trip</a:t>
                      </a:r>
                      <a:endParaRPr lang="en-US" dirty="0"/>
                    </a:p>
                  </a:txBody>
                  <a:tcPr/>
                </a:tc>
              </a:tr>
            </a:tbl>
          </a:graphicData>
        </a:graphic>
      </p:graphicFrame>
    </p:spTree>
    <p:extLst>
      <p:ext uri="{BB962C8B-B14F-4D97-AF65-F5344CB8AC3E}">
        <p14:creationId xmlns:p14="http://schemas.microsoft.com/office/powerpoint/2010/main" val="1438095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203950"/>
            <a:ext cx="2133600" cy="365125"/>
          </a:xfrm>
        </p:spPr>
        <p:txBody>
          <a:bodyPr/>
          <a:lstStyle/>
          <a:p>
            <a:fld id="{BD3E6F33-9149-4F5B-BC12-F342A25203F1}" type="slidenum">
              <a:rPr lang="en-US" smtClean="0"/>
              <a:pPr/>
              <a:t>35</a:t>
            </a:fld>
            <a:endParaRPr lang="en-US"/>
          </a:p>
        </p:txBody>
      </p:sp>
      <p:sp>
        <p:nvSpPr>
          <p:cNvPr id="2" name="Title 1"/>
          <p:cNvSpPr>
            <a:spLocks noGrp="1"/>
          </p:cNvSpPr>
          <p:nvPr>
            <p:ph type="title" idx="4294967295"/>
          </p:nvPr>
        </p:nvSpPr>
        <p:spPr>
          <a:xfrm>
            <a:off x="1" y="-76200"/>
            <a:ext cx="9144000" cy="762000"/>
          </a:xfrm>
        </p:spPr>
        <p:txBody>
          <a:bodyPr>
            <a:normAutofit/>
          </a:bodyPr>
          <a:lstStyle/>
          <a:p>
            <a:r>
              <a:rPr lang="en-US" sz="2800" dirty="0" smtClean="0"/>
              <a:t>Overview of the Compliance Process</a:t>
            </a:r>
            <a:endParaRPr lang="en-US" sz="2800" dirty="0"/>
          </a:p>
        </p:txBody>
      </p:sp>
      <p:sp>
        <p:nvSpPr>
          <p:cNvPr id="37" name="Freeform 36"/>
          <p:cNvSpPr/>
          <p:nvPr/>
        </p:nvSpPr>
        <p:spPr>
          <a:xfrm>
            <a:off x="817059" y="582826"/>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Determine if project is a covered activity</a:t>
            </a:r>
            <a:endParaRPr lang="en-US" sz="1800" kern="1200" dirty="0"/>
          </a:p>
        </p:txBody>
      </p:sp>
      <p:sp>
        <p:nvSpPr>
          <p:cNvPr id="38" name="Freeform 37"/>
          <p:cNvSpPr/>
          <p:nvPr/>
        </p:nvSpPr>
        <p:spPr>
          <a:xfrm>
            <a:off x="3650976" y="568092"/>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600" kern="1200" dirty="0" smtClean="0"/>
              <a:t>Conduct land cover mapping, wetland delineations, and species habitat surveys, as applicable</a:t>
            </a:r>
            <a:endParaRPr lang="en-US" sz="1600" kern="1200" dirty="0"/>
          </a:p>
        </p:txBody>
      </p:sp>
      <p:sp>
        <p:nvSpPr>
          <p:cNvPr id="39" name="Freeform 38"/>
          <p:cNvSpPr/>
          <p:nvPr/>
        </p:nvSpPr>
        <p:spPr>
          <a:xfrm>
            <a:off x="6419832" y="5855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Incorporate relevant conditions into project design</a:t>
            </a:r>
            <a:endParaRPr lang="en-US" sz="1800" kern="1200" dirty="0"/>
          </a:p>
        </p:txBody>
      </p:sp>
      <p:sp>
        <p:nvSpPr>
          <p:cNvPr id="40" name="Freeform 39"/>
          <p:cNvSpPr/>
          <p:nvPr/>
        </p:nvSpPr>
        <p:spPr>
          <a:xfrm>
            <a:off x="817059" y="2211209"/>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Determine if ESA Section 7 consultation is required</a:t>
            </a:r>
            <a:endParaRPr lang="en-US" sz="1800" kern="1200" dirty="0"/>
          </a:p>
        </p:txBody>
      </p:sp>
      <p:sp>
        <p:nvSpPr>
          <p:cNvPr id="41" name="Freeform 40"/>
          <p:cNvSpPr/>
          <p:nvPr/>
        </p:nvSpPr>
        <p:spPr>
          <a:xfrm>
            <a:off x="3751697" y="2175723"/>
            <a:ext cx="1870690" cy="1314252"/>
          </a:xfrm>
          <a:custGeom>
            <a:avLst/>
            <a:gdLst>
              <a:gd name="connsiteX0" fmla="*/ 0 w 1447800"/>
              <a:gd name="connsiteY0" fmla="*/ 155890 h 935319"/>
              <a:gd name="connsiteX1" fmla="*/ 155890 w 1447800"/>
              <a:gd name="connsiteY1" fmla="*/ 0 h 935319"/>
              <a:gd name="connsiteX2" fmla="*/ 1291910 w 1447800"/>
              <a:gd name="connsiteY2" fmla="*/ 0 h 935319"/>
              <a:gd name="connsiteX3" fmla="*/ 1447800 w 1447800"/>
              <a:gd name="connsiteY3" fmla="*/ 155890 h 935319"/>
              <a:gd name="connsiteX4" fmla="*/ 1447800 w 1447800"/>
              <a:gd name="connsiteY4" fmla="*/ 779429 h 935319"/>
              <a:gd name="connsiteX5" fmla="*/ 1291910 w 1447800"/>
              <a:gd name="connsiteY5" fmla="*/ 935319 h 935319"/>
              <a:gd name="connsiteX6" fmla="*/ 155890 w 1447800"/>
              <a:gd name="connsiteY6" fmla="*/ 935319 h 935319"/>
              <a:gd name="connsiteX7" fmla="*/ 0 w 1447800"/>
              <a:gd name="connsiteY7" fmla="*/ 779429 h 935319"/>
              <a:gd name="connsiteX8" fmla="*/ 0 w 1447800"/>
              <a:gd name="connsiteY8" fmla="*/ 155890 h 93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0" h="935319">
                <a:moveTo>
                  <a:pt x="0" y="155890"/>
                </a:moveTo>
                <a:cubicBezTo>
                  <a:pt x="0" y="69794"/>
                  <a:pt x="69794" y="0"/>
                  <a:pt x="155890" y="0"/>
                </a:cubicBezTo>
                <a:lnTo>
                  <a:pt x="1291910" y="0"/>
                </a:lnTo>
                <a:cubicBezTo>
                  <a:pt x="1378006" y="0"/>
                  <a:pt x="1447800" y="69794"/>
                  <a:pt x="1447800" y="155890"/>
                </a:cubicBezTo>
                <a:lnTo>
                  <a:pt x="1447800" y="779429"/>
                </a:lnTo>
                <a:cubicBezTo>
                  <a:pt x="1447800" y="865525"/>
                  <a:pt x="1378006" y="935319"/>
                  <a:pt x="1291910" y="935319"/>
                </a:cubicBezTo>
                <a:lnTo>
                  <a:pt x="155890" y="935319"/>
                </a:lnTo>
                <a:cubicBezTo>
                  <a:pt x="69794" y="935319"/>
                  <a:pt x="0" y="865525"/>
                  <a:pt x="0" y="779429"/>
                </a:cubicBezTo>
                <a:lnTo>
                  <a:pt x="0" y="15589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14239" tIns="114239" rIns="114239" bIns="114239" numCol="1" spcCol="1270" anchor="ctr" anchorCtr="0">
            <a:noAutofit/>
          </a:bodyPr>
          <a:lstStyle/>
          <a:p>
            <a:pPr lvl="0" algn="ctr" defTabSz="800100">
              <a:lnSpc>
                <a:spcPct val="90000"/>
              </a:lnSpc>
              <a:spcBef>
                <a:spcPct val="0"/>
              </a:spcBef>
              <a:spcAft>
                <a:spcPct val="35000"/>
              </a:spcAft>
            </a:pPr>
            <a:r>
              <a:rPr lang="en-US" sz="1800" kern="1200" dirty="0" smtClean="0"/>
              <a:t>Federal Agency consults with USFWS and/or NMFS</a:t>
            </a:r>
            <a:endParaRPr lang="en-US" sz="1800" kern="1200" dirty="0"/>
          </a:p>
        </p:txBody>
      </p:sp>
      <p:sp>
        <p:nvSpPr>
          <p:cNvPr id="42" name="Freeform 41"/>
          <p:cNvSpPr/>
          <p:nvPr/>
        </p:nvSpPr>
        <p:spPr>
          <a:xfrm>
            <a:off x="6494725" y="2206203"/>
            <a:ext cx="1922346" cy="1253292"/>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Biological Opinion issued by USFWS consistent with Habitat Plan requirements</a:t>
            </a:r>
            <a:endParaRPr lang="en-US" sz="1800" kern="1200" dirty="0"/>
          </a:p>
        </p:txBody>
      </p:sp>
      <p:sp>
        <p:nvSpPr>
          <p:cNvPr id="43" name="Freeform 42"/>
          <p:cNvSpPr/>
          <p:nvPr/>
        </p:nvSpPr>
        <p:spPr>
          <a:xfrm>
            <a:off x="3650976" y="3858349"/>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Submit Habitat Plan Reporting Package to Habitat Agency</a:t>
            </a:r>
            <a:endParaRPr lang="en-US" sz="1800" kern="1200" dirty="0"/>
          </a:p>
        </p:txBody>
      </p:sp>
      <p:sp>
        <p:nvSpPr>
          <p:cNvPr id="44" name="Freeform 43"/>
          <p:cNvSpPr/>
          <p:nvPr/>
        </p:nvSpPr>
        <p:spPr>
          <a:xfrm>
            <a:off x="6419832" y="387858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Pay Fees to Habitat Agency and/or conduct in lieu mitigation</a:t>
            </a:r>
            <a:endParaRPr lang="en-US" sz="1800" kern="1200" dirty="0"/>
          </a:p>
        </p:txBody>
      </p:sp>
      <p:sp>
        <p:nvSpPr>
          <p:cNvPr id="46" name="Freeform 45"/>
          <p:cNvSpPr/>
          <p:nvPr/>
        </p:nvSpPr>
        <p:spPr>
          <a:xfrm>
            <a:off x="212349" y="5462320"/>
            <a:ext cx="2072132"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Conduct preconstruction survey, if required</a:t>
            </a:r>
            <a:endParaRPr lang="en-US" sz="1800" kern="1200" dirty="0"/>
          </a:p>
        </p:txBody>
      </p:sp>
      <p:sp>
        <p:nvSpPr>
          <p:cNvPr id="47" name="Freeform 46"/>
          <p:cNvSpPr/>
          <p:nvPr/>
        </p:nvSpPr>
        <p:spPr>
          <a:xfrm>
            <a:off x="2455575" y="54623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Apply AMMs, if required</a:t>
            </a:r>
            <a:endParaRPr lang="en-US" sz="1800" kern="1200" dirty="0"/>
          </a:p>
        </p:txBody>
      </p:sp>
      <p:sp>
        <p:nvSpPr>
          <p:cNvPr id="48" name="Freeform 47"/>
          <p:cNvSpPr/>
          <p:nvPr/>
        </p:nvSpPr>
        <p:spPr>
          <a:xfrm>
            <a:off x="4698802" y="54623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Build Project</a:t>
            </a:r>
            <a:endParaRPr lang="en-US" sz="1800" kern="1200" dirty="0"/>
          </a:p>
        </p:txBody>
      </p:sp>
      <p:sp>
        <p:nvSpPr>
          <p:cNvPr id="49" name="Freeform 48"/>
          <p:cNvSpPr/>
          <p:nvPr/>
        </p:nvSpPr>
        <p:spPr>
          <a:xfrm>
            <a:off x="6942029" y="54623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Conduct construction monitoring, if required</a:t>
            </a:r>
            <a:endParaRPr lang="en-US" sz="1800" kern="1200" dirty="0"/>
          </a:p>
        </p:txBody>
      </p:sp>
      <p:sp>
        <p:nvSpPr>
          <p:cNvPr id="50" name="Freeform 49"/>
          <p:cNvSpPr/>
          <p:nvPr/>
        </p:nvSpPr>
        <p:spPr>
          <a:xfrm>
            <a:off x="819708" y="3850729"/>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Obtain Internal Approvals</a:t>
            </a:r>
            <a:endParaRPr lang="en-US" sz="1800" kern="1200" dirty="0"/>
          </a:p>
        </p:txBody>
      </p:sp>
      <p:cxnSp>
        <p:nvCxnSpPr>
          <p:cNvPr id="53" name="Straight Arrow Connector 52"/>
          <p:cNvCxnSpPr/>
          <p:nvPr/>
        </p:nvCxnSpPr>
        <p:spPr>
          <a:xfrm>
            <a:off x="2891841" y="1249174"/>
            <a:ext cx="7178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735590" y="1219200"/>
            <a:ext cx="64298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14643" y="1828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811870" y="1981200"/>
            <a:ext cx="56027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811870" y="1981200"/>
            <a:ext cx="0" cy="194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891841" y="2832849"/>
            <a:ext cx="8186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581132" y="2832849"/>
            <a:ext cx="8186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58933" y="343795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856160" y="3590350"/>
            <a:ext cx="56027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856160" y="3590350"/>
            <a:ext cx="0" cy="267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891841" y="4472369"/>
            <a:ext cx="7178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735590" y="4492029"/>
            <a:ext cx="664143" cy="81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414642" y="5105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207160" y="5257800"/>
            <a:ext cx="62074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1207160" y="5257800"/>
            <a:ext cx="0" cy="204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450386" y="5242560"/>
            <a:ext cx="0" cy="219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4486453" y="6083960"/>
            <a:ext cx="17109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6729680" y="6083960"/>
            <a:ext cx="17109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2954286" y="2438400"/>
            <a:ext cx="655435" cy="4572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FF0000"/>
                </a:solidFill>
              </a:rPr>
              <a:t>Yes</a:t>
            </a:r>
            <a:endParaRPr lang="en-US" b="1" dirty="0">
              <a:solidFill>
                <a:srgbClr val="FF0000"/>
              </a:solidFill>
            </a:endParaRPr>
          </a:p>
        </p:txBody>
      </p:sp>
      <p:sp>
        <p:nvSpPr>
          <p:cNvPr id="93" name="Rectangle 92"/>
          <p:cNvSpPr/>
          <p:nvPr/>
        </p:nvSpPr>
        <p:spPr>
          <a:xfrm>
            <a:off x="120369" y="3401149"/>
            <a:ext cx="655435" cy="4572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FF0000"/>
                </a:solidFill>
              </a:rPr>
              <a:t>No</a:t>
            </a:r>
            <a:endParaRPr lang="en-US" b="1" dirty="0">
              <a:solidFill>
                <a:srgbClr val="FF0000"/>
              </a:solidFill>
            </a:endParaRPr>
          </a:p>
        </p:txBody>
      </p:sp>
      <p:cxnSp>
        <p:nvCxnSpPr>
          <p:cNvPr id="95" name="Elbow Connector 94"/>
          <p:cNvCxnSpPr>
            <a:endCxn id="93" idx="0"/>
          </p:cNvCxnSpPr>
          <p:nvPr/>
        </p:nvCxnSpPr>
        <p:spPr>
          <a:xfrm rot="5400000">
            <a:off x="327796" y="2953141"/>
            <a:ext cx="568300" cy="327717"/>
          </a:xfrm>
          <a:prstGeom prst="bentConnector3">
            <a:avLst>
              <a:gd name="adj1" fmla="val -952"/>
            </a:avLst>
          </a:prstGeom>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448087" y="4464178"/>
            <a:ext cx="3277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93" idx="2"/>
          </p:cNvCxnSpPr>
          <p:nvPr/>
        </p:nvCxnSpPr>
        <p:spPr>
          <a:xfrm>
            <a:off x="448087" y="3858349"/>
            <a:ext cx="0" cy="605829"/>
          </a:xfrm>
          <a:prstGeom prst="line">
            <a:avLst/>
          </a:prstGeom>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533400" y="533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sp>
        <p:nvSpPr>
          <p:cNvPr id="110" name="Oval 109"/>
          <p:cNvSpPr/>
          <p:nvPr/>
        </p:nvSpPr>
        <p:spPr>
          <a:xfrm>
            <a:off x="3276600" y="533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2</a:t>
            </a:r>
            <a:endParaRPr lang="en-US" dirty="0"/>
          </a:p>
        </p:txBody>
      </p:sp>
      <p:sp>
        <p:nvSpPr>
          <p:cNvPr id="111" name="Oval 110"/>
          <p:cNvSpPr/>
          <p:nvPr/>
        </p:nvSpPr>
        <p:spPr>
          <a:xfrm>
            <a:off x="6096000" y="533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3</a:t>
            </a:r>
            <a:endParaRPr lang="en-US" dirty="0"/>
          </a:p>
        </p:txBody>
      </p:sp>
      <p:sp>
        <p:nvSpPr>
          <p:cNvPr id="112" name="Oval 111"/>
          <p:cNvSpPr/>
          <p:nvPr/>
        </p:nvSpPr>
        <p:spPr>
          <a:xfrm>
            <a:off x="533400" y="2057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4</a:t>
            </a:r>
            <a:endParaRPr lang="en-US" dirty="0"/>
          </a:p>
        </p:txBody>
      </p:sp>
      <p:sp>
        <p:nvSpPr>
          <p:cNvPr id="113" name="Oval 112"/>
          <p:cNvSpPr/>
          <p:nvPr/>
        </p:nvSpPr>
        <p:spPr>
          <a:xfrm>
            <a:off x="533400" y="37338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5</a:t>
            </a:r>
            <a:endParaRPr lang="en-US" dirty="0"/>
          </a:p>
        </p:txBody>
      </p:sp>
      <p:sp>
        <p:nvSpPr>
          <p:cNvPr id="114" name="Oval 113"/>
          <p:cNvSpPr/>
          <p:nvPr/>
        </p:nvSpPr>
        <p:spPr>
          <a:xfrm>
            <a:off x="3381121" y="2057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a:t>
            </a:r>
          </a:p>
        </p:txBody>
      </p:sp>
      <p:sp>
        <p:nvSpPr>
          <p:cNvPr id="115" name="Oval 114"/>
          <p:cNvSpPr/>
          <p:nvPr/>
        </p:nvSpPr>
        <p:spPr>
          <a:xfrm>
            <a:off x="6096000" y="2057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b</a:t>
            </a:r>
            <a:endParaRPr lang="en-US" dirty="0"/>
          </a:p>
        </p:txBody>
      </p:sp>
      <p:sp>
        <p:nvSpPr>
          <p:cNvPr id="116" name="Oval 115"/>
          <p:cNvSpPr/>
          <p:nvPr/>
        </p:nvSpPr>
        <p:spPr>
          <a:xfrm>
            <a:off x="3352800" y="37338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6</a:t>
            </a:r>
            <a:endParaRPr lang="en-US" dirty="0"/>
          </a:p>
        </p:txBody>
      </p:sp>
      <p:sp>
        <p:nvSpPr>
          <p:cNvPr id="117" name="Oval 116"/>
          <p:cNvSpPr/>
          <p:nvPr/>
        </p:nvSpPr>
        <p:spPr>
          <a:xfrm>
            <a:off x="6019800" y="37338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7</a:t>
            </a:r>
            <a:endParaRPr lang="en-US" dirty="0"/>
          </a:p>
        </p:txBody>
      </p:sp>
      <p:sp>
        <p:nvSpPr>
          <p:cNvPr id="118" name="Oval 117"/>
          <p:cNvSpPr/>
          <p:nvPr/>
        </p:nvSpPr>
        <p:spPr>
          <a:xfrm>
            <a:off x="0" y="53340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8</a:t>
            </a:r>
            <a:endParaRPr lang="en-US" dirty="0"/>
          </a:p>
        </p:txBody>
      </p:sp>
      <p:sp>
        <p:nvSpPr>
          <p:cNvPr id="119" name="Oval 118"/>
          <p:cNvSpPr/>
          <p:nvPr/>
        </p:nvSpPr>
        <p:spPr>
          <a:xfrm>
            <a:off x="2286000" y="53340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9</a:t>
            </a:r>
            <a:endParaRPr lang="en-US" dirty="0"/>
          </a:p>
        </p:txBody>
      </p:sp>
      <p:sp>
        <p:nvSpPr>
          <p:cNvPr id="120" name="Oval 119"/>
          <p:cNvSpPr/>
          <p:nvPr/>
        </p:nvSpPr>
        <p:spPr>
          <a:xfrm>
            <a:off x="4495800" y="5334000"/>
            <a:ext cx="6096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10</a:t>
            </a:r>
            <a:endParaRPr lang="en-US" dirty="0"/>
          </a:p>
        </p:txBody>
      </p:sp>
      <p:sp>
        <p:nvSpPr>
          <p:cNvPr id="121" name="Oval 120"/>
          <p:cNvSpPr/>
          <p:nvPr/>
        </p:nvSpPr>
        <p:spPr>
          <a:xfrm>
            <a:off x="6805042" y="5334000"/>
            <a:ext cx="6096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12</a:t>
            </a:r>
            <a:endParaRPr lang="en-US" dirty="0"/>
          </a:p>
        </p:txBody>
      </p:sp>
    </p:spTree>
    <p:extLst>
      <p:ext uri="{BB962C8B-B14F-4D97-AF65-F5344CB8AC3E}">
        <p14:creationId xmlns:p14="http://schemas.microsoft.com/office/powerpoint/2010/main" val="114411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9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92" grpId="0"/>
      <p:bldP spid="93" grpId="0"/>
      <p:bldP spid="108"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does the Habitat Plan Fit into the CEQA Process?</a:t>
            </a:r>
            <a:endParaRPr lang="en-US" dirty="0"/>
          </a:p>
        </p:txBody>
      </p:sp>
      <p:sp>
        <p:nvSpPr>
          <p:cNvPr id="3" name="Slide Number Placeholder 2"/>
          <p:cNvSpPr>
            <a:spLocks noGrp="1"/>
          </p:cNvSpPr>
          <p:nvPr>
            <p:ph type="sldNum" sz="quarter" idx="12"/>
          </p:nvPr>
        </p:nvSpPr>
        <p:spPr/>
        <p:txBody>
          <a:bodyPr/>
          <a:lstStyle/>
          <a:p>
            <a:fld id="{BD3E6F33-9149-4F5B-BC12-F342A25203F1}" type="slidenum">
              <a:rPr lang="en-US" smtClean="0"/>
              <a:pPr/>
              <a:t>36</a:t>
            </a:fld>
            <a:endParaRPr lang="en-US" dirty="0"/>
          </a:p>
        </p:txBody>
      </p:sp>
      <p:sp>
        <p:nvSpPr>
          <p:cNvPr id="6" name="Rounded Rectangle 5"/>
          <p:cNvSpPr/>
          <p:nvPr/>
        </p:nvSpPr>
        <p:spPr>
          <a:xfrm>
            <a:off x="1676400" y="2242455"/>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Planning</a:t>
            </a:r>
            <a:endParaRPr lang="en-US" dirty="0"/>
          </a:p>
        </p:txBody>
      </p:sp>
      <p:sp>
        <p:nvSpPr>
          <p:cNvPr id="7" name="Rounded Rectangle 6"/>
          <p:cNvSpPr/>
          <p:nvPr/>
        </p:nvSpPr>
        <p:spPr>
          <a:xfrm>
            <a:off x="3810000" y="4724400"/>
            <a:ext cx="22860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Design</a:t>
            </a:r>
            <a:endParaRPr lang="en-US" dirty="0"/>
          </a:p>
        </p:txBody>
      </p:sp>
      <p:sp>
        <p:nvSpPr>
          <p:cNvPr id="8" name="Rounded Rectangle 7"/>
          <p:cNvSpPr/>
          <p:nvPr/>
        </p:nvSpPr>
        <p:spPr>
          <a:xfrm>
            <a:off x="2667000" y="2830284"/>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CEQA</a:t>
            </a:r>
            <a:endParaRPr lang="en-US" dirty="0"/>
          </a:p>
        </p:txBody>
      </p:sp>
      <p:sp>
        <p:nvSpPr>
          <p:cNvPr id="9" name="Rounded Rectangle 8"/>
          <p:cNvSpPr/>
          <p:nvPr/>
        </p:nvSpPr>
        <p:spPr>
          <a:xfrm>
            <a:off x="3352800" y="3429000"/>
            <a:ext cx="2743200" cy="457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en-US" dirty="0"/>
          </a:p>
        </p:txBody>
      </p:sp>
      <p:sp>
        <p:nvSpPr>
          <p:cNvPr id="10" name="Rounded Rectangle 9"/>
          <p:cNvSpPr/>
          <p:nvPr/>
        </p:nvSpPr>
        <p:spPr>
          <a:xfrm>
            <a:off x="4724400" y="4038600"/>
            <a:ext cx="1371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Permitting</a:t>
            </a:r>
            <a:endParaRPr lang="en-US" dirty="0"/>
          </a:p>
        </p:txBody>
      </p:sp>
      <p:sp>
        <p:nvSpPr>
          <p:cNvPr id="11" name="Rounded Rectangle 10"/>
          <p:cNvSpPr/>
          <p:nvPr/>
        </p:nvSpPr>
        <p:spPr>
          <a:xfrm>
            <a:off x="6172200" y="5410200"/>
            <a:ext cx="2133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smtClean="0"/>
              <a:t>Construction</a:t>
            </a:r>
            <a:endParaRPr lang="en-US" dirty="0"/>
          </a:p>
        </p:txBody>
      </p:sp>
      <p:cxnSp>
        <p:nvCxnSpPr>
          <p:cNvPr id="15" name="Straight Arrow Connector 14"/>
          <p:cNvCxnSpPr/>
          <p:nvPr/>
        </p:nvCxnSpPr>
        <p:spPr>
          <a:xfrm>
            <a:off x="1676400" y="1905000"/>
            <a:ext cx="670560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6" name="TextBox 15"/>
          <p:cNvSpPr txBox="1"/>
          <p:nvPr/>
        </p:nvSpPr>
        <p:spPr>
          <a:xfrm>
            <a:off x="4191000" y="1535668"/>
            <a:ext cx="992579" cy="369332"/>
          </a:xfrm>
          <a:prstGeom prst="rect">
            <a:avLst/>
          </a:prstGeom>
          <a:noFill/>
        </p:spPr>
        <p:txBody>
          <a:bodyPr wrap="none" rtlCol="0">
            <a:spAutoFit/>
          </a:bodyPr>
          <a:lstStyle/>
          <a:p>
            <a:r>
              <a:rPr lang="en-US" dirty="0" smtClean="0">
                <a:solidFill>
                  <a:schemeClr val="accent6">
                    <a:lumMod val="50000"/>
                  </a:schemeClr>
                </a:solidFill>
              </a:rPr>
              <a:t>Timeline</a:t>
            </a:r>
            <a:endParaRPr lang="en-US" dirty="0">
              <a:solidFill>
                <a:schemeClr val="accent6">
                  <a:lumMod val="50000"/>
                </a:schemeClr>
              </a:solidFill>
            </a:endParaRPr>
          </a:p>
        </p:txBody>
      </p:sp>
      <p:sp>
        <p:nvSpPr>
          <p:cNvPr id="22" name="Oval 21"/>
          <p:cNvSpPr/>
          <p:nvPr/>
        </p:nvSpPr>
        <p:spPr>
          <a:xfrm>
            <a:off x="5638800" y="3448996"/>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7</a:t>
            </a:r>
            <a:endParaRPr lang="en-US" dirty="0"/>
          </a:p>
        </p:txBody>
      </p:sp>
      <p:sp>
        <p:nvSpPr>
          <p:cNvPr id="23" name="Oval 22"/>
          <p:cNvSpPr/>
          <p:nvPr/>
        </p:nvSpPr>
        <p:spPr>
          <a:xfrm>
            <a:off x="6172200" y="3438998"/>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8</a:t>
            </a:r>
            <a:endParaRPr lang="en-US" dirty="0"/>
          </a:p>
        </p:txBody>
      </p:sp>
      <p:sp>
        <p:nvSpPr>
          <p:cNvPr id="26" name="Oval 25"/>
          <p:cNvSpPr/>
          <p:nvPr/>
        </p:nvSpPr>
        <p:spPr>
          <a:xfrm>
            <a:off x="7696200" y="3438998"/>
            <a:ext cx="6096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12</a:t>
            </a:r>
            <a:endParaRPr lang="en-US" dirty="0"/>
          </a:p>
        </p:txBody>
      </p:sp>
      <p:sp>
        <p:nvSpPr>
          <p:cNvPr id="27" name="Oval 26"/>
          <p:cNvSpPr/>
          <p:nvPr/>
        </p:nvSpPr>
        <p:spPr>
          <a:xfrm>
            <a:off x="3361764" y="34290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a:off x="3845338" y="3657600"/>
            <a:ext cx="1761564"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41" name="Straight Arrow Connector 40"/>
          <p:cNvCxnSpPr/>
          <p:nvPr/>
        </p:nvCxnSpPr>
        <p:spPr>
          <a:xfrm>
            <a:off x="6705600" y="3657600"/>
            <a:ext cx="914400" cy="999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8" name="TextBox 47"/>
          <p:cNvSpPr txBox="1"/>
          <p:nvPr/>
        </p:nvSpPr>
        <p:spPr>
          <a:xfrm>
            <a:off x="1905000" y="3526866"/>
            <a:ext cx="1363322" cy="369332"/>
          </a:xfrm>
          <a:prstGeom prst="rect">
            <a:avLst/>
          </a:prstGeom>
          <a:noFill/>
        </p:spPr>
        <p:txBody>
          <a:bodyPr wrap="none" rtlCol="0">
            <a:spAutoFit/>
          </a:bodyPr>
          <a:lstStyle/>
          <a:p>
            <a:r>
              <a:rPr lang="en-US" b="1" dirty="0" smtClean="0"/>
              <a:t>Habitat Plan</a:t>
            </a:r>
            <a:endParaRPr lang="en-US" b="1" dirty="0"/>
          </a:p>
        </p:txBody>
      </p:sp>
    </p:spTree>
    <p:extLst>
      <p:ext uri="{BB962C8B-B14F-4D97-AF65-F5344CB8AC3E}">
        <p14:creationId xmlns:p14="http://schemas.microsoft.com/office/powerpoint/2010/main" val="27412718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210425" cy="533400"/>
          </a:xfrm>
        </p:spPr>
        <p:txBody>
          <a:bodyPr>
            <a:normAutofit fontScale="90000"/>
          </a:bodyPr>
          <a:lstStyle/>
          <a:p>
            <a:r>
              <a:rPr lang="en-US" sz="3200" dirty="0" smtClean="0"/>
              <a:t>What Resources are Available?</a:t>
            </a:r>
            <a:endParaRPr lang="en-US" sz="3200"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37</a:t>
            </a:fld>
            <a:endParaRPr lang="en-US"/>
          </a:p>
        </p:txBody>
      </p:sp>
      <p:cxnSp>
        <p:nvCxnSpPr>
          <p:cNvPr id="6" name="Straight Connector 5"/>
          <p:cNvCxnSpPr/>
          <p:nvPr/>
        </p:nvCxnSpPr>
        <p:spPr>
          <a:xfrm>
            <a:off x="1166812" y="543910"/>
            <a:ext cx="7010400" cy="0"/>
          </a:xfrm>
          <a:prstGeom prst="line">
            <a:avLst/>
          </a:prstGeom>
        </p:spPr>
        <p:style>
          <a:lnRef idx="3">
            <a:schemeClr val="accent6"/>
          </a:lnRef>
          <a:fillRef idx="0">
            <a:schemeClr val="accent6"/>
          </a:fillRef>
          <a:effectRef idx="2">
            <a:schemeClr val="accent6"/>
          </a:effectRef>
          <a:fontRef idx="minor">
            <a:schemeClr val="tx1"/>
          </a:fontRef>
        </p:style>
      </p:cxn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13" t="23728" r="24393" b="5380"/>
          <a:stretch/>
        </p:blipFill>
        <p:spPr bwMode="auto">
          <a:xfrm>
            <a:off x="228600" y="1371600"/>
            <a:ext cx="1891533" cy="2286000"/>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60" t="22656" r="28187" b="5280"/>
          <a:stretch/>
        </p:blipFill>
        <p:spPr bwMode="auto">
          <a:xfrm>
            <a:off x="377180" y="4495800"/>
            <a:ext cx="1440665" cy="192024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406" t="25383" r="12888" b="3971"/>
          <a:stretch/>
        </p:blipFill>
        <p:spPr bwMode="auto">
          <a:xfrm>
            <a:off x="4487365" y="1371600"/>
            <a:ext cx="1854339" cy="228600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060" t="6686" r="3449" b="2481"/>
          <a:stretch/>
        </p:blipFill>
        <p:spPr bwMode="auto">
          <a:xfrm>
            <a:off x="3427627" y="4483975"/>
            <a:ext cx="1090009" cy="137160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147" t="12879" r="61875" b="9285"/>
          <a:stretch/>
        </p:blipFill>
        <p:spPr bwMode="auto">
          <a:xfrm>
            <a:off x="6858000" y="1383233"/>
            <a:ext cx="1773409" cy="228600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862" t="7139" r="4051" b="3987"/>
          <a:stretch/>
        </p:blipFill>
        <p:spPr bwMode="auto">
          <a:xfrm>
            <a:off x="3972631" y="4780946"/>
            <a:ext cx="1062689" cy="137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173" t="12255" r="1120" b="4284"/>
          <a:stretch/>
        </p:blipFill>
        <p:spPr bwMode="auto">
          <a:xfrm>
            <a:off x="4482954" y="5181600"/>
            <a:ext cx="1330504"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10" descr="http://www.google.com/url?sa=i&amp;source=images&amp;cd=&amp;docid=2z9P2CCpML2F8M&amp;tbnid=bfDBRcKYuFDXfM:&amp;ved=0CAUQjBw&amp;url=http%3A%2F%2F3.bp.blogspot.com%2F-Hu7kdI7tB1I%2FUi8GvDiIcUI%2FAAAAAAAAfpg%2FpxV1grS03Po%2Fs1600%2FIncredibles.jpg&amp;ei=PyGiUqGpPMPi2QWE1oGgDA&amp;psig=AFQjCNF9MQA_SbUxqUSGxXCOujB-TLesNQ&amp;ust=1386443456064447"/>
          <p:cNvSpPr>
            <a:spLocks noChangeAspect="1" noChangeArrowheads="1"/>
          </p:cNvSpPr>
          <p:nvPr/>
        </p:nvSpPr>
        <p:spPr bwMode="auto">
          <a:xfrm>
            <a:off x="99595" y="-238125"/>
            <a:ext cx="12192000" cy="9467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p:cNvSpPr/>
          <p:nvPr/>
        </p:nvSpPr>
        <p:spPr>
          <a:xfrm>
            <a:off x="282559" y="685800"/>
            <a:ext cx="182458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Geobrowser</a:t>
            </a:r>
            <a:endParaRPr lang="en-US" dirty="0" smtClean="0"/>
          </a:p>
          <a:p>
            <a:pPr algn="ctr"/>
            <a:r>
              <a:rPr lang="en-US" dirty="0"/>
              <a:t>h</a:t>
            </a:r>
            <a:r>
              <a:rPr lang="en-US" dirty="0" smtClean="0"/>
              <a:t>cpmaps.com</a:t>
            </a:r>
            <a:endParaRPr lang="en-US" dirty="0"/>
          </a:p>
        </p:txBody>
      </p:sp>
      <p:sp>
        <p:nvSpPr>
          <p:cNvPr id="19" name="Rounded Rectangle 18"/>
          <p:cNvSpPr/>
          <p:nvPr/>
        </p:nvSpPr>
        <p:spPr>
          <a:xfrm>
            <a:off x="4267200" y="685800"/>
            <a:ext cx="22860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Fees and Conditions Worksheet</a:t>
            </a:r>
            <a:endParaRPr lang="en-US" dirty="0"/>
          </a:p>
        </p:txBody>
      </p:sp>
      <p:sp>
        <p:nvSpPr>
          <p:cNvPr id="20" name="Rounded Rectangle 19"/>
          <p:cNvSpPr/>
          <p:nvPr/>
        </p:nvSpPr>
        <p:spPr>
          <a:xfrm>
            <a:off x="228600" y="3810000"/>
            <a:ext cx="198502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Application/ Reporting </a:t>
            </a:r>
            <a:r>
              <a:rPr lang="en-US" dirty="0" smtClean="0"/>
              <a:t>Form</a:t>
            </a:r>
            <a:endParaRPr lang="en-US" dirty="0"/>
          </a:p>
        </p:txBody>
      </p:sp>
      <p:sp>
        <p:nvSpPr>
          <p:cNvPr id="21" name="Rounded Rectangle 20"/>
          <p:cNvSpPr/>
          <p:nvPr/>
        </p:nvSpPr>
        <p:spPr>
          <a:xfrm>
            <a:off x="3352800" y="3798367"/>
            <a:ext cx="2111791"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Fee and Nitrogen Calculators</a:t>
            </a:r>
            <a:endParaRPr lang="en-US" dirty="0"/>
          </a:p>
        </p:txBody>
      </p:sp>
      <p:sp>
        <p:nvSpPr>
          <p:cNvPr id="22" name="Rounded Rectangle 21"/>
          <p:cNvSpPr/>
          <p:nvPr/>
        </p:nvSpPr>
        <p:spPr>
          <a:xfrm>
            <a:off x="6651209" y="685800"/>
            <a:ext cx="2111791"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Development Area Schematic</a:t>
            </a:r>
            <a:endParaRPr lang="en-US" dirty="0"/>
          </a:p>
        </p:txBody>
      </p:sp>
      <p:pic>
        <p:nvPicPr>
          <p:cNvPr id="25"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220" t="12694" r="22764"/>
          <a:stretch/>
        </p:blipFill>
        <p:spPr bwMode="auto">
          <a:xfrm>
            <a:off x="6613904" y="4495800"/>
            <a:ext cx="1703571"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p:nvSpPr>
        <p:spPr>
          <a:xfrm>
            <a:off x="6473178" y="3810000"/>
            <a:ext cx="198502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Santa Clara Valley Habitat Plan</a:t>
            </a:r>
            <a:endParaRPr lang="en-US" dirty="0"/>
          </a:p>
        </p:txBody>
      </p:sp>
      <p:pic>
        <p:nvPicPr>
          <p:cNvPr id="2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938" t="16601" r="25000" b="3125"/>
          <a:stretch/>
        </p:blipFill>
        <p:spPr bwMode="auto">
          <a:xfrm>
            <a:off x="2303744" y="1376149"/>
            <a:ext cx="1746482"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286000" y="683525"/>
            <a:ext cx="1752601"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Screening Form</a:t>
            </a:r>
            <a:endParaRPr lang="en-US" dirty="0"/>
          </a:p>
        </p:txBody>
      </p:sp>
      <p:pic>
        <p:nvPicPr>
          <p:cNvPr id="28"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656" t="10547" r="21719" b="3516"/>
          <a:stretch/>
        </p:blipFill>
        <p:spPr bwMode="auto">
          <a:xfrm>
            <a:off x="1066802" y="4838700"/>
            <a:ext cx="1553649" cy="1920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3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2"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667000"/>
            <a:ext cx="7210425" cy="1143000"/>
          </a:xfrm>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1981200"/>
            <a:ext cx="7210425" cy="1143000"/>
          </a:xfrm>
        </p:spPr>
        <p:txBody>
          <a:bodyPr/>
          <a:lstStyle/>
          <a:p>
            <a:r>
              <a:rPr lang="en-US" dirty="0" smtClean="0">
                <a:solidFill>
                  <a:schemeClr val="accent6">
                    <a:lumMod val="75000"/>
                  </a:schemeClr>
                </a:solidFill>
              </a:rPr>
              <a:t>Part 3</a:t>
            </a:r>
            <a:endParaRPr lang="en-US"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BD3E6F33-9149-4F5B-BC12-F342A25203F1}" type="slidenum">
              <a:rPr lang="en-US" smtClean="0"/>
              <a:pPr/>
              <a:t>39</a:t>
            </a:fld>
            <a:endParaRPr lang="en-US"/>
          </a:p>
        </p:txBody>
      </p:sp>
      <p:cxnSp>
        <p:nvCxnSpPr>
          <p:cNvPr id="5" name="Straight Connector 4"/>
          <p:cNvCxnSpPr/>
          <p:nvPr/>
        </p:nvCxnSpPr>
        <p:spPr>
          <a:xfrm>
            <a:off x="1752600" y="2971800"/>
            <a:ext cx="6934200" cy="0"/>
          </a:xfrm>
          <a:prstGeom prst="line">
            <a:avLst/>
          </a:prstGeom>
        </p:spPr>
        <p:style>
          <a:lnRef idx="3">
            <a:schemeClr val="accent6"/>
          </a:lnRef>
          <a:fillRef idx="0">
            <a:schemeClr val="accent6"/>
          </a:fillRef>
          <a:effectRef idx="2">
            <a:schemeClr val="accent6"/>
          </a:effectRef>
          <a:fontRef idx="minor">
            <a:schemeClr val="tx1"/>
          </a:fontRef>
        </p:style>
      </p:cxnSp>
      <p:sp>
        <p:nvSpPr>
          <p:cNvPr id="3" name="Rectangle 2"/>
          <p:cNvSpPr/>
          <p:nvPr/>
        </p:nvSpPr>
        <p:spPr>
          <a:xfrm>
            <a:off x="1752600" y="2967335"/>
            <a:ext cx="6934200" cy="1077218"/>
          </a:xfrm>
          <a:prstGeom prst="rect">
            <a:avLst/>
          </a:prstGeom>
        </p:spPr>
        <p:txBody>
          <a:bodyPr wrap="square">
            <a:spAutoFit/>
          </a:bodyPr>
          <a:lstStyle/>
          <a:p>
            <a:pPr algn="ctr"/>
            <a:r>
              <a:rPr lang="en-US" sz="3200" b="1" dirty="0" smtClean="0">
                <a:solidFill>
                  <a:schemeClr val="accent6">
                    <a:lumMod val="50000"/>
                  </a:schemeClr>
                </a:solidFill>
              </a:rPr>
              <a:t>Understanding </a:t>
            </a:r>
            <a:r>
              <a:rPr lang="en-US" sz="3200" b="1" dirty="0">
                <a:solidFill>
                  <a:schemeClr val="accent6">
                    <a:lumMod val="50000"/>
                  </a:schemeClr>
                </a:solidFill>
              </a:rPr>
              <a:t>Project Compliance Resources </a:t>
            </a:r>
            <a:r>
              <a:rPr lang="en-US" sz="3200" dirty="0" smtClean="0">
                <a:solidFill>
                  <a:schemeClr val="accent6">
                    <a:lumMod val="50000"/>
                  </a:schemeClr>
                </a:solidFill>
              </a:rPr>
              <a:t>  </a:t>
            </a:r>
            <a:endParaRPr lang="en-US" sz="3200" dirty="0">
              <a:solidFill>
                <a:schemeClr val="accent6">
                  <a:lumMod val="50000"/>
                </a:schemeClr>
              </a:solidFill>
            </a:endParaRPr>
          </a:p>
        </p:txBody>
      </p:sp>
    </p:spTree>
    <p:extLst>
      <p:ext uri="{BB962C8B-B14F-4D97-AF65-F5344CB8AC3E}">
        <p14:creationId xmlns:p14="http://schemas.microsoft.com/office/powerpoint/2010/main" val="3403136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88" y="76200"/>
            <a:ext cx="7210425" cy="1143000"/>
          </a:xfrm>
        </p:spPr>
        <p:txBody>
          <a:bodyPr/>
          <a:lstStyle/>
          <a:p>
            <a:r>
              <a:rPr lang="en-US" dirty="0"/>
              <a:t>Understanding the Santa Clara Valley Habitat Plan</a:t>
            </a:r>
          </a:p>
        </p:txBody>
      </p:sp>
      <p:sp>
        <p:nvSpPr>
          <p:cNvPr id="3" name="Content Placeholder 2"/>
          <p:cNvSpPr>
            <a:spLocks noGrp="1"/>
          </p:cNvSpPr>
          <p:nvPr>
            <p:ph idx="1"/>
          </p:nvPr>
        </p:nvSpPr>
        <p:spPr>
          <a:xfrm>
            <a:off x="1600200" y="1524000"/>
            <a:ext cx="7315200" cy="4278945"/>
          </a:xfrm>
        </p:spPr>
        <p:txBody>
          <a:bodyPr/>
          <a:lstStyle/>
          <a:p>
            <a:pPr>
              <a:lnSpc>
                <a:spcPct val="150000"/>
              </a:lnSpc>
            </a:pPr>
            <a:r>
              <a:rPr lang="en-US" dirty="0" smtClean="0"/>
              <a:t>Why a regional habitat </a:t>
            </a:r>
            <a:r>
              <a:rPr lang="en-US" dirty="0"/>
              <a:t>p</a:t>
            </a:r>
            <a:r>
              <a:rPr lang="en-US" dirty="0" smtClean="0"/>
              <a:t>lan? </a:t>
            </a:r>
          </a:p>
          <a:p>
            <a:pPr>
              <a:lnSpc>
                <a:spcPct val="150000"/>
              </a:lnSpc>
            </a:pPr>
            <a:r>
              <a:rPr lang="en-US" dirty="0" smtClean="0"/>
              <a:t>What is the Santa Clara Valley Habitat Plan?</a:t>
            </a:r>
          </a:p>
          <a:p>
            <a:pPr>
              <a:lnSpc>
                <a:spcPct val="150000"/>
              </a:lnSpc>
            </a:pPr>
            <a:r>
              <a:rPr lang="en-US" dirty="0"/>
              <a:t>What are the benefits of the Habitat Plan?</a:t>
            </a:r>
          </a:p>
          <a:p>
            <a:pPr>
              <a:lnSpc>
                <a:spcPct val="150000"/>
              </a:lnSpc>
            </a:pPr>
            <a:r>
              <a:rPr lang="en-US" dirty="0" smtClean="0"/>
              <a:t>What are the roles and responsibilities?</a:t>
            </a:r>
            <a:endParaRPr lang="en-US" dirty="0"/>
          </a:p>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4</a:t>
            </a:fld>
            <a:endParaRPr lang="en-US" dirty="0"/>
          </a:p>
        </p:txBody>
      </p:sp>
      <p:cxnSp>
        <p:nvCxnSpPr>
          <p:cNvPr id="7" name="Straight Connector 6"/>
          <p:cNvCxnSpPr/>
          <p:nvPr/>
        </p:nvCxnSpPr>
        <p:spPr>
          <a:xfrm>
            <a:off x="1752600" y="12954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961340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pPr>
              <a:spcBef>
                <a:spcPts val="1200"/>
              </a:spcBef>
              <a:spcAft>
                <a:spcPts val="1200"/>
              </a:spcAft>
            </a:pPr>
            <a:r>
              <a:rPr lang="en-US" dirty="0" smtClean="0"/>
              <a:t>Review Habitat Plan compliance resources</a:t>
            </a:r>
          </a:p>
          <a:p>
            <a:pPr>
              <a:spcBef>
                <a:spcPts val="1200"/>
              </a:spcBef>
              <a:spcAft>
                <a:spcPts val="1200"/>
              </a:spcAft>
            </a:pPr>
            <a:r>
              <a:rPr lang="en-US" dirty="0" smtClean="0"/>
              <a:t>Understand how they fit into the compliance process</a:t>
            </a:r>
          </a:p>
          <a:p>
            <a:pPr>
              <a:spcBef>
                <a:spcPts val="1200"/>
              </a:spcBef>
              <a:spcAft>
                <a:spcPts val="1200"/>
              </a:spcAft>
            </a:pPr>
            <a:r>
              <a:rPr lang="en-US" dirty="0" smtClean="0"/>
              <a:t>Provide an overview of the information required for the Habitat Plan </a:t>
            </a:r>
            <a:r>
              <a:rPr lang="en-US" dirty="0" smtClean="0"/>
              <a:t>application or reporting </a:t>
            </a:r>
            <a:r>
              <a:rPr lang="en-US" dirty="0" smtClean="0"/>
              <a:t>form</a:t>
            </a:r>
          </a:p>
          <a:p>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40</a:t>
            </a:fld>
            <a:endParaRPr lang="en-US"/>
          </a:p>
        </p:txBody>
      </p:sp>
    </p:spTree>
    <p:extLst>
      <p:ext uri="{BB962C8B-B14F-4D97-AF65-F5344CB8AC3E}">
        <p14:creationId xmlns:p14="http://schemas.microsoft.com/office/powerpoint/2010/main" val="1184347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631"/>
            <a:ext cx="89916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D3E6F33-9149-4F5B-BC12-F342A25203F1}" type="slidenum">
              <a:rPr lang="en-US" smtClean="0"/>
              <a:pPr/>
              <a:t>41</a:t>
            </a:fld>
            <a:endParaRPr lang="en-US"/>
          </a:p>
        </p:txBody>
      </p:sp>
      <p:sp>
        <p:nvSpPr>
          <p:cNvPr id="3" name="Content Placeholder 2"/>
          <p:cNvSpPr>
            <a:spLocks noGrp="1"/>
          </p:cNvSpPr>
          <p:nvPr>
            <p:ph idx="4294967295"/>
          </p:nvPr>
        </p:nvSpPr>
        <p:spPr>
          <a:xfrm>
            <a:off x="5962650" y="533400"/>
            <a:ext cx="3181350" cy="609600"/>
          </a:xfrm>
          <a:prstGeom prst="roundRect">
            <a:avLst/>
          </a:prstGeom>
          <a:ln/>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0" indent="0" algn="ctr">
              <a:buNone/>
            </a:pPr>
            <a:r>
              <a:rPr lang="en-US" dirty="0" smtClean="0">
                <a:hlinkClick r:id="rId4"/>
              </a:rPr>
              <a:t>www.hcpmaps.com</a:t>
            </a:r>
            <a:endParaRPr lang="en-US" dirty="0"/>
          </a:p>
        </p:txBody>
      </p:sp>
    </p:spTree>
    <p:extLst>
      <p:ext uri="{BB962C8B-B14F-4D97-AF65-F5344CB8AC3E}">
        <p14:creationId xmlns:p14="http://schemas.microsoft.com/office/powerpoint/2010/main" val="3382934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203950"/>
            <a:ext cx="2133600" cy="365125"/>
          </a:xfrm>
        </p:spPr>
        <p:txBody>
          <a:bodyPr/>
          <a:lstStyle/>
          <a:p>
            <a:fld id="{BD3E6F33-9149-4F5B-BC12-F342A25203F1}" type="slidenum">
              <a:rPr lang="en-US" smtClean="0"/>
              <a:pPr/>
              <a:t>42</a:t>
            </a:fld>
            <a:endParaRPr lang="en-US"/>
          </a:p>
        </p:txBody>
      </p:sp>
      <p:sp>
        <p:nvSpPr>
          <p:cNvPr id="2" name="Title 1"/>
          <p:cNvSpPr>
            <a:spLocks noGrp="1"/>
          </p:cNvSpPr>
          <p:nvPr>
            <p:ph type="title" idx="4294967295"/>
          </p:nvPr>
        </p:nvSpPr>
        <p:spPr>
          <a:xfrm>
            <a:off x="1" y="-76200"/>
            <a:ext cx="9144000" cy="762000"/>
          </a:xfrm>
        </p:spPr>
        <p:txBody>
          <a:bodyPr>
            <a:normAutofit/>
          </a:bodyPr>
          <a:lstStyle/>
          <a:p>
            <a:r>
              <a:rPr lang="en-US" sz="2800" dirty="0" smtClean="0"/>
              <a:t>Overview of the Compliance Process</a:t>
            </a:r>
            <a:endParaRPr lang="en-US" sz="2800" dirty="0"/>
          </a:p>
        </p:txBody>
      </p:sp>
      <p:sp>
        <p:nvSpPr>
          <p:cNvPr id="37" name="Freeform 36"/>
          <p:cNvSpPr/>
          <p:nvPr/>
        </p:nvSpPr>
        <p:spPr>
          <a:xfrm>
            <a:off x="817059" y="582826"/>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Determine if project is a covered activity</a:t>
            </a:r>
            <a:endParaRPr lang="en-US" sz="1800" kern="1200" dirty="0"/>
          </a:p>
        </p:txBody>
      </p:sp>
      <p:sp>
        <p:nvSpPr>
          <p:cNvPr id="38" name="Freeform 37"/>
          <p:cNvSpPr/>
          <p:nvPr/>
        </p:nvSpPr>
        <p:spPr>
          <a:xfrm>
            <a:off x="3650976" y="568092"/>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600" kern="1200" dirty="0" smtClean="0"/>
              <a:t>Conduct land cover mapping, wetland delineations, and species habitat surveys, as applicable</a:t>
            </a:r>
            <a:endParaRPr lang="en-US" sz="1600" kern="1200" dirty="0"/>
          </a:p>
        </p:txBody>
      </p:sp>
      <p:sp>
        <p:nvSpPr>
          <p:cNvPr id="39" name="Freeform 38"/>
          <p:cNvSpPr/>
          <p:nvPr/>
        </p:nvSpPr>
        <p:spPr>
          <a:xfrm>
            <a:off x="6419832" y="5855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Incorporate relevant conditions into project design</a:t>
            </a:r>
            <a:endParaRPr lang="en-US" sz="1800" kern="1200" dirty="0"/>
          </a:p>
        </p:txBody>
      </p:sp>
      <p:sp>
        <p:nvSpPr>
          <p:cNvPr id="40" name="Freeform 39"/>
          <p:cNvSpPr/>
          <p:nvPr/>
        </p:nvSpPr>
        <p:spPr>
          <a:xfrm>
            <a:off x="817059" y="2211209"/>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Determine if ESA Section 7 consultation is required</a:t>
            </a:r>
            <a:endParaRPr lang="en-US" sz="1800" kern="1200" dirty="0"/>
          </a:p>
        </p:txBody>
      </p:sp>
      <p:sp>
        <p:nvSpPr>
          <p:cNvPr id="41" name="Freeform 40"/>
          <p:cNvSpPr/>
          <p:nvPr/>
        </p:nvSpPr>
        <p:spPr>
          <a:xfrm>
            <a:off x="3751697" y="2175723"/>
            <a:ext cx="1870690" cy="1314252"/>
          </a:xfrm>
          <a:custGeom>
            <a:avLst/>
            <a:gdLst>
              <a:gd name="connsiteX0" fmla="*/ 0 w 1447800"/>
              <a:gd name="connsiteY0" fmla="*/ 155890 h 935319"/>
              <a:gd name="connsiteX1" fmla="*/ 155890 w 1447800"/>
              <a:gd name="connsiteY1" fmla="*/ 0 h 935319"/>
              <a:gd name="connsiteX2" fmla="*/ 1291910 w 1447800"/>
              <a:gd name="connsiteY2" fmla="*/ 0 h 935319"/>
              <a:gd name="connsiteX3" fmla="*/ 1447800 w 1447800"/>
              <a:gd name="connsiteY3" fmla="*/ 155890 h 935319"/>
              <a:gd name="connsiteX4" fmla="*/ 1447800 w 1447800"/>
              <a:gd name="connsiteY4" fmla="*/ 779429 h 935319"/>
              <a:gd name="connsiteX5" fmla="*/ 1291910 w 1447800"/>
              <a:gd name="connsiteY5" fmla="*/ 935319 h 935319"/>
              <a:gd name="connsiteX6" fmla="*/ 155890 w 1447800"/>
              <a:gd name="connsiteY6" fmla="*/ 935319 h 935319"/>
              <a:gd name="connsiteX7" fmla="*/ 0 w 1447800"/>
              <a:gd name="connsiteY7" fmla="*/ 779429 h 935319"/>
              <a:gd name="connsiteX8" fmla="*/ 0 w 1447800"/>
              <a:gd name="connsiteY8" fmla="*/ 155890 h 93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00" h="935319">
                <a:moveTo>
                  <a:pt x="0" y="155890"/>
                </a:moveTo>
                <a:cubicBezTo>
                  <a:pt x="0" y="69794"/>
                  <a:pt x="69794" y="0"/>
                  <a:pt x="155890" y="0"/>
                </a:cubicBezTo>
                <a:lnTo>
                  <a:pt x="1291910" y="0"/>
                </a:lnTo>
                <a:cubicBezTo>
                  <a:pt x="1378006" y="0"/>
                  <a:pt x="1447800" y="69794"/>
                  <a:pt x="1447800" y="155890"/>
                </a:cubicBezTo>
                <a:lnTo>
                  <a:pt x="1447800" y="779429"/>
                </a:lnTo>
                <a:cubicBezTo>
                  <a:pt x="1447800" y="865525"/>
                  <a:pt x="1378006" y="935319"/>
                  <a:pt x="1291910" y="935319"/>
                </a:cubicBezTo>
                <a:lnTo>
                  <a:pt x="155890" y="935319"/>
                </a:lnTo>
                <a:cubicBezTo>
                  <a:pt x="69794" y="935319"/>
                  <a:pt x="0" y="865525"/>
                  <a:pt x="0" y="779429"/>
                </a:cubicBezTo>
                <a:lnTo>
                  <a:pt x="0" y="155890"/>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14239" tIns="114239" rIns="114239" bIns="114239" numCol="1" spcCol="1270" anchor="ctr" anchorCtr="0">
            <a:noAutofit/>
          </a:bodyPr>
          <a:lstStyle/>
          <a:p>
            <a:pPr lvl="0" algn="ctr" defTabSz="800100">
              <a:lnSpc>
                <a:spcPct val="90000"/>
              </a:lnSpc>
              <a:spcBef>
                <a:spcPct val="0"/>
              </a:spcBef>
              <a:spcAft>
                <a:spcPct val="35000"/>
              </a:spcAft>
            </a:pPr>
            <a:r>
              <a:rPr lang="en-US" sz="1800" kern="1200" dirty="0" smtClean="0"/>
              <a:t>Federal Agency consults with USFWS and/or NMFS</a:t>
            </a:r>
            <a:endParaRPr lang="en-US" sz="1800" kern="1200" dirty="0"/>
          </a:p>
        </p:txBody>
      </p:sp>
      <p:sp>
        <p:nvSpPr>
          <p:cNvPr id="42" name="Freeform 41"/>
          <p:cNvSpPr/>
          <p:nvPr/>
        </p:nvSpPr>
        <p:spPr>
          <a:xfrm>
            <a:off x="6494725" y="2206203"/>
            <a:ext cx="1922346" cy="1253292"/>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Biological Opinion issued by USFWS consistent with Habitat Plan requirements</a:t>
            </a:r>
            <a:endParaRPr lang="en-US" sz="1800" kern="1200" dirty="0"/>
          </a:p>
        </p:txBody>
      </p:sp>
      <p:sp>
        <p:nvSpPr>
          <p:cNvPr id="43" name="Freeform 42"/>
          <p:cNvSpPr/>
          <p:nvPr/>
        </p:nvSpPr>
        <p:spPr>
          <a:xfrm>
            <a:off x="3650976" y="3858349"/>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Submit Habitat Plan Reporting Package to Habitat Agency</a:t>
            </a:r>
            <a:endParaRPr lang="en-US" sz="1800" kern="1200" dirty="0"/>
          </a:p>
        </p:txBody>
      </p:sp>
      <p:sp>
        <p:nvSpPr>
          <p:cNvPr id="44" name="Freeform 43"/>
          <p:cNvSpPr/>
          <p:nvPr/>
        </p:nvSpPr>
        <p:spPr>
          <a:xfrm>
            <a:off x="6419832" y="387858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Pay Fees to Habitat Agency and/or conduct in lieu mitigation</a:t>
            </a:r>
            <a:endParaRPr lang="en-US" sz="1800" kern="1200" dirty="0"/>
          </a:p>
        </p:txBody>
      </p:sp>
      <p:sp>
        <p:nvSpPr>
          <p:cNvPr id="46" name="Freeform 45"/>
          <p:cNvSpPr/>
          <p:nvPr/>
        </p:nvSpPr>
        <p:spPr>
          <a:xfrm>
            <a:off x="212349" y="5462320"/>
            <a:ext cx="2072132"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Conduct preconstruction survey, if required</a:t>
            </a:r>
            <a:endParaRPr lang="en-US" sz="1800" kern="1200" dirty="0"/>
          </a:p>
        </p:txBody>
      </p:sp>
      <p:sp>
        <p:nvSpPr>
          <p:cNvPr id="47" name="Freeform 46"/>
          <p:cNvSpPr/>
          <p:nvPr/>
        </p:nvSpPr>
        <p:spPr>
          <a:xfrm>
            <a:off x="2455575" y="54623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Apply AMMs, if required</a:t>
            </a:r>
            <a:endParaRPr lang="en-US" sz="1800" kern="1200" dirty="0"/>
          </a:p>
        </p:txBody>
      </p:sp>
      <p:sp>
        <p:nvSpPr>
          <p:cNvPr id="48" name="Freeform 47"/>
          <p:cNvSpPr/>
          <p:nvPr/>
        </p:nvSpPr>
        <p:spPr>
          <a:xfrm>
            <a:off x="4698802" y="54623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Build Project</a:t>
            </a:r>
            <a:endParaRPr lang="en-US" sz="1800" kern="1200" dirty="0"/>
          </a:p>
        </p:txBody>
      </p:sp>
      <p:sp>
        <p:nvSpPr>
          <p:cNvPr id="49" name="Freeform 48"/>
          <p:cNvSpPr/>
          <p:nvPr/>
        </p:nvSpPr>
        <p:spPr>
          <a:xfrm>
            <a:off x="6942029" y="5462320"/>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Conduct construction monitoring, if required</a:t>
            </a:r>
            <a:endParaRPr lang="en-US" sz="1800" kern="1200" dirty="0"/>
          </a:p>
        </p:txBody>
      </p:sp>
      <p:sp>
        <p:nvSpPr>
          <p:cNvPr id="50" name="Freeform 49"/>
          <p:cNvSpPr/>
          <p:nvPr/>
        </p:nvSpPr>
        <p:spPr>
          <a:xfrm>
            <a:off x="819708" y="3850729"/>
            <a:ext cx="2072133" cy="1243280"/>
          </a:xfrm>
          <a:custGeom>
            <a:avLst/>
            <a:gdLst>
              <a:gd name="connsiteX0" fmla="*/ 0 w 2072133"/>
              <a:gd name="connsiteY0" fmla="*/ 207217 h 1243280"/>
              <a:gd name="connsiteX1" fmla="*/ 207217 w 2072133"/>
              <a:gd name="connsiteY1" fmla="*/ 0 h 1243280"/>
              <a:gd name="connsiteX2" fmla="*/ 1864916 w 2072133"/>
              <a:gd name="connsiteY2" fmla="*/ 0 h 1243280"/>
              <a:gd name="connsiteX3" fmla="*/ 2072133 w 2072133"/>
              <a:gd name="connsiteY3" fmla="*/ 207217 h 1243280"/>
              <a:gd name="connsiteX4" fmla="*/ 2072133 w 2072133"/>
              <a:gd name="connsiteY4" fmla="*/ 1036063 h 1243280"/>
              <a:gd name="connsiteX5" fmla="*/ 1864916 w 2072133"/>
              <a:gd name="connsiteY5" fmla="*/ 1243280 h 1243280"/>
              <a:gd name="connsiteX6" fmla="*/ 207217 w 2072133"/>
              <a:gd name="connsiteY6" fmla="*/ 1243280 h 1243280"/>
              <a:gd name="connsiteX7" fmla="*/ 0 w 2072133"/>
              <a:gd name="connsiteY7" fmla="*/ 1036063 h 1243280"/>
              <a:gd name="connsiteX8" fmla="*/ 0 w 2072133"/>
              <a:gd name="connsiteY8" fmla="*/ 207217 h 12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133" h="1243280">
                <a:moveTo>
                  <a:pt x="0" y="207217"/>
                </a:moveTo>
                <a:cubicBezTo>
                  <a:pt x="0" y="92774"/>
                  <a:pt x="92774" y="0"/>
                  <a:pt x="207217" y="0"/>
                </a:cubicBezTo>
                <a:lnTo>
                  <a:pt x="1864916" y="0"/>
                </a:lnTo>
                <a:cubicBezTo>
                  <a:pt x="1979359" y="0"/>
                  <a:pt x="2072133" y="92774"/>
                  <a:pt x="2072133" y="207217"/>
                </a:cubicBezTo>
                <a:lnTo>
                  <a:pt x="2072133" y="1036063"/>
                </a:lnTo>
                <a:cubicBezTo>
                  <a:pt x="2072133" y="1150506"/>
                  <a:pt x="1979359" y="1243280"/>
                  <a:pt x="1864916" y="1243280"/>
                </a:cubicBezTo>
                <a:lnTo>
                  <a:pt x="207217" y="1243280"/>
                </a:lnTo>
                <a:cubicBezTo>
                  <a:pt x="92774" y="1243280"/>
                  <a:pt x="0" y="1150506"/>
                  <a:pt x="0" y="1036063"/>
                </a:cubicBezTo>
                <a:lnTo>
                  <a:pt x="0" y="207217"/>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29272" tIns="129272" rIns="129272" bIns="129272" numCol="1" spcCol="1270" anchor="ctr" anchorCtr="0">
            <a:noAutofit/>
          </a:bodyPr>
          <a:lstStyle/>
          <a:p>
            <a:pPr lvl="0" algn="ctr" defTabSz="800100">
              <a:lnSpc>
                <a:spcPct val="90000"/>
              </a:lnSpc>
              <a:spcBef>
                <a:spcPct val="0"/>
              </a:spcBef>
              <a:spcAft>
                <a:spcPct val="35000"/>
              </a:spcAft>
            </a:pPr>
            <a:r>
              <a:rPr lang="en-US" sz="1800" kern="1200" dirty="0" smtClean="0"/>
              <a:t>Obtain Internal Approvals</a:t>
            </a:r>
            <a:endParaRPr lang="en-US" sz="1800" kern="1200" dirty="0"/>
          </a:p>
        </p:txBody>
      </p:sp>
      <p:cxnSp>
        <p:nvCxnSpPr>
          <p:cNvPr id="53" name="Straight Arrow Connector 52"/>
          <p:cNvCxnSpPr/>
          <p:nvPr/>
        </p:nvCxnSpPr>
        <p:spPr>
          <a:xfrm>
            <a:off x="2891841" y="1249174"/>
            <a:ext cx="7178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735590" y="1219200"/>
            <a:ext cx="64298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14643" y="1828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811870" y="1981200"/>
            <a:ext cx="56027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811870" y="1981200"/>
            <a:ext cx="0" cy="194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891841" y="2832849"/>
            <a:ext cx="8186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581132" y="2832849"/>
            <a:ext cx="8186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58933" y="343795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856160" y="3590350"/>
            <a:ext cx="56027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856160" y="3590350"/>
            <a:ext cx="0" cy="267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891841" y="4472369"/>
            <a:ext cx="7178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735590" y="4492029"/>
            <a:ext cx="664143" cy="81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414642" y="51054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207160" y="5257800"/>
            <a:ext cx="62074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1207160" y="5257800"/>
            <a:ext cx="0" cy="204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450386" y="5242560"/>
            <a:ext cx="0" cy="219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4486453" y="6083960"/>
            <a:ext cx="17109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6729680" y="6083960"/>
            <a:ext cx="17109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2954286" y="2438400"/>
            <a:ext cx="655435" cy="4572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FF0000"/>
                </a:solidFill>
              </a:rPr>
              <a:t>Yes</a:t>
            </a:r>
            <a:endParaRPr lang="en-US" b="1" dirty="0">
              <a:solidFill>
                <a:srgbClr val="FF0000"/>
              </a:solidFill>
            </a:endParaRPr>
          </a:p>
        </p:txBody>
      </p:sp>
      <p:sp>
        <p:nvSpPr>
          <p:cNvPr id="93" name="Rectangle 92"/>
          <p:cNvSpPr/>
          <p:nvPr/>
        </p:nvSpPr>
        <p:spPr>
          <a:xfrm>
            <a:off x="120369" y="3401149"/>
            <a:ext cx="655435" cy="4572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FF0000"/>
                </a:solidFill>
              </a:rPr>
              <a:t>No</a:t>
            </a:r>
            <a:endParaRPr lang="en-US" b="1" dirty="0">
              <a:solidFill>
                <a:srgbClr val="FF0000"/>
              </a:solidFill>
            </a:endParaRPr>
          </a:p>
        </p:txBody>
      </p:sp>
      <p:cxnSp>
        <p:nvCxnSpPr>
          <p:cNvPr id="95" name="Elbow Connector 94"/>
          <p:cNvCxnSpPr>
            <a:endCxn id="93" idx="0"/>
          </p:cNvCxnSpPr>
          <p:nvPr/>
        </p:nvCxnSpPr>
        <p:spPr>
          <a:xfrm rot="5400000">
            <a:off x="327796" y="2953141"/>
            <a:ext cx="568300" cy="327717"/>
          </a:xfrm>
          <a:prstGeom prst="bentConnector3">
            <a:avLst>
              <a:gd name="adj1" fmla="val -952"/>
            </a:avLst>
          </a:prstGeom>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448087" y="4464178"/>
            <a:ext cx="3277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93" idx="2"/>
          </p:cNvCxnSpPr>
          <p:nvPr/>
        </p:nvCxnSpPr>
        <p:spPr>
          <a:xfrm>
            <a:off x="448087" y="3858349"/>
            <a:ext cx="0" cy="605829"/>
          </a:xfrm>
          <a:prstGeom prst="line">
            <a:avLst/>
          </a:prstGeom>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533400" y="533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a:t>
            </a:r>
            <a:endParaRPr lang="en-US" dirty="0"/>
          </a:p>
        </p:txBody>
      </p:sp>
      <p:sp>
        <p:nvSpPr>
          <p:cNvPr id="110" name="Oval 109"/>
          <p:cNvSpPr/>
          <p:nvPr/>
        </p:nvSpPr>
        <p:spPr>
          <a:xfrm>
            <a:off x="3276600" y="533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2</a:t>
            </a:r>
            <a:endParaRPr lang="en-US" dirty="0"/>
          </a:p>
        </p:txBody>
      </p:sp>
      <p:sp>
        <p:nvSpPr>
          <p:cNvPr id="111" name="Oval 110"/>
          <p:cNvSpPr/>
          <p:nvPr/>
        </p:nvSpPr>
        <p:spPr>
          <a:xfrm>
            <a:off x="6096000" y="533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3</a:t>
            </a:r>
            <a:endParaRPr lang="en-US" dirty="0"/>
          </a:p>
        </p:txBody>
      </p:sp>
      <p:sp>
        <p:nvSpPr>
          <p:cNvPr id="112" name="Oval 111"/>
          <p:cNvSpPr/>
          <p:nvPr/>
        </p:nvSpPr>
        <p:spPr>
          <a:xfrm>
            <a:off x="533400" y="2057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4</a:t>
            </a:r>
            <a:endParaRPr lang="en-US" dirty="0"/>
          </a:p>
        </p:txBody>
      </p:sp>
      <p:sp>
        <p:nvSpPr>
          <p:cNvPr id="113" name="Oval 112"/>
          <p:cNvSpPr/>
          <p:nvPr/>
        </p:nvSpPr>
        <p:spPr>
          <a:xfrm>
            <a:off x="533400" y="37338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5</a:t>
            </a:r>
            <a:endParaRPr lang="en-US" dirty="0"/>
          </a:p>
        </p:txBody>
      </p:sp>
      <p:sp>
        <p:nvSpPr>
          <p:cNvPr id="114" name="Oval 113"/>
          <p:cNvSpPr/>
          <p:nvPr/>
        </p:nvSpPr>
        <p:spPr>
          <a:xfrm>
            <a:off x="3381121" y="2057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a:t>
            </a:r>
          </a:p>
        </p:txBody>
      </p:sp>
      <p:sp>
        <p:nvSpPr>
          <p:cNvPr id="115" name="Oval 114"/>
          <p:cNvSpPr/>
          <p:nvPr/>
        </p:nvSpPr>
        <p:spPr>
          <a:xfrm>
            <a:off x="6096000" y="20574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b</a:t>
            </a:r>
            <a:endParaRPr lang="en-US" dirty="0"/>
          </a:p>
        </p:txBody>
      </p:sp>
      <p:sp>
        <p:nvSpPr>
          <p:cNvPr id="116" name="Oval 115"/>
          <p:cNvSpPr/>
          <p:nvPr/>
        </p:nvSpPr>
        <p:spPr>
          <a:xfrm>
            <a:off x="3352800" y="37338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6</a:t>
            </a:r>
            <a:endParaRPr lang="en-US" dirty="0"/>
          </a:p>
        </p:txBody>
      </p:sp>
      <p:sp>
        <p:nvSpPr>
          <p:cNvPr id="117" name="Oval 116"/>
          <p:cNvSpPr/>
          <p:nvPr/>
        </p:nvSpPr>
        <p:spPr>
          <a:xfrm>
            <a:off x="6019800" y="37338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7</a:t>
            </a:r>
            <a:endParaRPr lang="en-US" dirty="0"/>
          </a:p>
        </p:txBody>
      </p:sp>
      <p:sp>
        <p:nvSpPr>
          <p:cNvPr id="118" name="Oval 117"/>
          <p:cNvSpPr/>
          <p:nvPr/>
        </p:nvSpPr>
        <p:spPr>
          <a:xfrm>
            <a:off x="0" y="53340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8</a:t>
            </a:r>
            <a:endParaRPr lang="en-US" dirty="0"/>
          </a:p>
        </p:txBody>
      </p:sp>
      <p:sp>
        <p:nvSpPr>
          <p:cNvPr id="119" name="Oval 118"/>
          <p:cNvSpPr/>
          <p:nvPr/>
        </p:nvSpPr>
        <p:spPr>
          <a:xfrm>
            <a:off x="2286000" y="5334000"/>
            <a:ext cx="4572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9</a:t>
            </a:r>
            <a:endParaRPr lang="en-US" dirty="0"/>
          </a:p>
        </p:txBody>
      </p:sp>
      <p:sp>
        <p:nvSpPr>
          <p:cNvPr id="120" name="Oval 119"/>
          <p:cNvSpPr/>
          <p:nvPr/>
        </p:nvSpPr>
        <p:spPr>
          <a:xfrm>
            <a:off x="4495800" y="5334000"/>
            <a:ext cx="6096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10</a:t>
            </a:r>
            <a:endParaRPr lang="en-US" dirty="0"/>
          </a:p>
        </p:txBody>
      </p:sp>
      <p:sp>
        <p:nvSpPr>
          <p:cNvPr id="121" name="Oval 120"/>
          <p:cNvSpPr/>
          <p:nvPr/>
        </p:nvSpPr>
        <p:spPr>
          <a:xfrm>
            <a:off x="6805042" y="5334000"/>
            <a:ext cx="609600" cy="457200"/>
          </a:xfrm>
          <a:prstGeom prst="ellipse">
            <a:avLst/>
          </a:prstGeom>
          <a:ln w="63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12</a:t>
            </a:r>
            <a:endParaRPr lang="en-US" dirty="0"/>
          </a:p>
        </p:txBody>
      </p:sp>
    </p:spTree>
    <p:extLst>
      <p:ext uri="{BB962C8B-B14F-4D97-AF65-F5344CB8AC3E}">
        <p14:creationId xmlns:p14="http://schemas.microsoft.com/office/powerpoint/2010/main" val="99853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9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92" grpId="0"/>
      <p:bldP spid="93" grpId="0"/>
      <p:bldP spid="108"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43</a:t>
            </a:fld>
            <a:endParaRPr lang="en-US" dirty="0"/>
          </a:p>
        </p:txBody>
      </p:sp>
      <p:sp>
        <p:nvSpPr>
          <p:cNvPr id="2" name="Title 1"/>
          <p:cNvSpPr>
            <a:spLocks noGrp="1"/>
          </p:cNvSpPr>
          <p:nvPr>
            <p:ph type="title" idx="4294967295"/>
          </p:nvPr>
        </p:nvSpPr>
        <p:spPr>
          <a:xfrm>
            <a:off x="228600" y="0"/>
            <a:ext cx="8610600" cy="1325562"/>
          </a:xfrm>
        </p:spPr>
        <p:txBody>
          <a:bodyPr>
            <a:noAutofit/>
          </a:bodyPr>
          <a:lstStyle/>
          <a:p>
            <a:r>
              <a:rPr lang="en-US" sz="2800" dirty="0" smtClean="0"/>
              <a:t>Confirm </a:t>
            </a:r>
            <a:r>
              <a:rPr lang="en-US" sz="2800" dirty="0"/>
              <a:t>the </a:t>
            </a:r>
            <a:r>
              <a:rPr lang="en-US" sz="2800" dirty="0" smtClean="0"/>
              <a:t>Project </a:t>
            </a:r>
            <a:r>
              <a:rPr lang="en-US" sz="2800" dirty="0"/>
              <a:t>is in the Habitat Plan Permit Area and </a:t>
            </a:r>
            <a:r>
              <a:rPr lang="en-US" sz="2800" dirty="0" smtClean="0"/>
              <a:t>Project </a:t>
            </a:r>
            <a:r>
              <a:rPr lang="en-US" sz="2800" dirty="0"/>
              <a:t>is </a:t>
            </a:r>
            <a:r>
              <a:rPr lang="en-US" sz="2800" dirty="0" smtClean="0"/>
              <a:t>Covered </a:t>
            </a:r>
            <a:r>
              <a:rPr lang="en-US" sz="2800" dirty="0"/>
              <a:t>by the Habitat Plan</a:t>
            </a:r>
          </a:p>
        </p:txBody>
      </p:sp>
      <p:sp>
        <p:nvSpPr>
          <p:cNvPr id="5" name="Content Placeholder 4"/>
          <p:cNvSpPr>
            <a:spLocks noGrp="1"/>
          </p:cNvSpPr>
          <p:nvPr>
            <p:ph idx="4294967295"/>
          </p:nvPr>
        </p:nvSpPr>
        <p:spPr>
          <a:xfrm>
            <a:off x="0" y="1447800"/>
            <a:ext cx="4554538" cy="5334000"/>
          </a:xfrm>
          <a:solidFill>
            <a:schemeClr val="bg1"/>
          </a:solidFill>
        </p:spPr>
        <p:txBody>
          <a:bodyPr>
            <a:noAutofit/>
          </a:bodyPr>
          <a:lstStyle/>
          <a:p>
            <a:pPr lvl="0" fontAlgn="base"/>
            <a:r>
              <a:rPr lang="en-US" sz="2000" dirty="0"/>
              <a:t>In what zone is the project located within the Private Development Areas Map?</a:t>
            </a:r>
          </a:p>
          <a:p>
            <a:pPr lvl="0" fontAlgn="base"/>
            <a:r>
              <a:rPr lang="en-US" sz="2000" dirty="0"/>
              <a:t>What is the total size of the project (in acres)?</a:t>
            </a:r>
          </a:p>
          <a:p>
            <a:pPr lvl="0" fontAlgn="base"/>
            <a:r>
              <a:rPr lang="en-US" sz="2000" dirty="0"/>
              <a:t>Is the project site currently developed?</a:t>
            </a:r>
          </a:p>
          <a:p>
            <a:pPr lvl="0" fontAlgn="base"/>
            <a:r>
              <a:rPr lang="en-US" sz="2000" dirty="0"/>
              <a:t>Does the project entail a building addition or new building within 50 feet of existing buildings where the total new impervious surface will be less than 5,000 square feet?</a:t>
            </a:r>
          </a:p>
          <a:p>
            <a:pPr lvl="0" fontAlgn="base"/>
            <a:r>
              <a:rPr lang="en-US" sz="2000" dirty="0"/>
              <a:t>Will the project affect sensitive habitats?</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938" t="16601" r="25000" b="3125"/>
          <a:stretch/>
        </p:blipFill>
        <p:spPr bwMode="auto">
          <a:xfrm>
            <a:off x="4495800" y="1219200"/>
            <a:ext cx="3420193" cy="4476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31" t="18507" r="19028" b="4278"/>
          <a:stretch/>
        </p:blipFill>
        <p:spPr bwMode="auto">
          <a:xfrm>
            <a:off x="5328031" y="2362200"/>
            <a:ext cx="3815969"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9669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44</a:t>
            </a:fld>
            <a:endParaRPr lang="en-US"/>
          </a:p>
        </p:txBody>
      </p:sp>
      <p:sp>
        <p:nvSpPr>
          <p:cNvPr id="2" name="Title 1"/>
          <p:cNvSpPr>
            <a:spLocks noGrp="1"/>
          </p:cNvSpPr>
          <p:nvPr>
            <p:ph type="title" idx="4294967295"/>
          </p:nvPr>
        </p:nvSpPr>
        <p:spPr>
          <a:xfrm>
            <a:off x="0" y="76200"/>
            <a:ext cx="9067800" cy="1143000"/>
          </a:xfrm>
        </p:spPr>
        <p:txBody>
          <a:bodyPr>
            <a:noAutofit/>
          </a:bodyPr>
          <a:lstStyle/>
          <a:p>
            <a:pPr lvl="0">
              <a:defRPr/>
            </a:pPr>
            <a:r>
              <a:rPr lang="en-US" sz="2800" dirty="0" smtClean="0"/>
              <a:t>Determine </a:t>
            </a:r>
            <a:r>
              <a:rPr lang="en-US" sz="2800" dirty="0" smtClean="0"/>
              <a:t>Land Cover </a:t>
            </a:r>
            <a:r>
              <a:rPr lang="en-US" sz="2800" dirty="0"/>
              <a:t>on </a:t>
            </a:r>
            <a:r>
              <a:rPr lang="en-US" sz="2800" dirty="0" smtClean="0"/>
              <a:t>Site </a:t>
            </a:r>
            <a:r>
              <a:rPr lang="en-US" sz="2800" dirty="0"/>
              <a:t>and E</a:t>
            </a:r>
            <a:r>
              <a:rPr lang="en-US" sz="2800" dirty="0" smtClean="0"/>
              <a:t>stimate </a:t>
            </a:r>
            <a:r>
              <a:rPr lang="en-US" sz="2800" dirty="0"/>
              <a:t>F</a:t>
            </a:r>
            <a:r>
              <a:rPr lang="en-US" sz="2800" dirty="0" smtClean="0"/>
              <a:t>ees </a:t>
            </a:r>
            <a:r>
              <a:rPr lang="en-US" sz="2800" dirty="0"/>
              <a:t>/ </a:t>
            </a:r>
            <a:r>
              <a:rPr lang="en-US" sz="2800" dirty="0" smtClean="0"/>
              <a:t>Conditions</a:t>
            </a:r>
            <a:r>
              <a:rPr lang="en-US" sz="2800" dirty="0"/>
              <a:t/>
            </a:r>
            <a:br>
              <a:rPr lang="en-US" sz="2800" dirty="0"/>
            </a:br>
            <a:endParaRPr lang="en-US" sz="2800" dirty="0"/>
          </a:p>
        </p:txBody>
      </p:sp>
      <p:sp>
        <p:nvSpPr>
          <p:cNvPr id="3" name="Content Placeholder 2"/>
          <p:cNvSpPr>
            <a:spLocks noGrp="1"/>
          </p:cNvSpPr>
          <p:nvPr>
            <p:ph idx="4294967295"/>
          </p:nvPr>
        </p:nvSpPr>
        <p:spPr>
          <a:xfrm>
            <a:off x="0" y="1970088"/>
            <a:ext cx="4495800" cy="4278312"/>
          </a:xfrm>
        </p:spPr>
        <p:txBody>
          <a:bodyPr>
            <a:normAutofit fontScale="70000" lnSpcReduction="20000"/>
          </a:bodyPr>
          <a:lstStyle/>
          <a:p>
            <a:pPr marL="0" indent="0">
              <a:buNone/>
            </a:pPr>
            <a:r>
              <a:rPr lang="en-US" b="1" dirty="0" smtClean="0"/>
              <a:t>Land Cover</a:t>
            </a:r>
          </a:p>
          <a:p>
            <a:r>
              <a:rPr lang="en-US" dirty="0"/>
              <a:t>How do I determine </a:t>
            </a:r>
            <a:r>
              <a:rPr lang="en-US" dirty="0" smtClean="0"/>
              <a:t>and document the land cover </a:t>
            </a:r>
            <a:r>
              <a:rPr lang="en-US" dirty="0"/>
              <a:t>on </a:t>
            </a:r>
            <a:r>
              <a:rPr lang="en-US" dirty="0" smtClean="0"/>
              <a:t>the property?</a:t>
            </a:r>
            <a:endParaRPr lang="en-US" dirty="0"/>
          </a:p>
          <a:p>
            <a:pPr marL="0" indent="0">
              <a:buNone/>
            </a:pPr>
            <a:r>
              <a:rPr lang="en-US" b="1" dirty="0"/>
              <a:t>Fees</a:t>
            </a:r>
          </a:p>
          <a:p>
            <a:r>
              <a:rPr lang="en-US" dirty="0"/>
              <a:t>How do I determine which Habitat Plan fees apply to a project?</a:t>
            </a:r>
          </a:p>
          <a:p>
            <a:r>
              <a:rPr lang="en-US" dirty="0"/>
              <a:t>How are the fees calculated?</a:t>
            </a:r>
          </a:p>
          <a:p>
            <a:pPr marL="0" indent="0">
              <a:buNone/>
            </a:pPr>
            <a:r>
              <a:rPr lang="en-US" b="1" dirty="0" smtClean="0"/>
              <a:t>Conditions</a:t>
            </a:r>
          </a:p>
          <a:p>
            <a:r>
              <a:rPr lang="en-US" dirty="0" smtClean="0"/>
              <a:t>How </a:t>
            </a:r>
            <a:r>
              <a:rPr lang="en-US" dirty="0"/>
              <a:t>do I determine which Habitat Plan conditions apply to a project?</a:t>
            </a:r>
          </a:p>
          <a:p>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875" t="15234" r="25000" b="10156"/>
          <a:stretch/>
        </p:blipFill>
        <p:spPr bwMode="auto">
          <a:xfrm>
            <a:off x="4419600" y="1143000"/>
            <a:ext cx="3809202"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31" t="18507" r="19028" b="4278"/>
          <a:stretch/>
        </p:blipFill>
        <p:spPr bwMode="auto">
          <a:xfrm>
            <a:off x="5850246" y="2971800"/>
            <a:ext cx="3048000" cy="335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733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45</a:t>
            </a:fld>
            <a:endParaRPr lang="en-US"/>
          </a:p>
        </p:txBody>
      </p:sp>
      <p:sp>
        <p:nvSpPr>
          <p:cNvPr id="2" name="Title 1"/>
          <p:cNvSpPr>
            <a:spLocks noGrp="1"/>
          </p:cNvSpPr>
          <p:nvPr>
            <p:ph type="title" idx="4294967295"/>
          </p:nvPr>
        </p:nvSpPr>
        <p:spPr>
          <a:xfrm>
            <a:off x="966788" y="76200"/>
            <a:ext cx="7210425" cy="1143000"/>
          </a:xfrm>
        </p:spPr>
        <p:txBody>
          <a:bodyPr>
            <a:normAutofit fontScale="90000"/>
          </a:bodyPr>
          <a:lstStyle/>
          <a:p>
            <a:r>
              <a:rPr lang="en-US" dirty="0" smtClean="0"/>
              <a:t>Verify Land Cover on the Property</a:t>
            </a:r>
            <a:endParaRPr lang="en-US" dirty="0"/>
          </a:p>
        </p:txBody>
      </p:sp>
      <p:sp>
        <p:nvSpPr>
          <p:cNvPr id="8" name="Rectangle 1"/>
          <p:cNvSpPr>
            <a:spLocks noChangeArrowheads="1"/>
          </p:cNvSpPr>
          <p:nvPr/>
        </p:nvSpPr>
        <p:spPr bwMode="auto">
          <a:xfrm>
            <a:off x="1760538" y="356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01191192"/>
              </p:ext>
            </p:extLst>
          </p:nvPr>
        </p:nvGraphicFramePr>
        <p:xfrm>
          <a:off x="76200" y="1143000"/>
          <a:ext cx="8991600" cy="5486400"/>
        </p:xfrm>
        <a:graphic>
          <a:graphicData uri="http://schemas.openxmlformats.org/drawingml/2006/table">
            <a:tbl>
              <a:tblPr>
                <a:tableStyleId>{68D230F3-CF80-4859-8CE7-A43EE81993B5}</a:tableStyleId>
              </a:tblPr>
              <a:tblGrid>
                <a:gridCol w="4332316"/>
                <a:gridCol w="4659284"/>
              </a:tblGrid>
              <a:tr h="369880">
                <a:tc>
                  <a:txBody>
                    <a:bodyPr/>
                    <a:lstStyle/>
                    <a:p>
                      <a:pPr marL="0" marR="0">
                        <a:lnSpc>
                          <a:spcPct val="110000"/>
                        </a:lnSpc>
                        <a:spcBef>
                          <a:spcPts val="200"/>
                        </a:spcBef>
                        <a:spcAft>
                          <a:spcPts val="200"/>
                        </a:spcAft>
                      </a:pPr>
                      <a:r>
                        <a:rPr lang="en-US" sz="1600" dirty="0"/>
                        <a:t>Land Cover</a:t>
                      </a:r>
                      <a:endParaRPr lang="en-US" sz="1600" b="1" dirty="0">
                        <a:latin typeface="Calibri" pitchFamily="34" charset="0"/>
                        <a:ea typeface="Times New Roman"/>
                        <a:cs typeface="Times New Roman"/>
                      </a:endParaRPr>
                    </a:p>
                  </a:txBody>
                  <a:tcPr marL="0" marR="0" marT="0" marB="0" anchor="b"/>
                </a:tc>
                <a:tc>
                  <a:txBody>
                    <a:bodyPr/>
                    <a:lstStyle/>
                    <a:p>
                      <a:pPr marL="0" marR="0">
                        <a:lnSpc>
                          <a:spcPct val="110000"/>
                        </a:lnSpc>
                        <a:spcBef>
                          <a:spcPts val="200"/>
                        </a:spcBef>
                        <a:spcAft>
                          <a:spcPts val="200"/>
                        </a:spcAft>
                      </a:pPr>
                      <a:r>
                        <a:rPr lang="en-US" sz="1600" dirty="0"/>
                        <a:t>Field Verification Method</a:t>
                      </a:r>
                      <a:endParaRPr lang="en-US" sz="1600" b="1" dirty="0">
                        <a:latin typeface="Calibri" pitchFamily="34" charset="0"/>
                        <a:ea typeface="Times New Roman"/>
                        <a:cs typeface="Times New Roman"/>
                      </a:endParaRPr>
                    </a:p>
                  </a:txBody>
                  <a:tcPr marL="0" marR="0" marT="0" marB="0" anchor="b"/>
                </a:tc>
              </a:tr>
              <a:tr h="1849399">
                <a:tc>
                  <a:txBody>
                    <a:bodyPr/>
                    <a:lstStyle/>
                    <a:p>
                      <a:pPr marL="0" marR="0">
                        <a:lnSpc>
                          <a:spcPct val="110000"/>
                        </a:lnSpc>
                        <a:spcBef>
                          <a:spcPts val="200"/>
                        </a:spcBef>
                        <a:spcAft>
                          <a:spcPts val="200"/>
                        </a:spcAft>
                      </a:pPr>
                      <a:r>
                        <a:rPr lang="en-US" sz="1600" dirty="0"/>
                        <a:t>California Annual Grassland, Reservoir, Orchard, Vineyard, Grain, Row Crop, Hay and Pasture, Disked/Short-Term Fallowed, Agriculture Developed, Urban-Suburban, Rural-Residential, Golf Courses/Urban Parks, Landfill, Barren</a:t>
                      </a:r>
                      <a:endParaRPr lang="en-US" sz="1600" dirty="0">
                        <a:latin typeface="Calibri" pitchFamily="34" charset="0"/>
                        <a:ea typeface="Times New Roman"/>
                        <a:cs typeface="Times New Roman"/>
                      </a:endParaRPr>
                    </a:p>
                  </a:txBody>
                  <a:tcPr marL="0" marR="0" marT="0" marB="0">
                    <a:solidFill>
                      <a:schemeClr val="accent6">
                        <a:lumMod val="20000"/>
                        <a:lumOff val="80000"/>
                      </a:schemeClr>
                    </a:solidFill>
                  </a:tcPr>
                </a:tc>
                <a:tc>
                  <a:txBody>
                    <a:bodyPr/>
                    <a:lstStyle/>
                    <a:p>
                      <a:pPr marL="0" marR="0">
                        <a:lnSpc>
                          <a:spcPct val="110000"/>
                        </a:lnSpc>
                        <a:spcBef>
                          <a:spcPts val="200"/>
                        </a:spcBef>
                        <a:spcAft>
                          <a:spcPts val="200"/>
                        </a:spcAft>
                      </a:pPr>
                      <a:r>
                        <a:rPr lang="en-US" sz="1600" dirty="0"/>
                        <a:t>Site Plans, Site Photos </a:t>
                      </a:r>
                    </a:p>
                    <a:p>
                      <a:pPr marL="0" marR="0">
                        <a:lnSpc>
                          <a:spcPct val="110000"/>
                        </a:lnSpc>
                        <a:spcBef>
                          <a:spcPts val="200"/>
                        </a:spcBef>
                        <a:spcAft>
                          <a:spcPts val="200"/>
                        </a:spcAft>
                      </a:pPr>
                      <a:r>
                        <a:rPr lang="en-US" sz="1600" dirty="0"/>
                        <a:t>Planning or building office staff may also use aerial photos or a site visit for verification</a:t>
                      </a:r>
                      <a:endParaRPr lang="en-US" sz="1600" dirty="0">
                        <a:latin typeface="Calibri" pitchFamily="34" charset="0"/>
                        <a:ea typeface="Times New Roman"/>
                        <a:cs typeface="Times New Roman"/>
                      </a:endParaRPr>
                    </a:p>
                  </a:txBody>
                  <a:tcPr marL="0" marR="0" marT="0" marB="0">
                    <a:solidFill>
                      <a:schemeClr val="accent6">
                        <a:lumMod val="20000"/>
                        <a:lumOff val="80000"/>
                      </a:schemeClr>
                    </a:solidFill>
                  </a:tcPr>
                </a:tc>
              </a:tr>
              <a:tr h="1179692">
                <a:tc>
                  <a:txBody>
                    <a:bodyPr/>
                    <a:lstStyle/>
                    <a:p>
                      <a:pPr marL="0" marR="0">
                        <a:lnSpc>
                          <a:spcPct val="110000"/>
                        </a:lnSpc>
                        <a:spcBef>
                          <a:spcPts val="200"/>
                        </a:spcBef>
                        <a:spcAft>
                          <a:spcPts val="200"/>
                        </a:spcAft>
                      </a:pPr>
                      <a:r>
                        <a:rPr lang="en-US" sz="1600" dirty="0"/>
                        <a:t>Mixed Oak Woodland and Forest, Coast Live Oak Forest and Woodland, Mixed Evergreen Forest, Redwood Forest</a:t>
                      </a:r>
                      <a:endParaRPr lang="en-US" sz="1600" dirty="0">
                        <a:latin typeface="Calibri" pitchFamily="34" charset="0"/>
                        <a:ea typeface="Times New Roman"/>
                        <a:cs typeface="Times New Roman"/>
                      </a:endParaRPr>
                    </a:p>
                  </a:txBody>
                  <a:tcPr marL="0" marR="0" marT="0" marB="0"/>
                </a:tc>
                <a:tc>
                  <a:txBody>
                    <a:bodyPr/>
                    <a:lstStyle/>
                    <a:p>
                      <a:pPr marL="0" marR="0">
                        <a:lnSpc>
                          <a:spcPct val="110000"/>
                        </a:lnSpc>
                        <a:spcBef>
                          <a:spcPts val="200"/>
                        </a:spcBef>
                        <a:spcAft>
                          <a:spcPts val="200"/>
                        </a:spcAft>
                      </a:pPr>
                      <a:r>
                        <a:rPr lang="en-US" sz="1600" dirty="0"/>
                        <a:t>Mapping by Arborist, Forester, or Qualified </a:t>
                      </a:r>
                      <a:r>
                        <a:rPr lang="en-US" sz="1600" dirty="0" smtClean="0"/>
                        <a:t>Biologist</a:t>
                      </a:r>
                      <a:endParaRPr lang="en-US" sz="1600" dirty="0"/>
                    </a:p>
                    <a:p>
                      <a:pPr marL="0" marR="0">
                        <a:lnSpc>
                          <a:spcPct val="110000"/>
                        </a:lnSpc>
                        <a:spcBef>
                          <a:spcPts val="200"/>
                        </a:spcBef>
                        <a:spcAft>
                          <a:spcPts val="200"/>
                        </a:spcAft>
                      </a:pPr>
                      <a:r>
                        <a:rPr lang="en-US" sz="1600" dirty="0"/>
                        <a:t>Requires site visit by arborist, forester, or qualified biologist and mapping of land covers</a:t>
                      </a:r>
                      <a:endParaRPr lang="en-US" sz="1600" dirty="0">
                        <a:latin typeface="Calibri" pitchFamily="34" charset="0"/>
                        <a:ea typeface="Times New Roman"/>
                        <a:cs typeface="Times New Roman"/>
                      </a:endParaRPr>
                    </a:p>
                  </a:txBody>
                  <a:tcPr marL="0" marR="0" marT="0" marB="0"/>
                </a:tc>
              </a:tr>
              <a:tr h="2087429">
                <a:tc>
                  <a:txBody>
                    <a:bodyPr/>
                    <a:lstStyle/>
                    <a:p>
                      <a:pPr marL="0" marR="0">
                        <a:lnSpc>
                          <a:spcPct val="110000"/>
                        </a:lnSpc>
                        <a:spcBef>
                          <a:spcPts val="200"/>
                        </a:spcBef>
                        <a:spcAft>
                          <a:spcPts val="200"/>
                        </a:spcAft>
                      </a:pPr>
                      <a:r>
                        <a:rPr lang="en-US" sz="1600" dirty="0"/>
                        <a:t>All other land covers not listed above, such as: Serpentine Bunchgrass Grassland, Northern Mixed Chaparral, Mixed Riparian Forest, Seasonal Wetland</a:t>
                      </a:r>
                      <a:endParaRPr lang="en-US" sz="1600" dirty="0">
                        <a:latin typeface="Calibri" pitchFamily="34" charset="0"/>
                        <a:ea typeface="Times New Roman"/>
                        <a:cs typeface="Times New Roman"/>
                      </a:endParaRPr>
                    </a:p>
                  </a:txBody>
                  <a:tcPr marL="0" marR="0" marT="0" marB="0">
                    <a:solidFill>
                      <a:schemeClr val="accent6">
                        <a:lumMod val="20000"/>
                        <a:lumOff val="80000"/>
                      </a:schemeClr>
                    </a:solidFill>
                  </a:tcPr>
                </a:tc>
                <a:tc>
                  <a:txBody>
                    <a:bodyPr/>
                    <a:lstStyle/>
                    <a:p>
                      <a:pPr marL="0" marR="0">
                        <a:lnSpc>
                          <a:spcPct val="110000"/>
                        </a:lnSpc>
                        <a:spcBef>
                          <a:spcPts val="200"/>
                        </a:spcBef>
                        <a:spcAft>
                          <a:spcPts val="200"/>
                        </a:spcAft>
                      </a:pPr>
                      <a:r>
                        <a:rPr lang="en-US" sz="1600" dirty="0"/>
                        <a:t>Mapping by a Qualified </a:t>
                      </a:r>
                      <a:r>
                        <a:rPr lang="en-US" sz="1600" dirty="0" smtClean="0"/>
                        <a:t>Biologist</a:t>
                      </a:r>
                      <a:endParaRPr lang="en-US" sz="1600" dirty="0"/>
                    </a:p>
                    <a:p>
                      <a:pPr marL="0" marR="0">
                        <a:lnSpc>
                          <a:spcPct val="110000"/>
                        </a:lnSpc>
                        <a:spcBef>
                          <a:spcPts val="200"/>
                        </a:spcBef>
                        <a:spcAft>
                          <a:spcPts val="200"/>
                        </a:spcAft>
                      </a:pPr>
                      <a:r>
                        <a:rPr lang="en-US" sz="1600" dirty="0"/>
                        <a:t>Requires site visit by qualified biologist and mapping of land covers</a:t>
                      </a:r>
                      <a:endParaRPr lang="en-US" sz="1600" dirty="0">
                        <a:latin typeface="Calibri" pitchFamily="34" charset="0"/>
                        <a:ea typeface="Times New Roman"/>
                        <a:cs typeface="Times New Roman"/>
                      </a:endParaRPr>
                    </a:p>
                  </a:txBody>
                  <a:tcPr marL="0" marR="0" marT="0" marB="0">
                    <a:solidFill>
                      <a:schemeClr val="accent6">
                        <a:lumMod val="20000"/>
                        <a:lumOff val="80000"/>
                      </a:schemeClr>
                    </a:solidFill>
                  </a:tcPr>
                </a:tc>
              </a:tr>
            </a:tbl>
          </a:graphicData>
        </a:graphic>
      </p:graphicFrame>
    </p:spTree>
    <p:extLst>
      <p:ext uri="{BB962C8B-B14F-4D97-AF65-F5344CB8AC3E}">
        <p14:creationId xmlns:p14="http://schemas.microsoft.com/office/powerpoint/2010/main" val="40623583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788" y="76200"/>
            <a:ext cx="7210425" cy="685800"/>
          </a:xfrm>
        </p:spPr>
        <p:txBody>
          <a:bodyPr/>
          <a:lstStyle/>
          <a:p>
            <a:r>
              <a:rPr lang="en-US" dirty="0" smtClean="0"/>
              <a:t>Proposed Development Area</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46</a:t>
            </a:fld>
            <a:endParaRPr lang="en-US"/>
          </a:p>
        </p:txBody>
      </p:sp>
      <p:pic>
        <p:nvPicPr>
          <p:cNvPr id="6" name="Picture 5" descr="Exhibit_1_Schematic_Calc_Devel_Area 20131017.jpg"/>
          <p:cNvPicPr/>
          <p:nvPr/>
        </p:nvPicPr>
        <p:blipFill>
          <a:blip r:embed="rId2" cstate="print"/>
          <a:srcRect b="922"/>
          <a:stretch>
            <a:fillRect/>
          </a:stretch>
        </p:blipFill>
        <p:spPr>
          <a:xfrm>
            <a:off x="2438400" y="838200"/>
            <a:ext cx="4267200" cy="5867400"/>
          </a:xfrm>
          <a:prstGeom prst="rect">
            <a:avLst/>
          </a:prstGeom>
          <a:ln>
            <a:solidFill>
              <a:schemeClr val="tx1"/>
            </a:solidFill>
          </a:ln>
        </p:spPr>
      </p:pic>
    </p:spTree>
    <p:extLst>
      <p:ext uri="{BB962C8B-B14F-4D97-AF65-F5344CB8AC3E}">
        <p14:creationId xmlns:p14="http://schemas.microsoft.com/office/powerpoint/2010/main" val="1726634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267" b="512"/>
          <a:stretch/>
        </p:blipFill>
        <p:spPr bwMode="auto">
          <a:xfrm>
            <a:off x="28575" y="1614685"/>
            <a:ext cx="7130938" cy="51107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4"/>
          <p:cNvSpPr>
            <a:spLocks noGrp="1"/>
          </p:cNvSpPr>
          <p:nvPr>
            <p:ph type="ftr" sz="quarter" idx="11"/>
          </p:nvPr>
        </p:nvSpPr>
        <p:spPr/>
        <p:txBody>
          <a:bodyPr/>
          <a:lstStyle/>
          <a:p>
            <a:r>
              <a:rPr lang="en-US" dirty="0"/>
              <a:t>Understanding the Habitat Plan Application Process</a:t>
            </a:r>
          </a:p>
        </p:txBody>
      </p:sp>
      <p:sp>
        <p:nvSpPr>
          <p:cNvPr id="4" name="Slide Number Placeholder 3"/>
          <p:cNvSpPr>
            <a:spLocks noGrp="1"/>
          </p:cNvSpPr>
          <p:nvPr>
            <p:ph type="sldNum" sz="quarter" idx="12"/>
          </p:nvPr>
        </p:nvSpPr>
        <p:spPr/>
        <p:txBody>
          <a:bodyPr/>
          <a:lstStyle/>
          <a:p>
            <a:fld id="{BD3E6F33-9149-4F5B-BC12-F342A25203F1}" type="slidenum">
              <a:rPr lang="en-US" smtClean="0"/>
              <a:pPr/>
              <a:t>47</a:t>
            </a:fld>
            <a:endParaRPr lang="en-US" dirty="0"/>
          </a:p>
        </p:txBody>
      </p:sp>
      <p:sp>
        <p:nvSpPr>
          <p:cNvPr id="2" name="Title 1"/>
          <p:cNvSpPr>
            <a:spLocks noGrp="1"/>
          </p:cNvSpPr>
          <p:nvPr>
            <p:ph type="title" idx="4294967295"/>
          </p:nvPr>
        </p:nvSpPr>
        <p:spPr>
          <a:xfrm>
            <a:off x="966788" y="76200"/>
            <a:ext cx="7210425" cy="1143000"/>
          </a:xfrm>
        </p:spPr>
        <p:txBody>
          <a:bodyPr/>
          <a:lstStyle/>
          <a:p>
            <a:r>
              <a:rPr lang="en-US" dirty="0" smtClean="0"/>
              <a:t>Habitat Plan Fees</a:t>
            </a:r>
            <a:endParaRPr lang="en-US" dirty="0"/>
          </a:p>
        </p:txBody>
      </p:sp>
      <p:sp>
        <p:nvSpPr>
          <p:cNvPr id="6" name="TextBox 5"/>
          <p:cNvSpPr txBox="1"/>
          <p:nvPr/>
        </p:nvSpPr>
        <p:spPr>
          <a:xfrm>
            <a:off x="6477000" y="2131137"/>
            <a:ext cx="2076450" cy="1293971"/>
          </a:xfrm>
          <a:prstGeom prst="round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b="1" dirty="0" smtClean="0"/>
              <a:t>Land Cover Fees</a:t>
            </a:r>
          </a:p>
          <a:p>
            <a:pPr marL="285750" indent="-285750">
              <a:buFont typeface="Arial" pitchFamily="34" charset="0"/>
              <a:buChar char="•"/>
            </a:pPr>
            <a:r>
              <a:rPr lang="en-US" sz="1400" dirty="0" smtClean="0"/>
              <a:t>Zone A</a:t>
            </a:r>
          </a:p>
          <a:p>
            <a:pPr marL="285750" indent="-285750">
              <a:buFont typeface="Arial" pitchFamily="34" charset="0"/>
              <a:buChar char="•"/>
            </a:pPr>
            <a:r>
              <a:rPr lang="en-US" sz="1400" dirty="0" smtClean="0"/>
              <a:t>Zone B</a:t>
            </a:r>
          </a:p>
          <a:p>
            <a:pPr marL="285750" indent="-285750">
              <a:buFont typeface="Arial" pitchFamily="34" charset="0"/>
              <a:buChar char="•"/>
            </a:pPr>
            <a:r>
              <a:rPr lang="en-US" sz="1400" dirty="0" smtClean="0"/>
              <a:t>Zone C</a:t>
            </a:r>
          </a:p>
          <a:p>
            <a:endParaRPr lang="en-US" sz="1400" dirty="0"/>
          </a:p>
        </p:txBody>
      </p:sp>
      <p:sp>
        <p:nvSpPr>
          <p:cNvPr id="7" name="TextBox 6"/>
          <p:cNvSpPr txBox="1"/>
          <p:nvPr/>
        </p:nvSpPr>
        <p:spPr>
          <a:xfrm>
            <a:off x="6477000" y="3657600"/>
            <a:ext cx="2333625" cy="1293971"/>
          </a:xfrm>
          <a:prstGeom prst="round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b="1" dirty="0" smtClean="0"/>
              <a:t>Specialty Fees</a:t>
            </a:r>
          </a:p>
          <a:p>
            <a:pPr marL="285750" indent="-285750">
              <a:buFont typeface="Arial" pitchFamily="34" charset="0"/>
              <a:buChar char="•"/>
            </a:pPr>
            <a:r>
              <a:rPr lang="en-US" sz="1400" dirty="0"/>
              <a:t>Occupied Burrowing Owl habitat (mapped)</a:t>
            </a:r>
          </a:p>
          <a:p>
            <a:pPr marL="285750" indent="-285750">
              <a:buFont typeface="Arial" pitchFamily="34" charset="0"/>
              <a:buChar char="•"/>
            </a:pPr>
            <a:r>
              <a:rPr lang="en-US" sz="1400" dirty="0" smtClean="0"/>
              <a:t>Serpentine</a:t>
            </a:r>
          </a:p>
          <a:p>
            <a:pPr marL="285750" indent="-285750">
              <a:buFont typeface="Arial" pitchFamily="34" charset="0"/>
              <a:buChar char="•"/>
            </a:pPr>
            <a:r>
              <a:rPr lang="en-US" sz="1400" dirty="0" smtClean="0"/>
              <a:t>Wetlands</a:t>
            </a:r>
            <a:endParaRPr lang="en-US" sz="1400" dirty="0"/>
          </a:p>
        </p:txBody>
      </p:sp>
      <p:sp>
        <p:nvSpPr>
          <p:cNvPr id="8" name="TextBox 7"/>
          <p:cNvSpPr txBox="1"/>
          <p:nvPr/>
        </p:nvSpPr>
        <p:spPr>
          <a:xfrm>
            <a:off x="6353175" y="1206062"/>
            <a:ext cx="2438400" cy="817245"/>
          </a:xfrm>
          <a:prstGeom prst="roundRect">
            <a:avLst/>
          </a:prstGeom>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b="1" dirty="0" smtClean="0"/>
              <a:t>Vehicle-trip or by New Single Family Residence</a:t>
            </a:r>
          </a:p>
          <a:p>
            <a:pPr marL="285750" indent="-285750">
              <a:buFont typeface="Arial" pitchFamily="34" charset="0"/>
              <a:buChar char="•"/>
            </a:pPr>
            <a:r>
              <a:rPr lang="en-US" sz="1400" dirty="0" smtClean="0"/>
              <a:t>Nitrogen Deposition</a:t>
            </a:r>
            <a:endParaRPr lang="en-US" sz="1400" dirty="0"/>
          </a:p>
        </p:txBody>
      </p:sp>
      <p:cxnSp>
        <p:nvCxnSpPr>
          <p:cNvPr id="10" name="Straight Connector 9"/>
          <p:cNvCxnSpPr/>
          <p:nvPr/>
        </p:nvCxnSpPr>
        <p:spPr>
          <a:xfrm>
            <a:off x="629046" y="1066800"/>
            <a:ext cx="8057754"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138958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48</a:t>
            </a:fld>
            <a:endParaRPr lang="en-US" dirty="0"/>
          </a:p>
        </p:txBody>
      </p:sp>
      <p:sp>
        <p:nvSpPr>
          <p:cNvPr id="2" name="Title 1"/>
          <p:cNvSpPr>
            <a:spLocks noGrp="1"/>
          </p:cNvSpPr>
          <p:nvPr>
            <p:ph type="title" idx="4294967295"/>
          </p:nvPr>
        </p:nvSpPr>
        <p:spPr>
          <a:xfrm>
            <a:off x="966788" y="-152400"/>
            <a:ext cx="7210425" cy="1143000"/>
          </a:xfrm>
        </p:spPr>
        <p:txBody>
          <a:bodyPr/>
          <a:lstStyle/>
          <a:p>
            <a:r>
              <a:rPr lang="en-US" dirty="0" smtClean="0"/>
              <a:t>Habitat Plan Fees</a:t>
            </a:r>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81" t="14844" r="25000" b="9961"/>
          <a:stretch/>
        </p:blipFill>
        <p:spPr bwMode="auto">
          <a:xfrm>
            <a:off x="0" y="914400"/>
            <a:ext cx="4419601" cy="54017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281" t="17187" r="26875" b="37305"/>
          <a:stretch/>
        </p:blipFill>
        <p:spPr bwMode="auto">
          <a:xfrm>
            <a:off x="3581400" y="2182285"/>
            <a:ext cx="5467350" cy="4438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58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t>49</a:t>
            </a:fld>
            <a:endParaRPr lang="en-US"/>
          </a:p>
        </p:txBody>
      </p:sp>
      <p:sp>
        <p:nvSpPr>
          <p:cNvPr id="2" name="Title 1"/>
          <p:cNvSpPr>
            <a:spLocks noGrp="1"/>
          </p:cNvSpPr>
          <p:nvPr>
            <p:ph type="title" idx="4294967295"/>
          </p:nvPr>
        </p:nvSpPr>
        <p:spPr>
          <a:xfrm>
            <a:off x="966788" y="-76200"/>
            <a:ext cx="7210425" cy="762000"/>
          </a:xfrm>
        </p:spPr>
        <p:txBody>
          <a:bodyPr/>
          <a:lstStyle/>
          <a:p>
            <a:r>
              <a:rPr lang="en-US" dirty="0" smtClean="0"/>
              <a:t>Habitat Plan Conditions</a:t>
            </a:r>
            <a:endParaRPr lang="en-US" dirty="0"/>
          </a:p>
        </p:txBody>
      </p:sp>
      <p:sp>
        <p:nvSpPr>
          <p:cNvPr id="10" name="Rounded Rectangle 9"/>
          <p:cNvSpPr/>
          <p:nvPr/>
        </p:nvSpPr>
        <p:spPr>
          <a:xfrm>
            <a:off x="405629" y="1066800"/>
            <a:ext cx="1873323" cy="8382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dirty="0"/>
              <a:t> </a:t>
            </a:r>
            <a:r>
              <a:rPr lang="en-US" dirty="0" smtClean="0"/>
              <a:t>Condition 1</a:t>
            </a:r>
          </a:p>
          <a:p>
            <a:pPr algn="ctr" fontAlgn="base"/>
            <a:r>
              <a:rPr lang="en-US" dirty="0" smtClean="0"/>
              <a:t>Condition </a:t>
            </a:r>
            <a:r>
              <a:rPr lang="en-US" dirty="0"/>
              <a:t>3</a:t>
            </a:r>
          </a:p>
          <a:p>
            <a:pPr lvl="0" algn="ctr" fontAlgn="base"/>
            <a:endParaRPr lang="en-US" dirty="0" smtClean="0"/>
          </a:p>
        </p:txBody>
      </p:sp>
      <p:sp>
        <p:nvSpPr>
          <p:cNvPr id="13" name="TextBox 12"/>
          <p:cNvSpPr txBox="1"/>
          <p:nvPr/>
        </p:nvSpPr>
        <p:spPr>
          <a:xfrm>
            <a:off x="228600" y="666690"/>
            <a:ext cx="2315506" cy="400110"/>
          </a:xfrm>
          <a:prstGeom prst="rect">
            <a:avLst/>
          </a:prstGeom>
          <a:solidFill>
            <a:schemeClr val="bg1"/>
          </a:solidFill>
        </p:spPr>
        <p:txBody>
          <a:bodyPr wrap="none" rtlCol="0">
            <a:spAutoFit/>
          </a:bodyPr>
          <a:lstStyle/>
          <a:p>
            <a:r>
              <a:rPr lang="en-US" sz="2000" b="1" dirty="0" smtClean="0"/>
              <a:t>All Covered Projects</a:t>
            </a:r>
            <a:endParaRPr lang="en-US" sz="2000" b="1" dirty="0"/>
          </a:p>
        </p:txBody>
      </p:sp>
      <p:sp>
        <p:nvSpPr>
          <p:cNvPr id="14" name="TextBox 13"/>
          <p:cNvSpPr txBox="1"/>
          <p:nvPr/>
        </p:nvSpPr>
        <p:spPr>
          <a:xfrm>
            <a:off x="2882220" y="609600"/>
            <a:ext cx="3108993" cy="400110"/>
          </a:xfrm>
          <a:prstGeom prst="rect">
            <a:avLst/>
          </a:prstGeom>
          <a:solidFill>
            <a:schemeClr val="bg1"/>
          </a:solidFill>
        </p:spPr>
        <p:txBody>
          <a:bodyPr wrap="none" rtlCol="0">
            <a:spAutoFit/>
          </a:bodyPr>
          <a:lstStyle/>
          <a:p>
            <a:r>
              <a:rPr lang="en-US" sz="2000" b="1" dirty="0" smtClean="0"/>
              <a:t>Covered Project Categories </a:t>
            </a:r>
            <a:endParaRPr lang="en-US" sz="2000" b="1" dirty="0"/>
          </a:p>
        </p:txBody>
      </p:sp>
      <p:sp>
        <p:nvSpPr>
          <p:cNvPr id="15" name="TextBox 14"/>
          <p:cNvSpPr txBox="1"/>
          <p:nvPr/>
        </p:nvSpPr>
        <p:spPr>
          <a:xfrm>
            <a:off x="6467294" y="609600"/>
            <a:ext cx="2448106" cy="400110"/>
          </a:xfrm>
          <a:prstGeom prst="rect">
            <a:avLst/>
          </a:prstGeom>
          <a:solidFill>
            <a:schemeClr val="bg1"/>
          </a:solidFill>
        </p:spPr>
        <p:txBody>
          <a:bodyPr wrap="none" rtlCol="0">
            <a:spAutoFit/>
          </a:bodyPr>
          <a:lstStyle/>
          <a:p>
            <a:r>
              <a:rPr lang="en-US" sz="2000" b="1" dirty="0" smtClean="0"/>
              <a:t>Natural Communities</a:t>
            </a:r>
            <a:endParaRPr lang="en-US" sz="2000" b="1" dirty="0"/>
          </a:p>
        </p:txBody>
      </p:sp>
      <p:sp>
        <p:nvSpPr>
          <p:cNvPr id="16" name="TextBox 15"/>
          <p:cNvSpPr txBox="1"/>
          <p:nvPr/>
        </p:nvSpPr>
        <p:spPr>
          <a:xfrm>
            <a:off x="740463" y="3505200"/>
            <a:ext cx="1012137" cy="400110"/>
          </a:xfrm>
          <a:prstGeom prst="rect">
            <a:avLst/>
          </a:prstGeom>
          <a:solidFill>
            <a:schemeClr val="bg1"/>
          </a:solidFill>
        </p:spPr>
        <p:txBody>
          <a:bodyPr wrap="none" rtlCol="0">
            <a:spAutoFit/>
          </a:bodyPr>
          <a:lstStyle/>
          <a:p>
            <a:r>
              <a:rPr lang="en-US" sz="2000" b="1" dirty="0" smtClean="0"/>
              <a:t>Wildlife</a:t>
            </a:r>
            <a:endParaRPr lang="en-US" sz="2000" b="1" dirty="0"/>
          </a:p>
        </p:txBody>
      </p:sp>
      <p:sp>
        <p:nvSpPr>
          <p:cNvPr id="17" name="TextBox 16"/>
          <p:cNvSpPr txBox="1"/>
          <p:nvPr/>
        </p:nvSpPr>
        <p:spPr>
          <a:xfrm>
            <a:off x="7012281" y="4095690"/>
            <a:ext cx="836319" cy="400110"/>
          </a:xfrm>
          <a:prstGeom prst="rect">
            <a:avLst/>
          </a:prstGeom>
          <a:solidFill>
            <a:schemeClr val="bg1"/>
          </a:solidFill>
        </p:spPr>
        <p:txBody>
          <a:bodyPr wrap="none" rtlCol="0">
            <a:spAutoFit/>
          </a:bodyPr>
          <a:lstStyle/>
          <a:p>
            <a:r>
              <a:rPr lang="en-US" sz="2000" b="1" dirty="0" smtClean="0"/>
              <a:t>Plants</a:t>
            </a:r>
            <a:endParaRPr lang="en-US" sz="2000" b="1" dirty="0"/>
          </a:p>
        </p:txBody>
      </p:sp>
      <p:sp>
        <p:nvSpPr>
          <p:cNvPr id="18" name="Rounded Rectangle 17"/>
          <p:cNvSpPr/>
          <p:nvPr/>
        </p:nvSpPr>
        <p:spPr>
          <a:xfrm>
            <a:off x="2895600" y="1066800"/>
            <a:ext cx="3303392" cy="4572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Urban Development</a:t>
            </a:r>
          </a:p>
          <a:p>
            <a:pPr lvl="0" algn="ctr" fontAlgn="base"/>
            <a:r>
              <a:rPr lang="en-US" dirty="0" smtClean="0"/>
              <a:t>Condition 2</a:t>
            </a:r>
          </a:p>
          <a:p>
            <a:pPr lvl="0" algn="ctr" fontAlgn="base"/>
            <a:r>
              <a:rPr lang="en-US" i="1" dirty="0" smtClean="0">
                <a:solidFill>
                  <a:schemeClr val="tx2"/>
                </a:solidFill>
              </a:rPr>
              <a:t>In-Stream Projects</a:t>
            </a:r>
          </a:p>
          <a:p>
            <a:pPr lvl="0" algn="ctr" fontAlgn="base"/>
            <a:r>
              <a:rPr lang="en-US" dirty="0" smtClean="0"/>
              <a:t>Condition 4</a:t>
            </a:r>
          </a:p>
          <a:p>
            <a:pPr algn="ctr" fontAlgn="base"/>
            <a:r>
              <a:rPr lang="en-US" i="1" dirty="0">
                <a:solidFill>
                  <a:schemeClr val="tx2"/>
                </a:solidFill>
              </a:rPr>
              <a:t>In-Stream </a:t>
            </a:r>
            <a:r>
              <a:rPr lang="en-US" i="1" dirty="0" smtClean="0">
                <a:solidFill>
                  <a:schemeClr val="tx2"/>
                </a:solidFill>
              </a:rPr>
              <a:t>O&amp;M</a:t>
            </a:r>
          </a:p>
          <a:p>
            <a:pPr algn="ctr" fontAlgn="base"/>
            <a:r>
              <a:rPr lang="en-US" dirty="0"/>
              <a:t>Condition </a:t>
            </a:r>
            <a:r>
              <a:rPr lang="en-US" dirty="0" smtClean="0"/>
              <a:t>5</a:t>
            </a:r>
          </a:p>
          <a:p>
            <a:pPr lvl="0" algn="ctr" fontAlgn="base"/>
            <a:r>
              <a:rPr lang="en-US" i="1" dirty="0" smtClean="0">
                <a:solidFill>
                  <a:schemeClr val="tx2"/>
                </a:solidFill>
              </a:rPr>
              <a:t>Rural Transportation Projects </a:t>
            </a:r>
          </a:p>
          <a:p>
            <a:pPr lvl="0" algn="ctr" fontAlgn="base"/>
            <a:r>
              <a:rPr lang="en-US" dirty="0" smtClean="0">
                <a:solidFill>
                  <a:schemeClr val="tx1"/>
                </a:solidFill>
              </a:rPr>
              <a:t>Condition 6</a:t>
            </a:r>
          </a:p>
          <a:p>
            <a:pPr algn="ctr" fontAlgn="base"/>
            <a:r>
              <a:rPr lang="en-US" i="1" dirty="0">
                <a:solidFill>
                  <a:schemeClr val="tx2"/>
                </a:solidFill>
              </a:rPr>
              <a:t>Rural </a:t>
            </a:r>
            <a:r>
              <a:rPr lang="en-US" i="1" dirty="0" smtClean="0">
                <a:solidFill>
                  <a:schemeClr val="tx2"/>
                </a:solidFill>
              </a:rPr>
              <a:t>Development Projects</a:t>
            </a:r>
            <a:endParaRPr lang="en-US" dirty="0" smtClean="0">
              <a:solidFill>
                <a:schemeClr val="tx1"/>
              </a:solidFill>
            </a:endParaRPr>
          </a:p>
          <a:p>
            <a:pPr lvl="0" algn="ctr" fontAlgn="base"/>
            <a:r>
              <a:rPr lang="en-US" dirty="0" smtClean="0"/>
              <a:t>Condition 7</a:t>
            </a:r>
          </a:p>
          <a:p>
            <a:pPr algn="ctr" fontAlgn="base"/>
            <a:r>
              <a:rPr lang="en-US" i="1" dirty="0">
                <a:solidFill>
                  <a:schemeClr val="tx2"/>
                </a:solidFill>
              </a:rPr>
              <a:t>Rural O&amp;M</a:t>
            </a:r>
          </a:p>
          <a:p>
            <a:pPr lvl="0" algn="ctr" fontAlgn="base"/>
            <a:r>
              <a:rPr lang="en-US" dirty="0" smtClean="0"/>
              <a:t>Condition 8</a:t>
            </a:r>
          </a:p>
          <a:p>
            <a:pPr algn="ctr" fontAlgn="base"/>
            <a:r>
              <a:rPr lang="en-US" i="1" dirty="0" smtClean="0">
                <a:solidFill>
                  <a:schemeClr val="tx2"/>
                </a:solidFill>
              </a:rPr>
              <a:t>Reserve System Implementation</a:t>
            </a:r>
            <a:endParaRPr lang="en-US" i="1" dirty="0">
              <a:solidFill>
                <a:schemeClr val="tx2"/>
              </a:solidFill>
            </a:endParaRPr>
          </a:p>
          <a:p>
            <a:pPr lvl="0" algn="ctr" fontAlgn="base"/>
            <a:r>
              <a:rPr lang="en-US" dirty="0"/>
              <a:t>Condition </a:t>
            </a:r>
            <a:r>
              <a:rPr lang="en-US" dirty="0" smtClean="0"/>
              <a:t>9</a:t>
            </a:r>
          </a:p>
          <a:p>
            <a:pPr lvl="0" algn="ctr" fontAlgn="base"/>
            <a:r>
              <a:rPr lang="en-US" dirty="0" smtClean="0"/>
              <a:t>Condition 10</a:t>
            </a:r>
            <a:endParaRPr lang="en-US" dirty="0"/>
          </a:p>
          <a:p>
            <a:pPr lvl="0" algn="ctr" fontAlgn="base"/>
            <a:endParaRPr lang="en-US" dirty="0" smtClean="0"/>
          </a:p>
        </p:txBody>
      </p:sp>
      <p:sp>
        <p:nvSpPr>
          <p:cNvPr id="19" name="Rounded Rectangle 18"/>
          <p:cNvSpPr/>
          <p:nvPr/>
        </p:nvSpPr>
        <p:spPr>
          <a:xfrm>
            <a:off x="6408239" y="1066800"/>
            <a:ext cx="2507161" cy="2485996"/>
          </a:xfrm>
          <a:prstGeom prst="round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Stream and Riparian</a:t>
            </a:r>
          </a:p>
          <a:p>
            <a:pPr lvl="0" algn="ctr" fontAlgn="base"/>
            <a:r>
              <a:rPr lang="en-US" dirty="0" smtClean="0"/>
              <a:t>Condition 11</a:t>
            </a:r>
          </a:p>
          <a:p>
            <a:pPr lvl="0" algn="ctr" fontAlgn="base"/>
            <a:r>
              <a:rPr lang="en-US" i="1" dirty="0" smtClean="0">
                <a:solidFill>
                  <a:schemeClr val="tx2"/>
                </a:solidFill>
              </a:rPr>
              <a:t>Wetland and Pond</a:t>
            </a:r>
          </a:p>
          <a:p>
            <a:pPr lvl="0" algn="ctr" fontAlgn="base"/>
            <a:r>
              <a:rPr lang="en-US" dirty="0" smtClean="0"/>
              <a:t>Condition 12</a:t>
            </a:r>
          </a:p>
          <a:p>
            <a:pPr lvl="0" algn="ctr" fontAlgn="base"/>
            <a:r>
              <a:rPr lang="en-US" i="1" dirty="0" smtClean="0">
                <a:solidFill>
                  <a:schemeClr val="tx2"/>
                </a:solidFill>
              </a:rPr>
              <a:t>Serpentine</a:t>
            </a:r>
          </a:p>
          <a:p>
            <a:pPr lvl="0" algn="ctr" fontAlgn="base"/>
            <a:r>
              <a:rPr lang="en-US" dirty="0" smtClean="0"/>
              <a:t>Condition 13</a:t>
            </a:r>
          </a:p>
          <a:p>
            <a:pPr lvl="0" algn="ctr" fontAlgn="base"/>
            <a:r>
              <a:rPr lang="en-US" i="1" dirty="0" smtClean="0">
                <a:solidFill>
                  <a:schemeClr val="tx2"/>
                </a:solidFill>
              </a:rPr>
              <a:t>Valley and Blue Oak</a:t>
            </a:r>
          </a:p>
          <a:p>
            <a:pPr lvl="0" algn="ctr" fontAlgn="base"/>
            <a:r>
              <a:rPr lang="en-US" dirty="0" smtClean="0"/>
              <a:t>Condition 14</a:t>
            </a:r>
          </a:p>
        </p:txBody>
      </p:sp>
      <p:sp>
        <p:nvSpPr>
          <p:cNvPr id="20" name="Rounded Rectangle 19"/>
          <p:cNvSpPr/>
          <p:nvPr/>
        </p:nvSpPr>
        <p:spPr>
          <a:xfrm>
            <a:off x="0" y="3981510"/>
            <a:ext cx="2827020" cy="27432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r>
              <a:rPr lang="en-US" i="1" dirty="0" smtClean="0">
                <a:solidFill>
                  <a:schemeClr val="tx2"/>
                </a:solidFill>
              </a:rPr>
              <a:t>Bay Checkerspot Butterfly</a:t>
            </a:r>
          </a:p>
          <a:p>
            <a:pPr lvl="0" algn="ctr" fontAlgn="base"/>
            <a:r>
              <a:rPr lang="en-US" dirty="0" smtClean="0"/>
              <a:t>Condition 13</a:t>
            </a:r>
          </a:p>
          <a:p>
            <a:pPr lvl="0" algn="ctr" fontAlgn="base"/>
            <a:r>
              <a:rPr lang="en-US" i="1" dirty="0">
                <a:solidFill>
                  <a:schemeClr val="tx2"/>
                </a:solidFill>
              </a:rPr>
              <a:t>Western Burrowing Owl</a:t>
            </a:r>
          </a:p>
          <a:p>
            <a:pPr lvl="0" algn="ctr" fontAlgn="base"/>
            <a:r>
              <a:rPr lang="en-US" dirty="0" smtClean="0"/>
              <a:t>Condition 15</a:t>
            </a:r>
          </a:p>
          <a:p>
            <a:pPr lvl="0" algn="ctr" fontAlgn="base"/>
            <a:r>
              <a:rPr lang="en-US" i="1" dirty="0">
                <a:solidFill>
                  <a:schemeClr val="tx2"/>
                </a:solidFill>
              </a:rPr>
              <a:t>Least Bell’s Vireo</a:t>
            </a:r>
          </a:p>
          <a:p>
            <a:pPr lvl="0" algn="ctr" fontAlgn="base"/>
            <a:r>
              <a:rPr lang="en-US" dirty="0" smtClean="0"/>
              <a:t>Condition 16</a:t>
            </a:r>
          </a:p>
          <a:p>
            <a:pPr lvl="0" algn="ctr" fontAlgn="base"/>
            <a:r>
              <a:rPr lang="en-US" i="1" dirty="0">
                <a:solidFill>
                  <a:schemeClr val="tx2"/>
                </a:solidFill>
              </a:rPr>
              <a:t>Tricolored Blackbird</a:t>
            </a:r>
          </a:p>
          <a:p>
            <a:pPr lvl="0" algn="ctr" fontAlgn="base"/>
            <a:r>
              <a:rPr lang="en-US" dirty="0" smtClean="0"/>
              <a:t>Condition 17</a:t>
            </a:r>
          </a:p>
          <a:p>
            <a:pPr lvl="0" algn="ctr" fontAlgn="base"/>
            <a:r>
              <a:rPr lang="en-US" i="1" dirty="0">
                <a:solidFill>
                  <a:schemeClr val="tx2"/>
                </a:solidFill>
              </a:rPr>
              <a:t>San Joaquin kit fox</a:t>
            </a:r>
          </a:p>
          <a:p>
            <a:pPr lvl="0" algn="ctr" fontAlgn="base"/>
            <a:r>
              <a:rPr lang="en-US" dirty="0" smtClean="0"/>
              <a:t>Condition 18</a:t>
            </a:r>
          </a:p>
        </p:txBody>
      </p:sp>
      <p:sp>
        <p:nvSpPr>
          <p:cNvPr id="25" name="Rounded Rectangle 24"/>
          <p:cNvSpPr/>
          <p:nvPr/>
        </p:nvSpPr>
        <p:spPr>
          <a:xfrm>
            <a:off x="6477000" y="4495800"/>
            <a:ext cx="2261370" cy="14478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US" i="1" dirty="0">
                <a:solidFill>
                  <a:schemeClr val="tx2"/>
                </a:solidFill>
              </a:rPr>
              <a:t>Plant Salvage</a:t>
            </a:r>
          </a:p>
          <a:p>
            <a:pPr algn="ctr" fontAlgn="base"/>
            <a:r>
              <a:rPr lang="en-US" dirty="0" smtClean="0"/>
              <a:t>Condition 19</a:t>
            </a:r>
          </a:p>
          <a:p>
            <a:pPr algn="ctr" fontAlgn="base"/>
            <a:r>
              <a:rPr lang="en-US" i="1" dirty="0">
                <a:solidFill>
                  <a:schemeClr val="tx2"/>
                </a:solidFill>
              </a:rPr>
              <a:t>Plant </a:t>
            </a:r>
            <a:r>
              <a:rPr lang="en-US" i="1" dirty="0" smtClean="0">
                <a:solidFill>
                  <a:schemeClr val="tx2"/>
                </a:solidFill>
              </a:rPr>
              <a:t>Avoidance and Minimization</a:t>
            </a:r>
            <a:endParaRPr lang="en-US" i="1" dirty="0">
              <a:solidFill>
                <a:schemeClr val="tx2"/>
              </a:solidFill>
            </a:endParaRPr>
          </a:p>
          <a:p>
            <a:pPr algn="ctr" fontAlgn="base"/>
            <a:r>
              <a:rPr lang="en-US" dirty="0" smtClean="0"/>
              <a:t>Condition </a:t>
            </a:r>
            <a:r>
              <a:rPr lang="en-US" dirty="0"/>
              <a:t>20</a:t>
            </a:r>
          </a:p>
        </p:txBody>
      </p:sp>
      <p:cxnSp>
        <p:nvCxnSpPr>
          <p:cNvPr id="21" name="Straight Connector 20"/>
          <p:cNvCxnSpPr/>
          <p:nvPr/>
        </p:nvCxnSpPr>
        <p:spPr>
          <a:xfrm>
            <a:off x="1091803" y="609600"/>
            <a:ext cx="6858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53196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5" y="64455"/>
            <a:ext cx="7210425" cy="1143000"/>
          </a:xfrm>
        </p:spPr>
        <p:txBody>
          <a:bodyPr/>
          <a:lstStyle/>
          <a:p>
            <a:r>
              <a:rPr lang="en-US" dirty="0"/>
              <a:t>Key </a:t>
            </a:r>
            <a:r>
              <a:rPr lang="en-US" dirty="0" smtClean="0"/>
              <a:t>Terms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5</a:t>
            </a:fld>
            <a:endParaRPr lang="en-US"/>
          </a:p>
        </p:txBody>
      </p:sp>
      <p:sp>
        <p:nvSpPr>
          <p:cNvPr id="6" name="Content Placeholder 5"/>
          <p:cNvSpPr>
            <a:spLocks noGrp="1"/>
          </p:cNvSpPr>
          <p:nvPr>
            <p:ph idx="1"/>
          </p:nvPr>
        </p:nvSpPr>
        <p:spPr>
          <a:xfrm>
            <a:off x="1614487" y="1893255"/>
            <a:ext cx="7086600" cy="4278945"/>
          </a:xfrm>
        </p:spPr>
        <p:txBody>
          <a:bodyPr>
            <a:normAutofit fontScale="92500" lnSpcReduction="10000"/>
          </a:bodyPr>
          <a:lstStyle/>
          <a:p>
            <a:r>
              <a:rPr lang="en-US" dirty="0" smtClean="0"/>
              <a:t>Take</a:t>
            </a:r>
          </a:p>
          <a:p>
            <a:r>
              <a:rPr lang="en-US" dirty="0" smtClean="0"/>
              <a:t>Take Authorization (also called Endangered Species Permits)</a:t>
            </a:r>
          </a:p>
          <a:p>
            <a:r>
              <a:rPr lang="en-US" dirty="0" smtClean="0"/>
              <a:t>Permit Term</a:t>
            </a:r>
          </a:p>
          <a:p>
            <a:r>
              <a:rPr lang="en-US" dirty="0" smtClean="0"/>
              <a:t>Covered Projects</a:t>
            </a:r>
          </a:p>
          <a:p>
            <a:r>
              <a:rPr lang="en-US" dirty="0" smtClean="0"/>
              <a:t>Covered Species</a:t>
            </a:r>
          </a:p>
          <a:p>
            <a:pPr marL="0" indent="0" algn="r">
              <a:buNone/>
            </a:pPr>
            <a:endParaRPr lang="en-US" i="1" dirty="0" smtClean="0"/>
          </a:p>
          <a:p>
            <a:pPr marL="0" indent="0" algn="r">
              <a:buNone/>
            </a:pPr>
            <a:endParaRPr lang="en-US" i="1" dirty="0"/>
          </a:p>
          <a:p>
            <a:pPr marL="0" indent="0" algn="r">
              <a:buNone/>
            </a:pPr>
            <a:endParaRPr lang="en-US" i="1" dirty="0" smtClean="0"/>
          </a:p>
          <a:p>
            <a:pPr marL="0" indent="0" algn="r">
              <a:buNone/>
            </a:pPr>
            <a:endParaRPr lang="en-US" i="1" dirty="0"/>
          </a:p>
          <a:p>
            <a:pPr marL="0" indent="0" algn="r">
              <a:buNone/>
            </a:pPr>
            <a:r>
              <a:rPr lang="en-US" i="1" dirty="0" smtClean="0"/>
              <a:t>Please see handout for key terms defined.</a:t>
            </a:r>
            <a:endParaRPr lang="en-US" i="1" dirty="0"/>
          </a:p>
        </p:txBody>
      </p:sp>
      <p:cxnSp>
        <p:nvCxnSpPr>
          <p:cNvPr id="7" name="Straight Connector 6"/>
          <p:cNvCxnSpPr/>
          <p:nvPr/>
        </p:nvCxnSpPr>
        <p:spPr>
          <a:xfrm>
            <a:off x="1652587" y="10668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267400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50</a:t>
            </a:fld>
            <a:endParaRPr lang="en-US"/>
          </a:p>
        </p:txBody>
      </p:sp>
      <p:sp>
        <p:nvSpPr>
          <p:cNvPr id="2" name="Title 1"/>
          <p:cNvSpPr>
            <a:spLocks noGrp="1"/>
          </p:cNvSpPr>
          <p:nvPr>
            <p:ph type="title" idx="4294967295"/>
          </p:nvPr>
        </p:nvSpPr>
        <p:spPr>
          <a:xfrm>
            <a:off x="629047" y="76200"/>
            <a:ext cx="8514954" cy="1143000"/>
          </a:xfrm>
        </p:spPr>
        <p:txBody>
          <a:bodyPr>
            <a:normAutofit/>
          </a:bodyPr>
          <a:lstStyle/>
          <a:p>
            <a:r>
              <a:rPr lang="en-US" sz="3600" dirty="0" smtClean="0"/>
              <a:t>Habitat </a:t>
            </a:r>
            <a:r>
              <a:rPr lang="en-US" sz="3600" dirty="0"/>
              <a:t>Plan </a:t>
            </a:r>
            <a:r>
              <a:rPr lang="en-US" sz="3600" dirty="0" smtClean="0"/>
              <a:t>Application/Reporting </a:t>
            </a:r>
            <a:r>
              <a:rPr lang="en-US" sz="3600" dirty="0" smtClean="0"/>
              <a:t>Package</a:t>
            </a:r>
            <a:endParaRPr lang="en-US" sz="3600" dirty="0"/>
          </a:p>
        </p:txBody>
      </p:sp>
      <p:sp>
        <p:nvSpPr>
          <p:cNvPr id="3" name="Content Placeholder 2"/>
          <p:cNvSpPr>
            <a:spLocks noGrp="1"/>
          </p:cNvSpPr>
          <p:nvPr>
            <p:ph idx="4294967295"/>
          </p:nvPr>
        </p:nvSpPr>
        <p:spPr>
          <a:xfrm>
            <a:off x="4495800" y="1828801"/>
            <a:ext cx="4038600" cy="2133600"/>
          </a:xfrm>
        </p:spPr>
        <p:txBody>
          <a:bodyPr>
            <a:normAutofit fontScale="62500" lnSpcReduction="20000"/>
          </a:bodyPr>
          <a:lstStyle/>
          <a:p>
            <a:r>
              <a:rPr lang="en-US" dirty="0" smtClean="0"/>
              <a:t>Project Overview</a:t>
            </a:r>
          </a:p>
          <a:p>
            <a:r>
              <a:rPr lang="en-US" dirty="0" smtClean="0"/>
              <a:t>Existing Conditions and Impacts</a:t>
            </a:r>
          </a:p>
          <a:p>
            <a:r>
              <a:rPr lang="en-US" dirty="0" smtClean="0"/>
              <a:t>Species-Specific Preconstruction Surveys, Avoidance, and Monitoring Requirements.</a:t>
            </a:r>
          </a:p>
          <a:p>
            <a:r>
              <a:rPr lang="en-US" dirty="0" smtClean="0"/>
              <a:t>Conditions</a:t>
            </a:r>
          </a:p>
          <a:p>
            <a:r>
              <a:rPr lang="en-US" dirty="0" smtClean="0"/>
              <a:t>Fees</a:t>
            </a:r>
          </a:p>
          <a:p>
            <a:endParaRPr lang="en-US" dirty="0"/>
          </a:p>
        </p:txBody>
      </p:sp>
      <p:cxnSp>
        <p:nvCxnSpPr>
          <p:cNvPr id="6" name="Straight Connector 5"/>
          <p:cNvCxnSpPr/>
          <p:nvPr/>
        </p:nvCxnSpPr>
        <p:spPr>
          <a:xfrm>
            <a:off x="629046" y="1066800"/>
            <a:ext cx="8057754" cy="0"/>
          </a:xfrm>
          <a:prstGeom prst="line">
            <a:avLst/>
          </a:prstGeom>
        </p:spPr>
        <p:style>
          <a:lnRef idx="3">
            <a:schemeClr val="accent6"/>
          </a:lnRef>
          <a:fillRef idx="0">
            <a:schemeClr val="accent6"/>
          </a:fillRef>
          <a:effectRef idx="2">
            <a:schemeClr val="accent6"/>
          </a:effectRef>
          <a:fontRef idx="minor">
            <a:schemeClr val="tx1"/>
          </a:fontRef>
        </p:style>
      </p:cxn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087" t="7337" r="2500" b="3804"/>
          <a:stretch/>
        </p:blipFill>
        <p:spPr bwMode="auto">
          <a:xfrm>
            <a:off x="76200" y="1219200"/>
            <a:ext cx="36282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56" t="10547" r="21719" b="3516"/>
          <a:stretch/>
        </p:blipFill>
        <p:spPr bwMode="auto">
          <a:xfrm>
            <a:off x="971154" y="2552700"/>
            <a:ext cx="3329241"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825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51</a:t>
            </a:fld>
            <a:endParaRPr lang="en-US"/>
          </a:p>
        </p:txBody>
      </p:sp>
      <p:sp>
        <p:nvSpPr>
          <p:cNvPr id="2" name="Title 1"/>
          <p:cNvSpPr>
            <a:spLocks noGrp="1"/>
          </p:cNvSpPr>
          <p:nvPr>
            <p:ph type="title" idx="4294967295"/>
          </p:nvPr>
        </p:nvSpPr>
        <p:spPr>
          <a:xfrm>
            <a:off x="1933575" y="76200"/>
            <a:ext cx="7210425" cy="1143000"/>
          </a:xfrm>
        </p:spPr>
        <p:txBody>
          <a:bodyPr/>
          <a:lstStyle/>
          <a:p>
            <a:r>
              <a:rPr lang="en-US" dirty="0" smtClean="0"/>
              <a:t>Project Overview</a:t>
            </a:r>
            <a:endParaRPr lang="en-US" dirty="0"/>
          </a:p>
        </p:txBody>
      </p:sp>
      <p:sp>
        <p:nvSpPr>
          <p:cNvPr id="3" name="Content Placeholder 2"/>
          <p:cNvSpPr>
            <a:spLocks noGrp="1"/>
          </p:cNvSpPr>
          <p:nvPr>
            <p:ph idx="4294967295"/>
          </p:nvPr>
        </p:nvSpPr>
        <p:spPr>
          <a:xfrm>
            <a:off x="0" y="1847850"/>
            <a:ext cx="4038600" cy="4278313"/>
          </a:xfrm>
        </p:spPr>
        <p:txBody>
          <a:bodyPr>
            <a:normAutofit fontScale="77500" lnSpcReduction="20000"/>
          </a:bodyPr>
          <a:lstStyle/>
          <a:p>
            <a:r>
              <a:rPr lang="en-US" dirty="0" smtClean="0"/>
              <a:t>Project Name</a:t>
            </a:r>
          </a:p>
          <a:p>
            <a:r>
              <a:rPr lang="en-US" dirty="0" smtClean="0"/>
              <a:t>Submittal date</a:t>
            </a:r>
          </a:p>
          <a:p>
            <a:r>
              <a:rPr lang="en-US" dirty="0" smtClean="0"/>
              <a:t>Local jurisdiction</a:t>
            </a:r>
          </a:p>
          <a:p>
            <a:r>
              <a:rPr lang="en-US" dirty="0" smtClean="0"/>
              <a:t>Application file number (assigned by planner)</a:t>
            </a:r>
          </a:p>
          <a:p>
            <a:r>
              <a:rPr lang="en-US" dirty="0" smtClean="0"/>
              <a:t>Property Owner</a:t>
            </a:r>
          </a:p>
          <a:p>
            <a:r>
              <a:rPr lang="en-US" dirty="0" smtClean="0"/>
              <a:t>Project Applicant</a:t>
            </a:r>
          </a:p>
          <a:p>
            <a:r>
              <a:rPr lang="en-US" dirty="0" smtClean="0"/>
              <a:t>Biologist Information</a:t>
            </a:r>
          </a:p>
          <a:p>
            <a:r>
              <a:rPr lang="en-US" dirty="0" smtClean="0"/>
              <a:t>Property Description</a:t>
            </a:r>
          </a:p>
          <a:p>
            <a:r>
              <a:rPr lang="en-US" dirty="0" smtClean="0"/>
              <a:t>Development Area </a:t>
            </a:r>
          </a:p>
          <a:p>
            <a:r>
              <a:rPr lang="en-US" dirty="0" smtClean="0"/>
              <a:t>Fee Zone</a:t>
            </a:r>
          </a:p>
          <a:p>
            <a:pPr marL="0" indent="0">
              <a:buNone/>
            </a:pPr>
            <a:endParaRPr lang="en-US" dirty="0" smtClean="0"/>
          </a:p>
        </p:txBody>
      </p:sp>
      <p:cxnSp>
        <p:nvCxnSpPr>
          <p:cNvPr id="6" name="Straight Connector 5"/>
          <p:cNvCxnSpPr/>
          <p:nvPr/>
        </p:nvCxnSpPr>
        <p:spPr>
          <a:xfrm>
            <a:off x="629046" y="1066800"/>
            <a:ext cx="8057754" cy="0"/>
          </a:xfrm>
          <a:prstGeom prst="line">
            <a:avLst/>
          </a:prstGeom>
        </p:spPr>
        <p:style>
          <a:lnRef idx="3">
            <a:schemeClr val="accent6"/>
          </a:lnRef>
          <a:fillRef idx="0">
            <a:schemeClr val="accent6"/>
          </a:fillRef>
          <a:effectRef idx="2">
            <a:schemeClr val="accent6"/>
          </a:effectRef>
          <a:fontRef idx="minor">
            <a:schemeClr val="tx1"/>
          </a:fontRef>
        </p:style>
      </p:cxn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087" t="7337" r="2500" b="3804"/>
          <a:stretch/>
        </p:blipFill>
        <p:spPr bwMode="auto">
          <a:xfrm>
            <a:off x="3853005" y="1219200"/>
            <a:ext cx="36282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56" t="10547" r="21719" b="3516"/>
          <a:stretch/>
        </p:blipFill>
        <p:spPr bwMode="auto">
          <a:xfrm>
            <a:off x="4747959" y="2552700"/>
            <a:ext cx="3329241"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4587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788" y="0"/>
            <a:ext cx="7210425" cy="1143000"/>
          </a:xfrm>
        </p:spPr>
        <p:txBody>
          <a:bodyPr/>
          <a:lstStyle/>
          <a:p>
            <a:r>
              <a:rPr lang="en-US" dirty="0" smtClean="0"/>
              <a:t>Project Overview</a:t>
            </a:r>
            <a:endParaRPr lang="en-US" dirty="0"/>
          </a:p>
        </p:txBody>
      </p:sp>
      <p:sp>
        <p:nvSpPr>
          <p:cNvPr id="3" name="Content Placeholder 2"/>
          <p:cNvSpPr>
            <a:spLocks noGrp="1"/>
          </p:cNvSpPr>
          <p:nvPr>
            <p:ph idx="1"/>
          </p:nvPr>
        </p:nvSpPr>
        <p:spPr>
          <a:xfrm>
            <a:off x="1600200" y="1847218"/>
            <a:ext cx="3200400" cy="4936236"/>
          </a:xfrm>
        </p:spPr>
        <p:txBody>
          <a:bodyPr>
            <a:normAutofit/>
          </a:bodyPr>
          <a:lstStyle/>
          <a:p>
            <a:pPr lvl="0" fontAlgn="base"/>
            <a:r>
              <a:rPr lang="en-US" dirty="0"/>
              <a:t>Project description.</a:t>
            </a:r>
          </a:p>
          <a:p>
            <a:pPr lvl="0" fontAlgn="base"/>
            <a:r>
              <a:rPr lang="en-US" dirty="0"/>
              <a:t>Vicinity map. </a:t>
            </a:r>
          </a:p>
          <a:p>
            <a:pPr lvl="0" fontAlgn="base"/>
            <a:r>
              <a:rPr lang="en-US" dirty="0"/>
              <a:t>Project Site Plan. </a:t>
            </a:r>
          </a:p>
          <a:p>
            <a:pPr lvl="0" fontAlgn="base"/>
            <a:r>
              <a:rPr lang="en-US" dirty="0"/>
              <a:t>Temporary impact site photo documentation. </a:t>
            </a:r>
          </a:p>
          <a:p>
            <a:pPr lvl="0" fontAlgn="base"/>
            <a:r>
              <a:rPr lang="en-US" dirty="0"/>
              <a:t>GIS- or Computer-Aided Design (CAD) compatible files of Vicinity Map and Project Site Plan.</a:t>
            </a:r>
          </a:p>
        </p:txBody>
      </p:sp>
      <p:sp>
        <p:nvSpPr>
          <p:cNvPr id="4" name="Slide Number Placeholder 3"/>
          <p:cNvSpPr>
            <a:spLocks noGrp="1"/>
          </p:cNvSpPr>
          <p:nvPr>
            <p:ph type="sldNum" sz="quarter" idx="12"/>
          </p:nvPr>
        </p:nvSpPr>
        <p:spPr/>
        <p:txBody>
          <a:bodyPr/>
          <a:lstStyle/>
          <a:p>
            <a:fld id="{BD3E6F33-9149-4F5B-BC12-F342A25203F1}" type="slidenum">
              <a:rPr lang="en-US" smtClean="0"/>
              <a:pPr/>
              <a:t>52</a:t>
            </a:fld>
            <a:endParaRPr lang="en-US"/>
          </a:p>
        </p:txBody>
      </p:sp>
      <p:sp>
        <p:nvSpPr>
          <p:cNvPr id="6" name="TextBox 5"/>
          <p:cNvSpPr txBox="1"/>
          <p:nvPr/>
        </p:nvSpPr>
        <p:spPr>
          <a:xfrm>
            <a:off x="2814147" y="1138535"/>
            <a:ext cx="3515706" cy="461665"/>
          </a:xfrm>
          <a:prstGeom prst="rect">
            <a:avLst/>
          </a:prstGeom>
          <a:noFill/>
        </p:spPr>
        <p:txBody>
          <a:bodyPr wrap="none" rtlCol="0">
            <a:spAutoFit/>
          </a:bodyPr>
          <a:lstStyle/>
          <a:p>
            <a:r>
              <a:rPr lang="en-US" sz="2400" dirty="0" smtClean="0"/>
              <a:t>Item 2: Project Description</a:t>
            </a:r>
            <a:endParaRPr lang="en-US" sz="2400" dirty="0"/>
          </a:p>
        </p:txBody>
      </p:sp>
      <p:cxnSp>
        <p:nvCxnSpPr>
          <p:cNvPr id="8" name="Straight Connector 7"/>
          <p:cNvCxnSpPr/>
          <p:nvPr/>
        </p:nvCxnSpPr>
        <p:spPr>
          <a:xfrm>
            <a:off x="629046" y="1066800"/>
            <a:ext cx="8057754" cy="0"/>
          </a:xfrm>
          <a:prstGeom prst="line">
            <a:avLst/>
          </a:prstGeom>
        </p:spPr>
        <p:style>
          <a:lnRef idx="3">
            <a:schemeClr val="accent6"/>
          </a:lnRef>
          <a:fillRef idx="0">
            <a:schemeClr val="accent6"/>
          </a:fillRef>
          <a:effectRef idx="2">
            <a:schemeClr val="accent6"/>
          </a:effectRef>
          <a:fontRef idx="minor">
            <a:schemeClr val="tx1"/>
          </a:fontRef>
        </p:style>
      </p:cxn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79511"/>
            <a:ext cx="4092756" cy="52039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9115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53</a:t>
            </a:fld>
            <a:endParaRPr lang="en-US"/>
          </a:p>
        </p:txBody>
      </p:sp>
      <p:sp>
        <p:nvSpPr>
          <p:cNvPr id="2" name="Title 1"/>
          <p:cNvSpPr>
            <a:spLocks noGrp="1"/>
          </p:cNvSpPr>
          <p:nvPr>
            <p:ph type="title" idx="4294967295"/>
          </p:nvPr>
        </p:nvSpPr>
        <p:spPr>
          <a:xfrm>
            <a:off x="966788" y="76200"/>
            <a:ext cx="7210425" cy="1143000"/>
          </a:xfrm>
        </p:spPr>
        <p:txBody>
          <a:bodyPr>
            <a:normAutofit fontScale="90000"/>
          </a:bodyPr>
          <a:lstStyle/>
          <a:p>
            <a:r>
              <a:rPr lang="en-US" dirty="0"/>
              <a:t>Existing Conditions and Impacts</a:t>
            </a:r>
          </a:p>
        </p:txBody>
      </p:sp>
      <p:sp>
        <p:nvSpPr>
          <p:cNvPr id="6" name="TextBox 5"/>
          <p:cNvSpPr txBox="1"/>
          <p:nvPr/>
        </p:nvSpPr>
        <p:spPr>
          <a:xfrm>
            <a:off x="2086800" y="1138535"/>
            <a:ext cx="4970400" cy="461665"/>
          </a:xfrm>
          <a:prstGeom prst="rect">
            <a:avLst/>
          </a:prstGeom>
          <a:noFill/>
        </p:spPr>
        <p:txBody>
          <a:bodyPr wrap="none" rtlCol="0">
            <a:spAutoFit/>
          </a:bodyPr>
          <a:lstStyle/>
          <a:p>
            <a:r>
              <a:rPr lang="en-US" sz="2400" dirty="0" smtClean="0"/>
              <a:t>Item 3: Land Cover Types and Impacts </a:t>
            </a:r>
            <a:endParaRPr lang="en-US" sz="2400" dirty="0"/>
          </a:p>
        </p:txBody>
      </p:sp>
      <p:cxnSp>
        <p:nvCxnSpPr>
          <p:cNvPr id="8" name="Straight Connector 7"/>
          <p:cNvCxnSpPr/>
          <p:nvPr/>
        </p:nvCxnSpPr>
        <p:spPr>
          <a:xfrm>
            <a:off x="629046" y="1066800"/>
            <a:ext cx="8057754" cy="0"/>
          </a:xfrm>
          <a:prstGeom prst="line">
            <a:avLst/>
          </a:prstGeom>
        </p:spPr>
        <p:style>
          <a:lnRef idx="3">
            <a:schemeClr val="accent6"/>
          </a:lnRef>
          <a:fillRef idx="0">
            <a:schemeClr val="accent6"/>
          </a:fillRef>
          <a:effectRef idx="2">
            <a:schemeClr val="accent6"/>
          </a:effectRef>
          <a:fontRef idx="minor">
            <a:schemeClr val="tx1"/>
          </a:fontRef>
        </p:style>
      </p:cxn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613" t="7258" r="3710" b="4133"/>
          <a:stretch/>
        </p:blipFill>
        <p:spPr bwMode="auto">
          <a:xfrm>
            <a:off x="304800" y="1600200"/>
            <a:ext cx="282122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806" t="6073" r="2581" b="3806"/>
          <a:stretch/>
        </p:blipFill>
        <p:spPr bwMode="auto">
          <a:xfrm>
            <a:off x="1371600" y="2794820"/>
            <a:ext cx="28720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4572000" y="2143328"/>
            <a:ext cx="3810000" cy="42783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r>
              <a:rPr lang="en-US" dirty="0">
                <a:solidFill>
                  <a:schemeClr val="dk1"/>
                </a:solidFill>
              </a:rPr>
              <a:t>Verification of land </a:t>
            </a:r>
            <a:r>
              <a:rPr lang="en-US" dirty="0" smtClean="0">
                <a:solidFill>
                  <a:schemeClr val="dk1"/>
                </a:solidFill>
              </a:rPr>
              <a:t>cover (36 land cover types)</a:t>
            </a:r>
            <a:endParaRPr lang="en-US" dirty="0">
              <a:solidFill>
                <a:schemeClr val="dk1"/>
              </a:solidFill>
            </a:endParaRPr>
          </a:p>
          <a:p>
            <a:pPr marL="285750" indent="-285750"/>
            <a:r>
              <a:rPr lang="en-US" dirty="0" smtClean="0">
                <a:solidFill>
                  <a:schemeClr val="dk1"/>
                </a:solidFill>
              </a:rPr>
              <a:t>Permanent vs. </a:t>
            </a:r>
            <a:r>
              <a:rPr lang="en-US" dirty="0">
                <a:solidFill>
                  <a:schemeClr val="dk1"/>
                </a:solidFill>
              </a:rPr>
              <a:t>Temporary </a:t>
            </a:r>
            <a:r>
              <a:rPr lang="en-US" dirty="0" smtClean="0">
                <a:solidFill>
                  <a:schemeClr val="dk1"/>
                </a:solidFill>
              </a:rPr>
              <a:t>Impacts</a:t>
            </a:r>
          </a:p>
          <a:p>
            <a:pPr marL="285750" indent="-285750"/>
            <a:r>
              <a:rPr lang="en-US" dirty="0" smtClean="0">
                <a:solidFill>
                  <a:schemeClr val="dk1"/>
                </a:solidFill>
              </a:rPr>
              <a:t>Documentation</a:t>
            </a:r>
            <a:endParaRPr lang="en-US" dirty="0">
              <a:solidFill>
                <a:schemeClr val="dk1"/>
              </a:solidFill>
            </a:endParaRPr>
          </a:p>
        </p:txBody>
      </p:sp>
    </p:spTree>
    <p:extLst>
      <p:ext uri="{BB962C8B-B14F-4D97-AF65-F5344CB8AC3E}">
        <p14:creationId xmlns:p14="http://schemas.microsoft.com/office/powerpoint/2010/main" val="7010294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54</a:t>
            </a:fld>
            <a:endParaRPr lang="en-US"/>
          </a:p>
        </p:txBody>
      </p:sp>
      <p:sp>
        <p:nvSpPr>
          <p:cNvPr id="2" name="Title 1"/>
          <p:cNvSpPr>
            <a:spLocks noGrp="1"/>
          </p:cNvSpPr>
          <p:nvPr>
            <p:ph type="title" idx="4294967295"/>
          </p:nvPr>
        </p:nvSpPr>
        <p:spPr>
          <a:xfrm>
            <a:off x="966788" y="76200"/>
            <a:ext cx="7210425" cy="1143000"/>
          </a:xfrm>
        </p:spPr>
        <p:txBody>
          <a:bodyPr>
            <a:normAutofit fontScale="90000"/>
          </a:bodyPr>
          <a:lstStyle/>
          <a:p>
            <a:r>
              <a:rPr lang="en-US" dirty="0"/>
              <a:t>Existing Conditions and Impacts</a:t>
            </a:r>
          </a:p>
        </p:txBody>
      </p:sp>
      <p:sp>
        <p:nvSpPr>
          <p:cNvPr id="6" name="TextBox 5"/>
          <p:cNvSpPr txBox="1"/>
          <p:nvPr/>
        </p:nvSpPr>
        <p:spPr>
          <a:xfrm>
            <a:off x="809271" y="1062335"/>
            <a:ext cx="7525458" cy="461665"/>
          </a:xfrm>
          <a:prstGeom prst="rect">
            <a:avLst/>
          </a:prstGeom>
          <a:noFill/>
        </p:spPr>
        <p:txBody>
          <a:bodyPr wrap="none" rtlCol="0">
            <a:spAutoFit/>
          </a:bodyPr>
          <a:lstStyle/>
          <a:p>
            <a:r>
              <a:rPr lang="en-US" sz="2400" dirty="0" smtClean="0"/>
              <a:t>Item 4: Wetland, Ponds, Streams, and Riparian Woodlands </a:t>
            </a:r>
            <a:endParaRPr lang="en-US" sz="2400" dirty="0"/>
          </a:p>
        </p:txBody>
      </p:sp>
      <p:cxnSp>
        <p:nvCxnSpPr>
          <p:cNvPr id="8" name="Straight Connector 7"/>
          <p:cNvCxnSpPr/>
          <p:nvPr/>
        </p:nvCxnSpPr>
        <p:spPr>
          <a:xfrm>
            <a:off x="629046" y="1066800"/>
            <a:ext cx="8057754" cy="0"/>
          </a:xfrm>
          <a:prstGeom prst="line">
            <a:avLst/>
          </a:prstGeom>
        </p:spPr>
        <p:style>
          <a:lnRef idx="3">
            <a:schemeClr val="accent6"/>
          </a:lnRef>
          <a:fillRef idx="0">
            <a:schemeClr val="accent6"/>
          </a:fillRef>
          <a:effectRef idx="2">
            <a:schemeClr val="accent6"/>
          </a:effectRef>
          <a:fontRef idx="minor">
            <a:schemeClr val="tx1"/>
          </a:fontRef>
        </p:style>
      </p:cxn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856" t="47782" r="4677" b="4133"/>
          <a:stretch/>
        </p:blipFill>
        <p:spPr bwMode="auto">
          <a:xfrm>
            <a:off x="60221" y="1524000"/>
            <a:ext cx="508383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699991"/>
            <a:ext cx="4191003" cy="296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5144055" y="1828801"/>
            <a:ext cx="3810000" cy="3962400"/>
          </a:xfrm>
          <a:prstGeom prst="rect">
            <a:avLst/>
          </a:prstGeom>
          <a:solidFill>
            <a:schemeClr val="bg1"/>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Verification of wetland, pond, streams, or riparian woodlands on site</a:t>
            </a:r>
          </a:p>
          <a:p>
            <a:r>
              <a:rPr lang="en-US" dirty="0"/>
              <a:t>Name of affected streams</a:t>
            </a:r>
          </a:p>
          <a:p>
            <a:r>
              <a:rPr lang="en-US" dirty="0"/>
              <a:t>Name of watershed where impacts occur</a:t>
            </a:r>
          </a:p>
          <a:p>
            <a:r>
              <a:rPr lang="en-US" dirty="0"/>
              <a:t>Map of impacted wetland, pond, streams, or riparian woodlands</a:t>
            </a:r>
          </a:p>
        </p:txBody>
      </p:sp>
    </p:spTree>
    <p:extLst>
      <p:ext uri="{BB962C8B-B14F-4D97-AF65-F5344CB8AC3E}">
        <p14:creationId xmlns:p14="http://schemas.microsoft.com/office/powerpoint/2010/main" val="11720940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55</a:t>
            </a:fld>
            <a:endParaRPr lang="en-US"/>
          </a:p>
        </p:txBody>
      </p:sp>
      <p:sp>
        <p:nvSpPr>
          <p:cNvPr id="3" name="Content Placeholder 2"/>
          <p:cNvSpPr>
            <a:spLocks noGrp="1"/>
          </p:cNvSpPr>
          <p:nvPr>
            <p:ph idx="4294967295"/>
          </p:nvPr>
        </p:nvSpPr>
        <p:spPr>
          <a:xfrm>
            <a:off x="4572000" y="1970088"/>
            <a:ext cx="4572000" cy="4278312"/>
          </a:xfrm>
        </p:spPr>
        <p:txBody>
          <a:bodyPr>
            <a:normAutofit fontScale="70000" lnSpcReduction="20000"/>
          </a:bodyPr>
          <a:lstStyle/>
          <a:p>
            <a:r>
              <a:rPr lang="en-US" dirty="0" smtClean="0"/>
              <a:t>Which covered wildlife species require surveys?</a:t>
            </a:r>
          </a:p>
          <a:p>
            <a:pPr lvl="1"/>
            <a:r>
              <a:rPr lang="en-US" dirty="0" smtClean="0"/>
              <a:t>San Joaquin kit fox</a:t>
            </a:r>
          </a:p>
          <a:p>
            <a:pPr lvl="1"/>
            <a:r>
              <a:rPr lang="en-US" dirty="0" smtClean="0"/>
              <a:t>Western burrowing owl</a:t>
            </a:r>
          </a:p>
          <a:p>
            <a:pPr lvl="1"/>
            <a:r>
              <a:rPr lang="en-US" dirty="0" smtClean="0"/>
              <a:t>Tricolored blackbird</a:t>
            </a:r>
          </a:p>
          <a:p>
            <a:pPr lvl="1"/>
            <a:r>
              <a:rPr lang="en-US" dirty="0" smtClean="0"/>
              <a:t>Bay checkerspot butterfly </a:t>
            </a:r>
          </a:p>
          <a:p>
            <a:pPr lvl="1"/>
            <a:r>
              <a:rPr lang="en-US" dirty="0" smtClean="0"/>
              <a:t>Least Bell’s vireo</a:t>
            </a:r>
          </a:p>
          <a:p>
            <a:r>
              <a:rPr lang="en-US" dirty="0" smtClean="0"/>
              <a:t>How are required surveys determined?</a:t>
            </a:r>
          </a:p>
          <a:p>
            <a:pPr lvl="1"/>
            <a:r>
              <a:rPr lang="en-US" dirty="0" smtClean="0"/>
              <a:t>Location </a:t>
            </a:r>
          </a:p>
          <a:p>
            <a:pPr lvl="1"/>
            <a:r>
              <a:rPr lang="en-US" dirty="0" smtClean="0"/>
              <a:t>Land cover type</a:t>
            </a:r>
          </a:p>
          <a:p>
            <a:r>
              <a:rPr lang="en-US" dirty="0" smtClean="0"/>
              <a:t>How are required surveys documented?</a:t>
            </a:r>
          </a:p>
          <a:p>
            <a:endParaRPr lang="en-US" dirty="0"/>
          </a:p>
        </p:txBody>
      </p:sp>
      <p:sp>
        <p:nvSpPr>
          <p:cNvPr id="8" name="Title 7"/>
          <p:cNvSpPr>
            <a:spLocks noGrp="1"/>
          </p:cNvSpPr>
          <p:nvPr>
            <p:ph type="title" idx="4294967295"/>
          </p:nvPr>
        </p:nvSpPr>
        <p:spPr>
          <a:xfrm>
            <a:off x="966788" y="0"/>
            <a:ext cx="7210425" cy="1143000"/>
          </a:xfrm>
        </p:spPr>
        <p:txBody>
          <a:bodyPr>
            <a:normAutofit fontScale="90000"/>
          </a:bodyPr>
          <a:lstStyle/>
          <a:p>
            <a:r>
              <a:rPr lang="en-US" dirty="0"/>
              <a:t>Existing Conditions and </a:t>
            </a:r>
            <a:r>
              <a:rPr lang="en-US" dirty="0" smtClean="0"/>
              <a:t>Impacts</a:t>
            </a:r>
            <a:endParaRPr lang="en-US" dirty="0"/>
          </a:p>
        </p:txBody>
      </p:sp>
      <p:sp>
        <p:nvSpPr>
          <p:cNvPr id="6" name="Title 1"/>
          <p:cNvSpPr txBox="1">
            <a:spLocks/>
          </p:cNvSpPr>
          <p:nvPr/>
        </p:nvSpPr>
        <p:spPr>
          <a:xfrm>
            <a:off x="966788" y="274638"/>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endParaRPr lang="en-US" dirty="0"/>
          </a:p>
        </p:txBody>
      </p:sp>
      <p:sp>
        <p:nvSpPr>
          <p:cNvPr id="7" name="TextBox 6"/>
          <p:cNvSpPr txBox="1"/>
          <p:nvPr/>
        </p:nvSpPr>
        <p:spPr>
          <a:xfrm>
            <a:off x="1309344" y="997803"/>
            <a:ext cx="6525312" cy="830997"/>
          </a:xfrm>
          <a:prstGeom prst="rect">
            <a:avLst/>
          </a:prstGeom>
          <a:noFill/>
        </p:spPr>
        <p:txBody>
          <a:bodyPr wrap="none" rtlCol="0">
            <a:spAutoFit/>
          </a:bodyPr>
          <a:lstStyle/>
          <a:p>
            <a:pPr algn="ctr"/>
            <a:r>
              <a:rPr lang="en-US" sz="2400" dirty="0" smtClean="0"/>
              <a:t>Item 4: Species-Specific Survey Requirements</a:t>
            </a:r>
          </a:p>
          <a:p>
            <a:pPr algn="ctr"/>
            <a:r>
              <a:rPr lang="en-US" sz="2400" b="1" dirty="0" smtClean="0"/>
              <a:t>Wildlife Habitat Survey Requirements and Results</a:t>
            </a:r>
            <a:endParaRPr lang="en-US" sz="2400" b="1" dirty="0"/>
          </a:p>
        </p:txBody>
      </p:sp>
      <p:cxnSp>
        <p:nvCxnSpPr>
          <p:cNvPr id="10" name="Straight Connector 9"/>
          <p:cNvCxnSpPr/>
          <p:nvPr/>
        </p:nvCxnSpPr>
        <p:spPr>
          <a:xfrm flipV="1">
            <a:off x="1066800" y="838200"/>
            <a:ext cx="7010400" cy="7938"/>
          </a:xfrm>
          <a:prstGeom prst="line">
            <a:avLst/>
          </a:prstGeom>
        </p:spPr>
        <p:style>
          <a:lnRef idx="3">
            <a:schemeClr val="accent6"/>
          </a:lnRef>
          <a:fillRef idx="0">
            <a:schemeClr val="accent6"/>
          </a:fillRef>
          <a:effectRef idx="2">
            <a:schemeClr val="accent6"/>
          </a:effectRef>
          <a:fontRef idx="minor">
            <a:schemeClr val="tx1"/>
          </a:fontRef>
        </p:style>
      </p:cxn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921" t="7072" r="3553" b="3454"/>
          <a:stretch/>
        </p:blipFill>
        <p:spPr bwMode="auto">
          <a:xfrm>
            <a:off x="533400" y="1828800"/>
            <a:ext cx="354666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1823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56</a:t>
            </a:fld>
            <a:endParaRPr lang="en-US"/>
          </a:p>
        </p:txBody>
      </p:sp>
      <p:sp>
        <p:nvSpPr>
          <p:cNvPr id="3" name="Content Placeholder 2"/>
          <p:cNvSpPr>
            <a:spLocks noGrp="1"/>
          </p:cNvSpPr>
          <p:nvPr>
            <p:ph idx="4294967295"/>
          </p:nvPr>
        </p:nvSpPr>
        <p:spPr>
          <a:xfrm>
            <a:off x="4343400" y="2046288"/>
            <a:ext cx="4419600" cy="4278312"/>
          </a:xfrm>
        </p:spPr>
        <p:txBody>
          <a:bodyPr>
            <a:normAutofit/>
          </a:bodyPr>
          <a:lstStyle/>
          <a:p>
            <a:r>
              <a:rPr lang="en-US" dirty="0" smtClean="0"/>
              <a:t>Which covered plant species require surveys?</a:t>
            </a:r>
          </a:p>
          <a:p>
            <a:r>
              <a:rPr lang="en-US" dirty="0" smtClean="0"/>
              <a:t>How are required surveys determined?</a:t>
            </a:r>
          </a:p>
          <a:p>
            <a:r>
              <a:rPr lang="en-US" dirty="0" smtClean="0"/>
              <a:t>How are required surveys documented?</a:t>
            </a:r>
          </a:p>
          <a:p>
            <a:endParaRPr lang="en-US" dirty="0"/>
          </a:p>
        </p:txBody>
      </p:sp>
      <p:sp>
        <p:nvSpPr>
          <p:cNvPr id="8" name="Title 7"/>
          <p:cNvSpPr>
            <a:spLocks noGrp="1"/>
          </p:cNvSpPr>
          <p:nvPr>
            <p:ph type="title" idx="4294967295"/>
          </p:nvPr>
        </p:nvSpPr>
        <p:spPr>
          <a:xfrm>
            <a:off x="738188" y="53975"/>
            <a:ext cx="7210425" cy="1143000"/>
          </a:xfrm>
        </p:spPr>
        <p:txBody>
          <a:bodyPr>
            <a:normAutofit fontScale="90000"/>
          </a:bodyPr>
          <a:lstStyle/>
          <a:p>
            <a:r>
              <a:rPr lang="en-US" dirty="0"/>
              <a:t>Existing Conditions and </a:t>
            </a:r>
            <a:r>
              <a:rPr lang="en-US" dirty="0" smtClean="0"/>
              <a:t>Impacts</a:t>
            </a:r>
            <a:endParaRPr lang="en-US" dirty="0"/>
          </a:p>
        </p:txBody>
      </p:sp>
      <p:sp>
        <p:nvSpPr>
          <p:cNvPr id="6" name="Title 1"/>
          <p:cNvSpPr txBox="1">
            <a:spLocks/>
          </p:cNvSpPr>
          <p:nvPr/>
        </p:nvSpPr>
        <p:spPr>
          <a:xfrm>
            <a:off x="966788" y="274638"/>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endParaRPr lang="en-US" dirty="0"/>
          </a:p>
        </p:txBody>
      </p:sp>
      <p:sp>
        <p:nvSpPr>
          <p:cNvPr id="7" name="TextBox 6"/>
          <p:cNvSpPr txBox="1"/>
          <p:nvPr/>
        </p:nvSpPr>
        <p:spPr>
          <a:xfrm>
            <a:off x="1423402" y="1150203"/>
            <a:ext cx="5839997" cy="830997"/>
          </a:xfrm>
          <a:prstGeom prst="rect">
            <a:avLst/>
          </a:prstGeom>
          <a:noFill/>
        </p:spPr>
        <p:txBody>
          <a:bodyPr wrap="none" rtlCol="0">
            <a:spAutoFit/>
          </a:bodyPr>
          <a:lstStyle/>
          <a:p>
            <a:pPr algn="ctr"/>
            <a:r>
              <a:rPr lang="en-US" sz="2400" dirty="0" smtClean="0"/>
              <a:t>Item 4: Species-Specific Survey Requirements</a:t>
            </a:r>
          </a:p>
          <a:p>
            <a:pPr algn="ctr"/>
            <a:r>
              <a:rPr lang="en-US" sz="2400" b="1" dirty="0" smtClean="0"/>
              <a:t>Plant Survey Requirements and Results</a:t>
            </a:r>
            <a:endParaRPr lang="en-US" sz="2400" b="1" dirty="0"/>
          </a:p>
        </p:txBody>
      </p:sp>
      <p:cxnSp>
        <p:nvCxnSpPr>
          <p:cNvPr id="10" name="Straight Connector 9"/>
          <p:cNvCxnSpPr/>
          <p:nvPr/>
        </p:nvCxnSpPr>
        <p:spPr>
          <a:xfrm>
            <a:off x="800100" y="1066800"/>
            <a:ext cx="7086600" cy="0"/>
          </a:xfrm>
          <a:prstGeom prst="line">
            <a:avLst/>
          </a:prstGeom>
        </p:spPr>
        <p:style>
          <a:lnRef idx="3">
            <a:schemeClr val="accent6"/>
          </a:lnRef>
          <a:fillRef idx="0">
            <a:schemeClr val="accent6"/>
          </a:fillRef>
          <a:effectRef idx="2">
            <a:schemeClr val="accent6"/>
          </a:effectRef>
          <a:fontRef idx="minor">
            <a:schemeClr val="tx1"/>
          </a:fontRef>
        </p:style>
      </p:cxn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184" t="7237" r="3421" b="3783"/>
          <a:stretch/>
        </p:blipFill>
        <p:spPr bwMode="auto">
          <a:xfrm>
            <a:off x="381000" y="1981200"/>
            <a:ext cx="355787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2622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1417639"/>
            <a:ext cx="3581400" cy="4906962"/>
          </a:xfrm>
        </p:spPr>
        <p:txBody>
          <a:bodyPr/>
          <a:lstStyle/>
          <a:p>
            <a:r>
              <a:rPr lang="en-US" dirty="0" smtClean="0"/>
              <a:t>Verify required conditions are applied</a:t>
            </a:r>
          </a:p>
          <a:p>
            <a:r>
              <a:rPr lang="en-US" dirty="0" smtClean="0"/>
              <a:t>Verify fees calculated correctly</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57</a:t>
            </a:fld>
            <a:endParaRPr lang="en-US"/>
          </a:p>
        </p:txBody>
      </p:sp>
      <p:sp>
        <p:nvSpPr>
          <p:cNvPr id="6" name="Title 1"/>
          <p:cNvSpPr txBox="1">
            <a:spLocks/>
          </p:cNvSpPr>
          <p:nvPr/>
        </p:nvSpPr>
        <p:spPr>
          <a:xfrm>
            <a:off x="966788" y="274638"/>
            <a:ext cx="72104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endParaRPr lang="en-US" dirty="0"/>
          </a:p>
        </p:txBody>
      </p:sp>
      <p:sp>
        <p:nvSpPr>
          <p:cNvPr id="8" name="Title 7"/>
          <p:cNvSpPr>
            <a:spLocks noGrp="1"/>
          </p:cNvSpPr>
          <p:nvPr>
            <p:ph type="title"/>
          </p:nvPr>
        </p:nvSpPr>
        <p:spPr>
          <a:xfrm>
            <a:off x="966788" y="53342"/>
            <a:ext cx="7210425" cy="1143000"/>
          </a:xfrm>
        </p:spPr>
        <p:txBody>
          <a:bodyPr/>
          <a:lstStyle/>
          <a:p>
            <a:r>
              <a:rPr lang="en-US" dirty="0" smtClean="0"/>
              <a:t>Conditions and Fees</a:t>
            </a:r>
            <a:endParaRPr lang="en-US" dirty="0"/>
          </a:p>
        </p:txBody>
      </p:sp>
      <p:cxnSp>
        <p:nvCxnSpPr>
          <p:cNvPr id="10" name="Straight Connector 9"/>
          <p:cNvCxnSpPr/>
          <p:nvPr/>
        </p:nvCxnSpPr>
        <p:spPr>
          <a:xfrm>
            <a:off x="1828800" y="1066800"/>
            <a:ext cx="6858000" cy="0"/>
          </a:xfrm>
          <a:prstGeom prst="line">
            <a:avLst/>
          </a:prstGeom>
        </p:spPr>
        <p:style>
          <a:lnRef idx="3">
            <a:schemeClr val="accent6"/>
          </a:lnRef>
          <a:fillRef idx="0">
            <a:schemeClr val="accent6"/>
          </a:fillRef>
          <a:effectRef idx="2">
            <a:schemeClr val="accent6"/>
          </a:effectRef>
          <a:fontRef idx="minor">
            <a:schemeClr val="tx1"/>
          </a:fontRef>
        </p:style>
      </p:cxn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863" t="9803" r="13998" b="3846"/>
          <a:stretch/>
        </p:blipFill>
        <p:spPr bwMode="auto">
          <a:xfrm>
            <a:off x="1779191" y="1381543"/>
            <a:ext cx="279280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304" t="8791" r="13817" b="3759"/>
          <a:stretch/>
        </p:blipFill>
        <p:spPr bwMode="auto">
          <a:xfrm>
            <a:off x="2971800" y="2971800"/>
            <a:ext cx="2815772"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760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Habitat </a:t>
            </a:r>
            <a:r>
              <a:rPr lang="en-US" dirty="0"/>
              <a:t>Plan F</a:t>
            </a:r>
            <a:r>
              <a:rPr lang="en-US" dirty="0" smtClean="0"/>
              <a:t>ees </a:t>
            </a:r>
            <a:r>
              <a:rPr lang="en-US" dirty="0"/>
              <a:t>/ </a:t>
            </a:r>
            <a:r>
              <a:rPr lang="en-US" dirty="0" smtClean="0"/>
              <a:t>Take Coverage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Each co-</a:t>
            </a:r>
            <a:r>
              <a:rPr lang="en-US" dirty="0" err="1" smtClean="0"/>
              <a:t>Permittee</a:t>
            </a:r>
            <a:r>
              <a:rPr lang="en-US" dirty="0" smtClean="0"/>
              <a:t> will extend endangered </a:t>
            </a:r>
            <a:r>
              <a:rPr lang="en-US" dirty="0"/>
              <a:t>species permits through </a:t>
            </a:r>
            <a:r>
              <a:rPr lang="en-US" dirty="0" smtClean="0"/>
              <a:t>a </a:t>
            </a:r>
            <a:r>
              <a:rPr lang="en-US" i="1" dirty="0"/>
              <a:t>Determination of Consistency </a:t>
            </a:r>
            <a:r>
              <a:rPr lang="en-US" dirty="0"/>
              <a:t>once the Habitat Plan </a:t>
            </a:r>
            <a:r>
              <a:rPr lang="en-US" dirty="0" smtClean="0"/>
              <a:t>Reporting Package </a:t>
            </a:r>
            <a:r>
              <a:rPr lang="en-US" dirty="0"/>
              <a:t>is deemed complete, the conditions of approval have been established and </a:t>
            </a:r>
            <a:r>
              <a:rPr lang="en-US" dirty="0" smtClean="0"/>
              <a:t>imposed, and the </a:t>
            </a:r>
            <a:r>
              <a:rPr lang="en-US" dirty="0"/>
              <a:t>required fees (if applicable) have been </a:t>
            </a:r>
            <a:r>
              <a:rPr lang="en-US" dirty="0" smtClean="0"/>
              <a:t>paid.</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58</a:t>
            </a:fld>
            <a:endParaRPr lang="en-US" dirty="0"/>
          </a:p>
        </p:txBody>
      </p:sp>
      <p:cxnSp>
        <p:nvCxnSpPr>
          <p:cNvPr id="7" name="Straight Connector 6"/>
          <p:cNvCxnSpPr/>
          <p:nvPr/>
        </p:nvCxnSpPr>
        <p:spPr>
          <a:xfrm>
            <a:off x="1600200" y="1219200"/>
            <a:ext cx="70866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206681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775" y="76200"/>
            <a:ext cx="7210425" cy="685800"/>
          </a:xfrm>
        </p:spPr>
        <p:txBody>
          <a:bodyPr/>
          <a:lstStyle/>
          <a:p>
            <a:r>
              <a:rPr lang="en-US" dirty="0" smtClean="0"/>
              <a:t>Contacts</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59</a:t>
            </a:fld>
            <a:endParaRPr lang="en-US"/>
          </a:p>
        </p:txBody>
      </p:sp>
      <p:cxnSp>
        <p:nvCxnSpPr>
          <p:cNvPr id="5" name="Straight Connector 4"/>
          <p:cNvCxnSpPr/>
          <p:nvPr/>
        </p:nvCxnSpPr>
        <p:spPr>
          <a:xfrm>
            <a:off x="1676400" y="762000"/>
            <a:ext cx="7010400" cy="0"/>
          </a:xfrm>
          <a:prstGeom prst="line">
            <a:avLst/>
          </a:prstGeom>
        </p:spPr>
        <p:style>
          <a:lnRef idx="3">
            <a:schemeClr val="accent6"/>
          </a:lnRef>
          <a:fillRef idx="0">
            <a:schemeClr val="accent6"/>
          </a:fillRef>
          <a:effectRef idx="2">
            <a:schemeClr val="accent6"/>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331705770"/>
              </p:ext>
            </p:extLst>
          </p:nvPr>
        </p:nvGraphicFramePr>
        <p:xfrm>
          <a:off x="1523999" y="914400"/>
          <a:ext cx="7315201" cy="6051475"/>
        </p:xfrm>
        <a:graphic>
          <a:graphicData uri="http://schemas.openxmlformats.org/drawingml/2006/table">
            <a:tbl>
              <a:tblPr firstRow="1" firstCol="1" bandRow="1">
                <a:tableStyleId>{2D5ABB26-0587-4C30-8999-92F81FD0307C}</a:tableStyleId>
              </a:tblPr>
              <a:tblGrid>
                <a:gridCol w="3814597"/>
                <a:gridCol w="3500604"/>
              </a:tblGrid>
              <a:tr h="1214098">
                <a:tc>
                  <a:txBody>
                    <a:bodyPr/>
                    <a:lstStyle/>
                    <a:p>
                      <a:pPr marL="228600" marR="0" algn="ctr">
                        <a:lnSpc>
                          <a:spcPct val="100000"/>
                        </a:lnSpc>
                        <a:spcBef>
                          <a:spcPts val="0"/>
                        </a:spcBef>
                        <a:spcAft>
                          <a:spcPts val="0"/>
                        </a:spcAft>
                      </a:pPr>
                      <a:r>
                        <a:rPr lang="en-US" sz="1400" dirty="0" smtClean="0">
                          <a:effectLst/>
                        </a:rPr>
                        <a:t>City </a:t>
                      </a:r>
                      <a:r>
                        <a:rPr lang="en-US" sz="1400" dirty="0">
                          <a:effectLst/>
                        </a:rPr>
                        <a:t>of Gilroy</a:t>
                      </a:r>
                      <a:endParaRPr lang="en-US" sz="1800" dirty="0">
                        <a:effectLst/>
                      </a:endParaRPr>
                    </a:p>
                    <a:p>
                      <a:pPr marL="228600" marR="0" algn="ctr">
                        <a:lnSpc>
                          <a:spcPct val="100000"/>
                        </a:lnSpc>
                        <a:spcBef>
                          <a:spcPts val="0"/>
                        </a:spcBef>
                        <a:spcAft>
                          <a:spcPts val="0"/>
                        </a:spcAft>
                      </a:pPr>
                      <a:r>
                        <a:rPr lang="en-US" sz="1400" dirty="0">
                          <a:effectLst/>
                        </a:rPr>
                        <a:t>7351 Rosanna St.</a:t>
                      </a:r>
                      <a:endParaRPr lang="en-US" sz="1800" dirty="0">
                        <a:effectLst/>
                      </a:endParaRPr>
                    </a:p>
                    <a:p>
                      <a:pPr marL="228600" marR="0" algn="ctr">
                        <a:lnSpc>
                          <a:spcPct val="100000"/>
                        </a:lnSpc>
                        <a:spcBef>
                          <a:spcPts val="0"/>
                        </a:spcBef>
                        <a:spcAft>
                          <a:spcPts val="0"/>
                        </a:spcAft>
                      </a:pPr>
                      <a:r>
                        <a:rPr lang="en-US" sz="1400" dirty="0">
                          <a:effectLst/>
                        </a:rPr>
                        <a:t>Gilroy, CA 95020</a:t>
                      </a:r>
                      <a:endParaRPr lang="en-US" sz="1800" dirty="0">
                        <a:effectLst/>
                      </a:endParaRPr>
                    </a:p>
                    <a:p>
                      <a:pPr marL="228600" marR="0" algn="ctr">
                        <a:lnSpc>
                          <a:spcPct val="100000"/>
                        </a:lnSpc>
                        <a:spcBef>
                          <a:spcPts val="0"/>
                        </a:spcBef>
                        <a:spcAft>
                          <a:spcPts val="0"/>
                        </a:spcAft>
                      </a:pPr>
                      <a:r>
                        <a:rPr lang="en-US" sz="1400" dirty="0">
                          <a:effectLst/>
                        </a:rPr>
                        <a:t>Tel: (408) 846-0451</a:t>
                      </a:r>
                      <a:endParaRPr lang="en-US" sz="1800" dirty="0">
                        <a:effectLst/>
                      </a:endParaRPr>
                    </a:p>
                    <a:p>
                      <a:pPr marL="228600" marR="0" algn="ctr">
                        <a:lnSpc>
                          <a:spcPct val="100000"/>
                        </a:lnSpc>
                        <a:spcBef>
                          <a:spcPts val="0"/>
                        </a:spcBef>
                        <a:spcAft>
                          <a:spcPts val="0"/>
                        </a:spcAft>
                      </a:pPr>
                      <a:r>
                        <a:rPr lang="en-US" sz="1400" dirty="0">
                          <a:effectLst/>
                        </a:rPr>
                        <a:t>(408) 846-0429</a:t>
                      </a:r>
                      <a:endParaRPr lang="en-US" sz="1800" dirty="0">
                        <a:effectLst/>
                      </a:endParaRPr>
                    </a:p>
                    <a:p>
                      <a:pPr marL="228600" marR="0" algn="ctr">
                        <a:lnSpc>
                          <a:spcPct val="100000"/>
                        </a:lnSpc>
                        <a:spcBef>
                          <a:spcPts val="0"/>
                        </a:spcBef>
                        <a:spcAft>
                          <a:spcPts val="0"/>
                        </a:spcAft>
                      </a:pPr>
                      <a:r>
                        <a:rPr lang="en-US" sz="1400" dirty="0">
                          <a:effectLst/>
                          <a:hlinkClick r:id="rId2"/>
                        </a:rPr>
                        <a:t>www.ci.gilroy.ca.us/planning</a:t>
                      </a:r>
                      <a:endParaRPr lang="en-US" sz="1800" dirty="0">
                        <a:solidFill>
                          <a:srgbClr val="000000"/>
                        </a:solidFill>
                        <a:effectLst/>
                        <a:latin typeface="Cambria"/>
                        <a:ea typeface="Times New Roman"/>
                        <a:cs typeface="Times New Roman"/>
                      </a:endParaRPr>
                    </a:p>
                  </a:txBody>
                  <a:tcPr marL="68580" marR="68580" marT="0" marB="0"/>
                </a:tc>
                <a:tc>
                  <a:txBody>
                    <a:bodyPr/>
                    <a:lstStyle/>
                    <a:p>
                      <a:pPr marL="228600" marR="0" algn="ctr">
                        <a:lnSpc>
                          <a:spcPct val="100000"/>
                        </a:lnSpc>
                        <a:spcBef>
                          <a:spcPts val="0"/>
                        </a:spcBef>
                        <a:spcAft>
                          <a:spcPts val="0"/>
                        </a:spcAft>
                      </a:pPr>
                      <a:r>
                        <a:rPr lang="en-US" sz="1400" dirty="0" smtClean="0">
                          <a:effectLst/>
                        </a:rPr>
                        <a:t>City </a:t>
                      </a:r>
                      <a:r>
                        <a:rPr lang="en-US" sz="1400" dirty="0">
                          <a:effectLst/>
                        </a:rPr>
                        <a:t>of Morgan Hill</a:t>
                      </a:r>
                      <a:endParaRPr lang="en-US" sz="1800" dirty="0">
                        <a:effectLst/>
                      </a:endParaRPr>
                    </a:p>
                    <a:p>
                      <a:pPr marL="228600" marR="0" algn="ctr">
                        <a:lnSpc>
                          <a:spcPct val="100000"/>
                        </a:lnSpc>
                        <a:spcBef>
                          <a:spcPts val="0"/>
                        </a:spcBef>
                        <a:spcAft>
                          <a:spcPts val="0"/>
                        </a:spcAft>
                      </a:pPr>
                      <a:r>
                        <a:rPr lang="en-US" sz="1400" dirty="0">
                          <a:effectLst/>
                        </a:rPr>
                        <a:t>17575 Peak Ave.</a:t>
                      </a:r>
                      <a:endParaRPr lang="en-US" sz="1800" dirty="0">
                        <a:effectLst/>
                      </a:endParaRPr>
                    </a:p>
                    <a:p>
                      <a:pPr marL="228600" marR="0" algn="ctr">
                        <a:lnSpc>
                          <a:spcPct val="100000"/>
                        </a:lnSpc>
                        <a:spcBef>
                          <a:spcPts val="0"/>
                        </a:spcBef>
                        <a:spcAft>
                          <a:spcPts val="0"/>
                        </a:spcAft>
                      </a:pPr>
                      <a:r>
                        <a:rPr lang="en-US" sz="1400" dirty="0">
                          <a:effectLst/>
                        </a:rPr>
                        <a:t>Morgan Hill, CA 95037</a:t>
                      </a:r>
                      <a:endParaRPr lang="en-US" sz="1800" dirty="0">
                        <a:effectLst/>
                      </a:endParaRPr>
                    </a:p>
                    <a:p>
                      <a:pPr marL="228600" marR="0" algn="ctr">
                        <a:lnSpc>
                          <a:spcPct val="100000"/>
                        </a:lnSpc>
                        <a:spcBef>
                          <a:spcPts val="0"/>
                        </a:spcBef>
                        <a:spcAft>
                          <a:spcPts val="0"/>
                        </a:spcAft>
                      </a:pPr>
                      <a:r>
                        <a:rPr lang="en-US" sz="1400" dirty="0">
                          <a:effectLst/>
                        </a:rPr>
                        <a:t>Tel: (408) 778-6480</a:t>
                      </a:r>
                      <a:endParaRPr lang="en-US" sz="1800" dirty="0">
                        <a:effectLst/>
                      </a:endParaRPr>
                    </a:p>
                    <a:p>
                      <a:pPr marL="228600" marR="0" algn="ctr">
                        <a:lnSpc>
                          <a:spcPct val="100000"/>
                        </a:lnSpc>
                        <a:spcBef>
                          <a:spcPts val="0"/>
                        </a:spcBef>
                        <a:spcAft>
                          <a:spcPts val="0"/>
                        </a:spcAft>
                      </a:pPr>
                      <a:r>
                        <a:rPr lang="en-US" sz="1400" dirty="0">
                          <a:effectLst/>
                        </a:rPr>
                        <a:t>Fax: (408)779-7236</a:t>
                      </a:r>
                      <a:endParaRPr lang="en-US" sz="1800" dirty="0">
                        <a:effectLst/>
                      </a:endParaRPr>
                    </a:p>
                    <a:p>
                      <a:pPr marL="228600" marR="0" algn="ctr">
                        <a:lnSpc>
                          <a:spcPct val="100000"/>
                        </a:lnSpc>
                        <a:spcBef>
                          <a:spcPts val="0"/>
                        </a:spcBef>
                        <a:spcAft>
                          <a:spcPts val="0"/>
                        </a:spcAft>
                      </a:pPr>
                      <a:r>
                        <a:rPr lang="en-US" sz="1400" dirty="0">
                          <a:effectLst/>
                          <a:hlinkClick r:id="rId3"/>
                        </a:rPr>
                        <a:t>www.morganhill.ca.gov</a:t>
                      </a:r>
                      <a:endParaRPr lang="en-US" sz="1800" dirty="0">
                        <a:solidFill>
                          <a:srgbClr val="000000"/>
                        </a:solidFill>
                        <a:effectLst/>
                        <a:latin typeface="Cambria"/>
                        <a:ea typeface="Times New Roman"/>
                        <a:cs typeface="Times New Roman"/>
                      </a:endParaRPr>
                    </a:p>
                  </a:txBody>
                  <a:tcPr marL="68580" marR="68580" marT="0" marB="0"/>
                </a:tc>
              </a:tr>
              <a:tr h="1387542">
                <a:tc>
                  <a:txBody>
                    <a:bodyPr/>
                    <a:lstStyle/>
                    <a:p>
                      <a:pPr marL="228600" marR="0" algn="ctr">
                        <a:lnSpc>
                          <a:spcPct val="100000"/>
                        </a:lnSpc>
                        <a:spcBef>
                          <a:spcPts val="0"/>
                        </a:spcBef>
                        <a:spcAft>
                          <a:spcPts val="0"/>
                        </a:spcAft>
                      </a:pPr>
                      <a:endParaRPr lang="en-US" sz="1400" dirty="0" smtClean="0">
                        <a:effectLst/>
                      </a:endParaRPr>
                    </a:p>
                    <a:p>
                      <a:pPr marL="228600" marR="0" algn="ctr">
                        <a:lnSpc>
                          <a:spcPct val="100000"/>
                        </a:lnSpc>
                        <a:spcBef>
                          <a:spcPts val="0"/>
                        </a:spcBef>
                        <a:spcAft>
                          <a:spcPts val="0"/>
                        </a:spcAft>
                      </a:pPr>
                      <a:r>
                        <a:rPr lang="en-US" sz="1400" dirty="0" smtClean="0">
                          <a:effectLst/>
                        </a:rPr>
                        <a:t>City </a:t>
                      </a:r>
                      <a:r>
                        <a:rPr lang="en-US" sz="1400" dirty="0">
                          <a:effectLst/>
                        </a:rPr>
                        <a:t>of San Jose</a:t>
                      </a:r>
                      <a:endParaRPr lang="en-US" sz="1800" dirty="0">
                        <a:effectLst/>
                      </a:endParaRPr>
                    </a:p>
                    <a:p>
                      <a:pPr marL="228600" marR="0" algn="ctr">
                        <a:lnSpc>
                          <a:spcPct val="100000"/>
                        </a:lnSpc>
                        <a:spcBef>
                          <a:spcPts val="0"/>
                        </a:spcBef>
                        <a:spcAft>
                          <a:spcPts val="0"/>
                        </a:spcAft>
                      </a:pPr>
                      <a:r>
                        <a:rPr lang="en-US" sz="1400" dirty="0">
                          <a:effectLst/>
                        </a:rPr>
                        <a:t>200 E. Santa Clara St., T-3</a:t>
                      </a:r>
                      <a:endParaRPr lang="en-US" sz="1800" dirty="0">
                        <a:effectLst/>
                      </a:endParaRPr>
                    </a:p>
                    <a:p>
                      <a:pPr marL="228600" marR="0" algn="ctr">
                        <a:lnSpc>
                          <a:spcPct val="100000"/>
                        </a:lnSpc>
                        <a:spcBef>
                          <a:spcPts val="0"/>
                        </a:spcBef>
                        <a:spcAft>
                          <a:spcPts val="0"/>
                        </a:spcAft>
                      </a:pPr>
                      <a:r>
                        <a:rPr lang="en-US" sz="1400" dirty="0">
                          <a:effectLst/>
                        </a:rPr>
                        <a:t>San Jose, CA 95113</a:t>
                      </a:r>
                      <a:endParaRPr lang="en-US" sz="1800" dirty="0">
                        <a:effectLst/>
                      </a:endParaRPr>
                    </a:p>
                    <a:p>
                      <a:pPr marL="228600" marR="0" algn="ctr">
                        <a:lnSpc>
                          <a:spcPct val="100000"/>
                        </a:lnSpc>
                        <a:spcBef>
                          <a:spcPts val="0"/>
                        </a:spcBef>
                        <a:spcAft>
                          <a:spcPts val="0"/>
                        </a:spcAft>
                      </a:pPr>
                      <a:r>
                        <a:rPr lang="en-US" sz="1400" dirty="0">
                          <a:effectLst/>
                        </a:rPr>
                        <a:t>Tel: (408) 535-3555</a:t>
                      </a:r>
                      <a:endParaRPr lang="en-US" sz="1800" dirty="0">
                        <a:effectLst/>
                      </a:endParaRPr>
                    </a:p>
                    <a:p>
                      <a:pPr marL="228600" marR="0" algn="ctr">
                        <a:lnSpc>
                          <a:spcPct val="100000"/>
                        </a:lnSpc>
                        <a:spcBef>
                          <a:spcPts val="0"/>
                        </a:spcBef>
                        <a:spcAft>
                          <a:spcPts val="0"/>
                        </a:spcAft>
                      </a:pPr>
                      <a:r>
                        <a:rPr lang="en-US" sz="1400" dirty="0">
                          <a:effectLst/>
                        </a:rPr>
                        <a:t>Fax: (408) 292-6055</a:t>
                      </a:r>
                      <a:endParaRPr lang="en-US" sz="1800" dirty="0">
                        <a:effectLst/>
                      </a:endParaRPr>
                    </a:p>
                    <a:p>
                      <a:pPr marL="228600" marR="0" algn="ctr">
                        <a:lnSpc>
                          <a:spcPct val="100000"/>
                        </a:lnSpc>
                        <a:spcBef>
                          <a:spcPts val="0"/>
                        </a:spcBef>
                        <a:spcAft>
                          <a:spcPts val="0"/>
                        </a:spcAft>
                      </a:pPr>
                      <a:r>
                        <a:rPr lang="en-US" sz="1400" dirty="0">
                          <a:effectLst/>
                          <a:hlinkClick r:id="rId4"/>
                        </a:rPr>
                        <a:t>www.sanjoseca.gov/planning</a:t>
                      </a:r>
                      <a:endParaRPr lang="en-US" sz="1800" dirty="0">
                        <a:solidFill>
                          <a:srgbClr val="000000"/>
                        </a:solidFill>
                        <a:effectLst/>
                        <a:latin typeface="Cambria"/>
                        <a:ea typeface="Times New Roman"/>
                        <a:cs typeface="Times New Roman"/>
                      </a:endParaRPr>
                    </a:p>
                  </a:txBody>
                  <a:tcPr marL="68580" marR="68580" marT="0" marB="0"/>
                </a:tc>
                <a:tc>
                  <a:txBody>
                    <a:bodyPr/>
                    <a:lstStyle/>
                    <a:p>
                      <a:pPr marL="228600" marR="0" algn="ctr">
                        <a:lnSpc>
                          <a:spcPct val="100000"/>
                        </a:lnSpc>
                        <a:spcBef>
                          <a:spcPts val="0"/>
                        </a:spcBef>
                        <a:spcAft>
                          <a:spcPts val="0"/>
                        </a:spcAft>
                      </a:pPr>
                      <a:endParaRPr lang="en-US" sz="1400" dirty="0" smtClean="0">
                        <a:effectLst/>
                      </a:endParaRPr>
                    </a:p>
                    <a:p>
                      <a:pPr marL="228600" marR="0" algn="ctr">
                        <a:lnSpc>
                          <a:spcPct val="100000"/>
                        </a:lnSpc>
                        <a:spcBef>
                          <a:spcPts val="0"/>
                        </a:spcBef>
                        <a:spcAft>
                          <a:spcPts val="0"/>
                        </a:spcAft>
                      </a:pPr>
                      <a:r>
                        <a:rPr lang="en-US" sz="1400" dirty="0" smtClean="0">
                          <a:effectLst/>
                        </a:rPr>
                        <a:t>County </a:t>
                      </a:r>
                      <a:r>
                        <a:rPr lang="en-US" sz="1400" dirty="0">
                          <a:effectLst/>
                        </a:rPr>
                        <a:t>of Santa Clara</a:t>
                      </a:r>
                      <a:endParaRPr lang="en-US" sz="1800" dirty="0">
                        <a:effectLst/>
                      </a:endParaRPr>
                    </a:p>
                    <a:p>
                      <a:pPr marL="228600" marR="0" algn="ctr">
                        <a:lnSpc>
                          <a:spcPct val="100000"/>
                        </a:lnSpc>
                        <a:spcBef>
                          <a:spcPts val="0"/>
                        </a:spcBef>
                        <a:spcAft>
                          <a:spcPts val="0"/>
                        </a:spcAft>
                      </a:pPr>
                      <a:r>
                        <a:rPr lang="en-US" sz="1400" dirty="0">
                          <a:effectLst/>
                        </a:rPr>
                        <a:t>70 West </a:t>
                      </a:r>
                      <a:r>
                        <a:rPr lang="en-US" sz="1400" dirty="0" err="1">
                          <a:effectLst/>
                        </a:rPr>
                        <a:t>Hedding</a:t>
                      </a:r>
                      <a:r>
                        <a:rPr lang="en-US" sz="1400" dirty="0">
                          <a:effectLst/>
                        </a:rPr>
                        <a:t> St., 7th Floor</a:t>
                      </a:r>
                      <a:endParaRPr lang="en-US" sz="1800" dirty="0">
                        <a:effectLst/>
                      </a:endParaRPr>
                    </a:p>
                    <a:p>
                      <a:pPr marL="228600" marR="0" algn="ctr">
                        <a:lnSpc>
                          <a:spcPct val="100000"/>
                        </a:lnSpc>
                        <a:spcBef>
                          <a:spcPts val="0"/>
                        </a:spcBef>
                        <a:spcAft>
                          <a:spcPts val="0"/>
                        </a:spcAft>
                      </a:pPr>
                      <a:r>
                        <a:rPr lang="en-US" sz="1400" dirty="0">
                          <a:effectLst/>
                        </a:rPr>
                        <a:t>San Jose, CA  95110</a:t>
                      </a:r>
                      <a:endParaRPr lang="en-US" sz="1800" dirty="0">
                        <a:effectLst/>
                      </a:endParaRPr>
                    </a:p>
                    <a:p>
                      <a:pPr marL="228600" marR="0" algn="ctr">
                        <a:lnSpc>
                          <a:spcPct val="100000"/>
                        </a:lnSpc>
                        <a:spcBef>
                          <a:spcPts val="0"/>
                        </a:spcBef>
                        <a:spcAft>
                          <a:spcPts val="0"/>
                        </a:spcAft>
                      </a:pPr>
                      <a:r>
                        <a:rPr lang="en-US" sz="1400" dirty="0">
                          <a:effectLst/>
                        </a:rPr>
                        <a:t>Tel: (408) 299-5770</a:t>
                      </a:r>
                      <a:endParaRPr lang="en-US" sz="1800" dirty="0">
                        <a:effectLst/>
                      </a:endParaRPr>
                    </a:p>
                    <a:p>
                      <a:pPr marL="228600" marR="0" algn="ctr">
                        <a:lnSpc>
                          <a:spcPct val="100000"/>
                        </a:lnSpc>
                        <a:spcBef>
                          <a:spcPts val="0"/>
                        </a:spcBef>
                        <a:spcAft>
                          <a:spcPts val="0"/>
                        </a:spcAft>
                      </a:pPr>
                      <a:r>
                        <a:rPr lang="en-US" sz="1400" dirty="0">
                          <a:effectLst/>
                        </a:rPr>
                        <a:t>Fax: (408-288-9798</a:t>
                      </a:r>
                      <a:endParaRPr lang="en-US" sz="1800" dirty="0">
                        <a:effectLst/>
                      </a:endParaRPr>
                    </a:p>
                    <a:p>
                      <a:pPr marL="228600" marR="0" algn="ctr">
                        <a:lnSpc>
                          <a:spcPct val="100000"/>
                        </a:lnSpc>
                        <a:spcBef>
                          <a:spcPts val="0"/>
                        </a:spcBef>
                        <a:spcAft>
                          <a:spcPts val="0"/>
                        </a:spcAft>
                      </a:pPr>
                      <a:r>
                        <a:rPr lang="en-US" sz="1400" dirty="0">
                          <a:effectLst/>
                          <a:hlinkClick r:id="rId5"/>
                        </a:rPr>
                        <a:t>www.sccplanning.org</a:t>
                      </a:r>
                      <a:endParaRPr lang="en-US" sz="1800" dirty="0">
                        <a:solidFill>
                          <a:srgbClr val="000000"/>
                        </a:solidFill>
                        <a:effectLst/>
                        <a:latin typeface="Cambria"/>
                        <a:ea typeface="Times New Roman"/>
                        <a:cs typeface="Times New Roman"/>
                      </a:endParaRPr>
                    </a:p>
                  </a:txBody>
                  <a:tcPr marL="68580" marR="68580" marT="0" marB="0"/>
                </a:tc>
              </a:tr>
              <a:tr h="1191925">
                <a:tc>
                  <a:txBody>
                    <a:bodyPr/>
                    <a:lstStyle/>
                    <a:p>
                      <a:pPr marL="228600" marR="0" algn="ctr" defTabSz="914400" rtl="0" eaLnBrk="1" latinLnBrk="0" hangingPunct="1">
                        <a:lnSpc>
                          <a:spcPct val="100000"/>
                        </a:lnSpc>
                        <a:spcBef>
                          <a:spcPts val="0"/>
                        </a:spcBef>
                        <a:spcAft>
                          <a:spcPts val="0"/>
                        </a:spcAft>
                      </a:pPr>
                      <a:endParaRPr lang="en-US" sz="1400" kern="1200" dirty="0" smtClean="0">
                        <a:solidFill>
                          <a:schemeClr val="tx1"/>
                        </a:solidFill>
                        <a:effectLst/>
                        <a:latin typeface="+mn-lt"/>
                        <a:ea typeface="+mn-ea"/>
                        <a:cs typeface="+mn-cs"/>
                      </a:endParaRPr>
                    </a:p>
                    <a:p>
                      <a:pPr marL="228600" marR="0" algn="ctr" defTabSz="914400" rtl="0" eaLnBrk="1" latinLnBrk="0" hangingPunct="1">
                        <a:lnSpc>
                          <a:spcPct val="100000"/>
                        </a:lnSpc>
                        <a:spcBef>
                          <a:spcPts val="0"/>
                        </a:spcBef>
                        <a:spcAft>
                          <a:spcPts val="0"/>
                        </a:spcAft>
                      </a:pPr>
                      <a:r>
                        <a:rPr lang="en-US" sz="1400" kern="1200" dirty="0" smtClean="0">
                          <a:solidFill>
                            <a:schemeClr val="tx1"/>
                          </a:solidFill>
                          <a:effectLst/>
                          <a:latin typeface="+mn-lt"/>
                          <a:ea typeface="+mn-ea"/>
                          <a:cs typeface="+mn-cs"/>
                        </a:rPr>
                        <a:t>Santa Clara Valley Water District</a:t>
                      </a:r>
                    </a:p>
                    <a:p>
                      <a:pPr marL="228600" marR="0" algn="ctr" defTabSz="914400" rtl="0" eaLnBrk="1" latinLnBrk="0" hangingPunct="1">
                        <a:lnSpc>
                          <a:spcPct val="100000"/>
                        </a:lnSpc>
                        <a:spcBef>
                          <a:spcPts val="0"/>
                        </a:spcBef>
                        <a:spcAft>
                          <a:spcPts val="0"/>
                        </a:spcAft>
                      </a:pPr>
                      <a:r>
                        <a:rPr lang="en-US" sz="1400" kern="1200" dirty="0" smtClean="0">
                          <a:solidFill>
                            <a:schemeClr val="tx1"/>
                          </a:solidFill>
                          <a:effectLst/>
                          <a:latin typeface="+mn-lt"/>
                          <a:ea typeface="+mn-ea"/>
                          <a:cs typeface="+mn-cs"/>
                        </a:rPr>
                        <a:t>5750 </a:t>
                      </a:r>
                      <a:r>
                        <a:rPr lang="en-US" sz="1400" kern="1200" dirty="0" err="1" smtClean="0">
                          <a:solidFill>
                            <a:schemeClr val="tx1"/>
                          </a:solidFill>
                          <a:effectLst/>
                          <a:latin typeface="+mn-lt"/>
                          <a:ea typeface="+mn-ea"/>
                          <a:cs typeface="+mn-cs"/>
                        </a:rPr>
                        <a:t>Almaden</a:t>
                      </a:r>
                      <a:r>
                        <a:rPr lang="en-US" sz="1400" kern="1200" baseline="0" dirty="0" smtClean="0">
                          <a:solidFill>
                            <a:schemeClr val="tx1"/>
                          </a:solidFill>
                          <a:effectLst/>
                          <a:latin typeface="+mn-lt"/>
                          <a:ea typeface="+mn-ea"/>
                          <a:cs typeface="+mn-cs"/>
                        </a:rPr>
                        <a:t> Expressway</a:t>
                      </a:r>
                    </a:p>
                    <a:p>
                      <a:pPr marL="228600" marR="0" algn="ctr" defTabSz="914400" rtl="0" eaLnBrk="1" latinLnBrk="0" hangingPunct="1">
                        <a:lnSpc>
                          <a:spcPct val="100000"/>
                        </a:lnSpc>
                        <a:spcBef>
                          <a:spcPts val="0"/>
                        </a:spcBef>
                        <a:spcAft>
                          <a:spcPts val="0"/>
                        </a:spcAft>
                      </a:pPr>
                      <a:r>
                        <a:rPr lang="en-US" sz="1400" kern="1200" baseline="0" dirty="0" smtClean="0">
                          <a:solidFill>
                            <a:schemeClr val="tx1"/>
                          </a:solidFill>
                          <a:effectLst/>
                          <a:latin typeface="+mn-lt"/>
                          <a:ea typeface="+mn-ea"/>
                          <a:cs typeface="+mn-cs"/>
                        </a:rPr>
                        <a:t>San Jose, CA 95118</a:t>
                      </a:r>
                    </a:p>
                    <a:p>
                      <a:pPr marL="228600" marR="0" algn="ctr" defTabSz="914400" rtl="0" eaLnBrk="1" latinLnBrk="0" hangingPunct="1">
                        <a:lnSpc>
                          <a:spcPct val="100000"/>
                        </a:lnSpc>
                        <a:spcBef>
                          <a:spcPts val="0"/>
                        </a:spcBef>
                        <a:spcAft>
                          <a:spcPts val="0"/>
                        </a:spcAft>
                      </a:pPr>
                      <a:r>
                        <a:rPr lang="en-US" sz="1400" kern="1200" baseline="0" dirty="0" smtClean="0">
                          <a:solidFill>
                            <a:schemeClr val="tx1"/>
                          </a:solidFill>
                          <a:effectLst/>
                          <a:latin typeface="+mn-lt"/>
                          <a:ea typeface="+mn-ea"/>
                          <a:cs typeface="+mn-cs"/>
                        </a:rPr>
                        <a:t>(408) 265-2600</a:t>
                      </a:r>
                    </a:p>
                    <a:p>
                      <a:pPr marL="228600" marR="0" algn="ctr" defTabSz="914400" rtl="0" eaLnBrk="1" latinLnBrk="0" hangingPunct="1">
                        <a:lnSpc>
                          <a:spcPct val="100000"/>
                        </a:lnSpc>
                        <a:spcBef>
                          <a:spcPts val="0"/>
                        </a:spcBef>
                        <a:spcAft>
                          <a:spcPts val="0"/>
                        </a:spcAft>
                      </a:pPr>
                      <a:r>
                        <a:rPr lang="en-US" sz="1400" kern="1200" baseline="0" dirty="0" smtClean="0">
                          <a:solidFill>
                            <a:schemeClr val="tx1"/>
                          </a:solidFill>
                          <a:effectLst/>
                          <a:latin typeface="+mn-lt"/>
                          <a:ea typeface="+mn-ea"/>
                          <a:cs typeface="+mn-cs"/>
                          <a:hlinkClick r:id="rId6"/>
                        </a:rPr>
                        <a:t>http://www.valleywater.org/</a:t>
                      </a:r>
                      <a:endParaRPr lang="en-US" sz="1400" kern="1200" dirty="0">
                        <a:solidFill>
                          <a:schemeClr val="tx1"/>
                        </a:solidFill>
                        <a:effectLst/>
                        <a:latin typeface="+mn-lt"/>
                        <a:ea typeface="+mn-ea"/>
                        <a:cs typeface="+mn-cs"/>
                      </a:endParaRPr>
                    </a:p>
                  </a:txBody>
                  <a:tcPr marL="68580" marR="68580" marT="0" marB="0"/>
                </a:tc>
                <a:tc>
                  <a:txBody>
                    <a:bodyPr/>
                    <a:lstStyle/>
                    <a:p>
                      <a:pPr marL="228600" marR="0" algn="ctr" defTabSz="914400" rtl="0" eaLnBrk="1" latinLnBrk="0" hangingPunct="1">
                        <a:lnSpc>
                          <a:spcPct val="100000"/>
                        </a:lnSpc>
                        <a:spcBef>
                          <a:spcPts val="0"/>
                        </a:spcBef>
                        <a:spcAft>
                          <a:spcPts val="0"/>
                        </a:spcAft>
                      </a:pPr>
                      <a:endParaRPr lang="en-US" sz="1400" kern="1200" dirty="0" smtClean="0">
                        <a:solidFill>
                          <a:schemeClr val="tx1"/>
                        </a:solidFill>
                        <a:effectLst/>
                        <a:latin typeface="+mn-lt"/>
                        <a:ea typeface="+mn-ea"/>
                        <a:cs typeface="+mn-cs"/>
                      </a:endParaRPr>
                    </a:p>
                    <a:p>
                      <a:pPr marL="228600" marR="0" algn="ctr" defTabSz="914400" rtl="0" eaLnBrk="1" latinLnBrk="0" hangingPunct="1">
                        <a:lnSpc>
                          <a:spcPct val="100000"/>
                        </a:lnSpc>
                        <a:spcBef>
                          <a:spcPts val="0"/>
                        </a:spcBef>
                        <a:spcAft>
                          <a:spcPts val="0"/>
                        </a:spcAft>
                      </a:pPr>
                      <a:r>
                        <a:rPr lang="en-US" sz="1400" kern="1200" dirty="0" smtClean="0">
                          <a:solidFill>
                            <a:schemeClr val="tx1"/>
                          </a:solidFill>
                          <a:effectLst/>
                          <a:latin typeface="+mn-lt"/>
                          <a:ea typeface="+mn-ea"/>
                          <a:cs typeface="+mn-cs"/>
                        </a:rPr>
                        <a:t>Santa Clara Valley Transportation</a:t>
                      </a:r>
                      <a:r>
                        <a:rPr lang="en-US" sz="1400" kern="1200" baseline="0" dirty="0" smtClean="0">
                          <a:solidFill>
                            <a:schemeClr val="tx1"/>
                          </a:solidFill>
                          <a:effectLst/>
                          <a:latin typeface="+mn-lt"/>
                          <a:ea typeface="+mn-ea"/>
                          <a:cs typeface="+mn-cs"/>
                        </a:rPr>
                        <a:t> Authority</a:t>
                      </a:r>
                      <a:endParaRPr lang="en-US" sz="1400" kern="1200" dirty="0" smtClean="0">
                        <a:solidFill>
                          <a:schemeClr val="tx1"/>
                        </a:solidFill>
                        <a:effectLst/>
                        <a:latin typeface="+mn-lt"/>
                        <a:ea typeface="+mn-ea"/>
                        <a:cs typeface="+mn-cs"/>
                      </a:endParaRPr>
                    </a:p>
                    <a:p>
                      <a:pPr marL="228600" marR="0" algn="ctr" defTabSz="914400" rtl="0" eaLnBrk="1" latinLnBrk="0" hangingPunct="1">
                        <a:lnSpc>
                          <a:spcPct val="100000"/>
                        </a:lnSpc>
                        <a:spcBef>
                          <a:spcPts val="0"/>
                        </a:spcBef>
                        <a:spcAft>
                          <a:spcPts val="0"/>
                        </a:spcAft>
                      </a:pPr>
                      <a:r>
                        <a:rPr lang="en-US" sz="1400" kern="1200" dirty="0" smtClean="0">
                          <a:solidFill>
                            <a:schemeClr val="tx1"/>
                          </a:solidFill>
                          <a:effectLst/>
                          <a:latin typeface="+mn-lt"/>
                          <a:ea typeface="+mn-ea"/>
                          <a:cs typeface="+mn-cs"/>
                        </a:rPr>
                        <a:t>3331 North First Street</a:t>
                      </a:r>
                    </a:p>
                    <a:p>
                      <a:pPr marL="228600" marR="0" algn="ctr" defTabSz="914400" rtl="0" eaLnBrk="1" latinLnBrk="0" hangingPunct="1">
                        <a:lnSpc>
                          <a:spcPct val="100000"/>
                        </a:lnSpc>
                        <a:spcBef>
                          <a:spcPts val="0"/>
                        </a:spcBef>
                        <a:spcAft>
                          <a:spcPts val="0"/>
                        </a:spcAft>
                      </a:pPr>
                      <a:r>
                        <a:rPr lang="en-US" sz="1400" kern="1200" dirty="0" smtClean="0">
                          <a:solidFill>
                            <a:schemeClr val="tx1"/>
                          </a:solidFill>
                          <a:effectLst/>
                          <a:latin typeface="+mn-lt"/>
                          <a:ea typeface="+mn-ea"/>
                          <a:cs typeface="+mn-cs"/>
                        </a:rPr>
                        <a:t>San Jose,</a:t>
                      </a:r>
                      <a:r>
                        <a:rPr lang="en-US" sz="1400" kern="1200" baseline="0" dirty="0" smtClean="0">
                          <a:solidFill>
                            <a:schemeClr val="tx1"/>
                          </a:solidFill>
                          <a:effectLst/>
                          <a:latin typeface="+mn-lt"/>
                          <a:ea typeface="+mn-ea"/>
                          <a:cs typeface="+mn-cs"/>
                        </a:rPr>
                        <a:t> CA 95134</a:t>
                      </a:r>
                    </a:p>
                    <a:p>
                      <a:pPr marL="228600" marR="0" algn="ctr" defTabSz="914400" rtl="0" eaLnBrk="1" latinLnBrk="0" hangingPunct="1">
                        <a:lnSpc>
                          <a:spcPct val="100000"/>
                        </a:lnSpc>
                        <a:spcBef>
                          <a:spcPts val="0"/>
                        </a:spcBef>
                        <a:spcAft>
                          <a:spcPts val="0"/>
                        </a:spcAft>
                      </a:pPr>
                      <a:r>
                        <a:rPr lang="en-US" sz="1400" kern="1200" baseline="0" dirty="0" smtClean="0">
                          <a:solidFill>
                            <a:schemeClr val="tx1"/>
                          </a:solidFill>
                          <a:effectLst/>
                          <a:latin typeface="+mn-lt"/>
                          <a:ea typeface="+mn-ea"/>
                          <a:cs typeface="+mn-cs"/>
                          <a:hlinkClick r:id="rId7"/>
                        </a:rPr>
                        <a:t>www.vta.org</a:t>
                      </a:r>
                      <a:endParaRPr lang="en-US" sz="1800" dirty="0">
                        <a:solidFill>
                          <a:srgbClr val="000000"/>
                        </a:solidFill>
                        <a:effectLst/>
                        <a:latin typeface="Cambria"/>
                        <a:ea typeface="Times New Roman"/>
                        <a:cs typeface="Times New Roman"/>
                      </a:endParaRPr>
                    </a:p>
                  </a:txBody>
                  <a:tcPr marL="68580" marR="68580" marT="0" marB="0"/>
                </a:tc>
              </a:tr>
              <a:tr h="1997635">
                <a:tc>
                  <a:txBody>
                    <a:bodyPr/>
                    <a:lstStyle/>
                    <a:p>
                      <a:pPr marL="228600" marR="0" algn="ctr" defTabSz="914400" rtl="0" eaLnBrk="1" latinLnBrk="0" hangingPunct="1">
                        <a:lnSpc>
                          <a:spcPct val="100000"/>
                        </a:lnSpc>
                        <a:spcBef>
                          <a:spcPts val="0"/>
                        </a:spcBef>
                        <a:spcAft>
                          <a:spcPts val="0"/>
                        </a:spcAft>
                      </a:pPr>
                      <a:endParaRPr lang="en-US" sz="1400" kern="1200" dirty="0" smtClean="0">
                        <a:solidFill>
                          <a:schemeClr val="tx1"/>
                        </a:solidFill>
                        <a:effectLst/>
                        <a:latin typeface="+mn-lt"/>
                        <a:ea typeface="+mn-ea"/>
                        <a:cs typeface="+mn-cs"/>
                      </a:endParaRPr>
                    </a:p>
                    <a:p>
                      <a:pPr marL="228600" marR="0" algn="ctr" defTabSz="914400" rtl="0" eaLnBrk="1" latinLnBrk="0" hangingPunct="1">
                        <a:lnSpc>
                          <a:spcPct val="100000"/>
                        </a:lnSpc>
                        <a:spcBef>
                          <a:spcPts val="0"/>
                        </a:spcBef>
                        <a:spcAft>
                          <a:spcPts val="0"/>
                        </a:spcAft>
                      </a:pPr>
                      <a:r>
                        <a:rPr lang="en-US" sz="1400" kern="1200" dirty="0" smtClean="0">
                          <a:solidFill>
                            <a:schemeClr val="tx1"/>
                          </a:solidFill>
                          <a:effectLst/>
                          <a:latin typeface="+mn-lt"/>
                          <a:ea typeface="+mn-ea"/>
                          <a:cs typeface="+mn-cs"/>
                        </a:rPr>
                        <a:t>Santa Clara Valley Habitat Agency</a:t>
                      </a:r>
                    </a:p>
                    <a:p>
                      <a:pPr marL="228600" marR="0" algn="ctr" defTabSz="914400" rtl="0" eaLnBrk="1" latinLnBrk="0" hangingPunct="1">
                        <a:lnSpc>
                          <a:spcPct val="100000"/>
                        </a:lnSpc>
                        <a:spcBef>
                          <a:spcPts val="0"/>
                        </a:spcBef>
                        <a:spcAft>
                          <a:spcPts val="0"/>
                        </a:spcAft>
                      </a:pPr>
                      <a:r>
                        <a:rPr lang="en-US" sz="1400" kern="1200" dirty="0" smtClean="0">
                          <a:solidFill>
                            <a:schemeClr val="tx1"/>
                          </a:solidFill>
                          <a:effectLst/>
                          <a:latin typeface="+mn-lt"/>
                          <a:ea typeface="+mn-ea"/>
                          <a:cs typeface="+mn-cs"/>
                        </a:rPr>
                        <a:t>535 </a:t>
                      </a:r>
                      <a:r>
                        <a:rPr lang="en-US" sz="1400" kern="1200" dirty="0" err="1" smtClean="0">
                          <a:solidFill>
                            <a:schemeClr val="tx1"/>
                          </a:solidFill>
                          <a:effectLst/>
                          <a:latin typeface="+mn-lt"/>
                          <a:ea typeface="+mn-ea"/>
                          <a:cs typeface="+mn-cs"/>
                        </a:rPr>
                        <a:t>Alkire</a:t>
                      </a:r>
                      <a:r>
                        <a:rPr lang="en-US" sz="1400" kern="1200" dirty="0" smtClean="0">
                          <a:solidFill>
                            <a:schemeClr val="tx1"/>
                          </a:solidFill>
                          <a:effectLst/>
                          <a:latin typeface="+mn-lt"/>
                          <a:ea typeface="+mn-ea"/>
                          <a:cs typeface="+mn-cs"/>
                        </a:rPr>
                        <a:t> Avenue, Suite</a:t>
                      </a:r>
                      <a:r>
                        <a:rPr lang="en-US" sz="1400" kern="1200" baseline="0" dirty="0" smtClean="0">
                          <a:solidFill>
                            <a:schemeClr val="tx1"/>
                          </a:solidFill>
                          <a:effectLst/>
                          <a:latin typeface="+mn-lt"/>
                          <a:ea typeface="+mn-ea"/>
                          <a:cs typeface="+mn-cs"/>
                        </a:rPr>
                        <a:t> 100</a:t>
                      </a:r>
                    </a:p>
                    <a:p>
                      <a:pPr marL="228600" marR="0" algn="ctr" defTabSz="914400" rtl="0" eaLnBrk="1" latinLnBrk="0" hangingPunct="1">
                        <a:lnSpc>
                          <a:spcPct val="100000"/>
                        </a:lnSpc>
                        <a:spcBef>
                          <a:spcPts val="0"/>
                        </a:spcBef>
                        <a:spcAft>
                          <a:spcPts val="0"/>
                        </a:spcAft>
                      </a:pPr>
                      <a:r>
                        <a:rPr lang="en-US" sz="1400" kern="1200" baseline="0" dirty="0" smtClean="0">
                          <a:solidFill>
                            <a:schemeClr val="tx1"/>
                          </a:solidFill>
                          <a:effectLst/>
                          <a:latin typeface="+mn-lt"/>
                          <a:ea typeface="+mn-ea"/>
                          <a:cs typeface="+mn-cs"/>
                        </a:rPr>
                        <a:t>Morgan Hill, CA 95037</a:t>
                      </a:r>
                    </a:p>
                    <a:p>
                      <a:pPr marL="228600" marR="0" algn="ctr" defTabSz="914400" rtl="0" eaLnBrk="1" latinLnBrk="0" hangingPunct="1">
                        <a:lnSpc>
                          <a:spcPct val="100000"/>
                        </a:lnSpc>
                        <a:spcBef>
                          <a:spcPts val="0"/>
                        </a:spcBef>
                        <a:spcAft>
                          <a:spcPts val="0"/>
                        </a:spcAft>
                      </a:pPr>
                      <a:r>
                        <a:rPr lang="en-US" sz="1400" kern="1200" baseline="0" dirty="0" smtClean="0">
                          <a:solidFill>
                            <a:schemeClr val="tx1"/>
                          </a:solidFill>
                          <a:effectLst/>
                          <a:latin typeface="+mn-lt"/>
                          <a:ea typeface="+mn-ea"/>
                          <a:cs typeface="+mn-cs"/>
                        </a:rPr>
                        <a:t>(408) 779-7261</a:t>
                      </a:r>
                    </a:p>
                    <a:p>
                      <a:pPr marL="228600" marR="0" algn="ctr" defTabSz="914400" rtl="0" eaLnBrk="1" latinLnBrk="0" hangingPunct="1">
                        <a:lnSpc>
                          <a:spcPct val="100000"/>
                        </a:lnSpc>
                        <a:spcBef>
                          <a:spcPts val="0"/>
                        </a:spcBef>
                        <a:spcAft>
                          <a:spcPts val="0"/>
                        </a:spcAft>
                      </a:pPr>
                      <a:r>
                        <a:rPr lang="en-US" sz="1400" kern="1200" baseline="0" dirty="0" smtClean="0">
                          <a:solidFill>
                            <a:schemeClr val="tx1"/>
                          </a:solidFill>
                          <a:effectLst/>
                          <a:latin typeface="+mn-lt"/>
                          <a:ea typeface="+mn-ea"/>
                          <a:cs typeface="+mn-cs"/>
                          <a:hlinkClick r:id="rId8"/>
                        </a:rPr>
                        <a:t>www.scv-habitatplan.org</a:t>
                      </a:r>
                      <a:endParaRPr lang="en-US" sz="1400" kern="1200" baseline="0" dirty="0" smtClean="0">
                        <a:solidFill>
                          <a:schemeClr val="tx1"/>
                        </a:solidFill>
                        <a:effectLst/>
                        <a:latin typeface="+mn-lt"/>
                        <a:ea typeface="+mn-ea"/>
                        <a:cs typeface="+mn-cs"/>
                      </a:endParaRPr>
                    </a:p>
                    <a:p>
                      <a:pPr marL="228600" marR="0" algn="ctr" defTabSz="914400" rtl="0" eaLnBrk="1" latinLnBrk="0" hangingPunct="1">
                        <a:lnSpc>
                          <a:spcPct val="100000"/>
                        </a:lnSpc>
                        <a:spcBef>
                          <a:spcPts val="0"/>
                        </a:spcBef>
                        <a:spcAft>
                          <a:spcPts val="0"/>
                        </a:spcAft>
                      </a:pPr>
                      <a:endParaRPr lang="en-US" sz="1400" kern="1200" dirty="0">
                        <a:solidFill>
                          <a:schemeClr val="tx1"/>
                        </a:solidFill>
                        <a:effectLst/>
                        <a:latin typeface="+mn-lt"/>
                        <a:ea typeface="+mn-ea"/>
                        <a:cs typeface="+mn-cs"/>
                      </a:endParaRPr>
                    </a:p>
                  </a:txBody>
                  <a:tcPr marL="68580" marR="68580" marT="0" marB="0"/>
                </a:tc>
                <a:tc>
                  <a:txBody>
                    <a:bodyPr/>
                    <a:lstStyle/>
                    <a:p>
                      <a:pPr marL="228600" marR="0" algn="ctr">
                        <a:lnSpc>
                          <a:spcPct val="100000"/>
                        </a:lnSpc>
                        <a:spcBef>
                          <a:spcPts val="0"/>
                        </a:spcBef>
                        <a:spcAft>
                          <a:spcPts val="0"/>
                        </a:spcAft>
                      </a:pPr>
                      <a:endParaRPr lang="en-US" sz="1800" dirty="0">
                        <a:solidFill>
                          <a:srgbClr val="000000"/>
                        </a:solidFill>
                        <a:effectLst/>
                        <a:latin typeface="Cambria"/>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8484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90688" y="76200"/>
            <a:ext cx="7210425" cy="838200"/>
          </a:xfrm>
        </p:spPr>
        <p:txBody>
          <a:bodyPr/>
          <a:lstStyle/>
          <a:p>
            <a:pPr>
              <a:lnSpc>
                <a:spcPct val="150000"/>
              </a:lnSpc>
            </a:pPr>
            <a:r>
              <a:rPr lang="en-US" dirty="0"/>
              <a:t>Why a Regional Habitat Plan? </a:t>
            </a:r>
          </a:p>
        </p:txBody>
      </p:sp>
      <p:sp>
        <p:nvSpPr>
          <p:cNvPr id="7171" name="Content Placeholder 2"/>
          <p:cNvSpPr>
            <a:spLocks noGrp="1"/>
          </p:cNvSpPr>
          <p:nvPr>
            <p:ph idx="1"/>
          </p:nvPr>
        </p:nvSpPr>
        <p:spPr>
          <a:xfrm>
            <a:off x="1447800" y="1143000"/>
            <a:ext cx="7696200" cy="762000"/>
          </a:xfrm>
        </p:spPr>
        <p:txBody>
          <a:bodyPr>
            <a:normAutofit/>
          </a:bodyPr>
          <a:lstStyle/>
          <a:p>
            <a:pPr marL="0" indent="0" algn="ctr">
              <a:buNone/>
            </a:pPr>
            <a:r>
              <a:rPr lang="en-US" dirty="0" smtClean="0"/>
              <a:t>Endangered Species  Permitting -- Business as Usual</a:t>
            </a:r>
          </a:p>
        </p:txBody>
      </p:sp>
      <p:pic>
        <p:nvPicPr>
          <p:cNvPr id="717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8300" y="1752600"/>
            <a:ext cx="7315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752600" y="9906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4078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8775" y="2857500"/>
            <a:ext cx="7210425" cy="1143000"/>
          </a:xfrm>
        </p:spPr>
        <p:txBody>
          <a:bodyPr/>
          <a:lstStyle/>
          <a:p>
            <a:r>
              <a:rPr lang="en-US" dirty="0" smtClean="0"/>
              <a:t>Questions?</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60</a:t>
            </a:fld>
            <a:endParaRPr lang="en-US"/>
          </a:p>
        </p:txBody>
      </p:sp>
    </p:spTree>
    <p:extLst>
      <p:ext uri="{BB962C8B-B14F-4D97-AF65-F5344CB8AC3E}">
        <p14:creationId xmlns:p14="http://schemas.microsoft.com/office/powerpoint/2010/main" val="4167507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8775" y="2857500"/>
            <a:ext cx="7210425" cy="1143000"/>
          </a:xfrm>
        </p:spPr>
        <p:txBody>
          <a:bodyPr/>
          <a:lstStyle/>
          <a:p>
            <a:r>
              <a:rPr lang="en-US" dirty="0" smtClean="0"/>
              <a:t>Thank you</a:t>
            </a:r>
            <a:endParaRPr lang="en-US" dirty="0"/>
          </a:p>
        </p:txBody>
      </p:sp>
      <p:sp>
        <p:nvSpPr>
          <p:cNvPr id="2" name="Slide Number Placeholder 1"/>
          <p:cNvSpPr>
            <a:spLocks noGrp="1"/>
          </p:cNvSpPr>
          <p:nvPr>
            <p:ph type="sldNum" sz="quarter" idx="12"/>
          </p:nvPr>
        </p:nvSpPr>
        <p:spPr/>
        <p:txBody>
          <a:bodyPr/>
          <a:lstStyle/>
          <a:p>
            <a:fld id="{BD3E6F33-9149-4F5B-BC12-F342A25203F1}" type="slidenum">
              <a:rPr lang="en-US" smtClean="0"/>
              <a:pPr/>
              <a:t>61</a:t>
            </a:fld>
            <a:endParaRPr lang="en-US"/>
          </a:p>
        </p:txBody>
      </p:sp>
    </p:spTree>
    <p:extLst>
      <p:ext uri="{BB962C8B-B14F-4D97-AF65-F5344CB8AC3E}">
        <p14:creationId xmlns:p14="http://schemas.microsoft.com/office/powerpoint/2010/main" val="944152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447800" y="152400"/>
            <a:ext cx="7606270" cy="838200"/>
          </a:xfrm>
        </p:spPr>
        <p:txBody>
          <a:bodyPr/>
          <a:lstStyle/>
          <a:p>
            <a:r>
              <a:rPr lang="en-US" dirty="0" smtClean="0"/>
              <a:t>Why a Regional Habitat Plan?</a:t>
            </a:r>
          </a:p>
        </p:txBody>
      </p:sp>
      <p:sp>
        <p:nvSpPr>
          <p:cNvPr id="8195" name="Content Placeholder 2"/>
          <p:cNvSpPr>
            <a:spLocks noGrp="1"/>
          </p:cNvSpPr>
          <p:nvPr>
            <p:ph idx="1"/>
          </p:nvPr>
        </p:nvSpPr>
        <p:spPr>
          <a:xfrm>
            <a:off x="1733035" y="1524000"/>
            <a:ext cx="7035800" cy="4648200"/>
          </a:xfrm>
        </p:spPr>
        <p:txBody>
          <a:bodyPr/>
          <a:lstStyle/>
          <a:p>
            <a:r>
              <a:rPr lang="en-US" dirty="0" smtClean="0"/>
              <a:t>Link Endangered Species Permitting to City and County General Plans and regional infrastructure needs. </a:t>
            </a:r>
          </a:p>
          <a:p>
            <a:r>
              <a:rPr lang="en-US" dirty="0" smtClean="0"/>
              <a:t>Plan for purchase and preservation of best habitat in region – Regional Reserve System</a:t>
            </a:r>
          </a:p>
          <a:p>
            <a:r>
              <a:rPr lang="en-US" dirty="0" smtClean="0"/>
              <a:t>Contribute to species recovery </a:t>
            </a:r>
          </a:p>
          <a:p>
            <a:endParaRPr lang="en-US" dirty="0" smtClean="0"/>
          </a:p>
        </p:txBody>
      </p:sp>
      <p:pic>
        <p:nvPicPr>
          <p:cNvPr id="819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3941648"/>
            <a:ext cx="6019800" cy="268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752600" y="10668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19866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76200"/>
            <a:ext cx="7467600" cy="1143000"/>
          </a:xfrm>
        </p:spPr>
        <p:txBody>
          <a:bodyPr/>
          <a:lstStyle/>
          <a:p>
            <a:r>
              <a:rPr lang="en-US" dirty="0" smtClean="0"/>
              <a:t>What is the Santa Clara Valley Habitat Plan?</a:t>
            </a:r>
            <a:endParaRPr lang="en-US" dirty="0"/>
          </a:p>
        </p:txBody>
      </p:sp>
      <p:sp>
        <p:nvSpPr>
          <p:cNvPr id="3" name="Content Placeholder 2"/>
          <p:cNvSpPr>
            <a:spLocks noGrp="1"/>
          </p:cNvSpPr>
          <p:nvPr>
            <p:ph idx="1"/>
          </p:nvPr>
        </p:nvSpPr>
        <p:spPr>
          <a:xfrm>
            <a:off x="1599580" y="1817055"/>
            <a:ext cx="7239000" cy="4278945"/>
          </a:xfrm>
        </p:spPr>
        <p:txBody>
          <a:bodyPr/>
          <a:lstStyle/>
          <a:p>
            <a:r>
              <a:rPr lang="en-US" dirty="0" smtClean="0"/>
              <a:t>The </a:t>
            </a:r>
            <a:r>
              <a:rPr lang="en-US" dirty="0"/>
              <a:t>Habitat Plan is a 50-year regional plan to protect endangered species and other natural resources while allowing for orderly </a:t>
            </a:r>
            <a:r>
              <a:rPr lang="en-US" dirty="0" smtClean="0"/>
              <a:t>development.</a:t>
            </a:r>
          </a:p>
          <a:p>
            <a:pPr>
              <a:buNone/>
            </a:pPr>
            <a:endParaRPr lang="en-US" dirty="0" smtClean="0"/>
          </a:p>
          <a:p>
            <a:pPr lvl="0"/>
            <a:r>
              <a:rPr lang="en-US" dirty="0">
                <a:solidFill>
                  <a:prstClr val="black"/>
                </a:solidFill>
              </a:rPr>
              <a:t>The Habitat Plan resulted in endangered species permits from the CDFW and USFWS for 50 years. </a:t>
            </a:r>
            <a:endParaRPr lang="en-US" dirty="0" smtClean="0">
              <a:solidFill>
                <a:prstClr val="black"/>
              </a:solidFill>
            </a:endParaRPr>
          </a:p>
          <a:p>
            <a:pPr lvl="0">
              <a:buNone/>
            </a:pPr>
            <a:endParaRPr lang="en-US" dirty="0" smtClean="0"/>
          </a:p>
          <a:p>
            <a:r>
              <a:rPr lang="en-US" dirty="0" smtClean="0"/>
              <a:t>The Habitat Plan is </a:t>
            </a:r>
            <a:r>
              <a:rPr lang="en-US" dirty="0"/>
              <a:t>a </a:t>
            </a:r>
            <a:r>
              <a:rPr lang="en-US" dirty="0" smtClean="0"/>
              <a:t>regulatory document and is not voluntary.</a:t>
            </a:r>
            <a:endParaRPr lang="en-US" dirty="0"/>
          </a:p>
        </p:txBody>
      </p:sp>
      <p:sp>
        <p:nvSpPr>
          <p:cNvPr id="4" name="Slide Number Placeholder 3"/>
          <p:cNvSpPr>
            <a:spLocks noGrp="1"/>
          </p:cNvSpPr>
          <p:nvPr>
            <p:ph type="sldNum" sz="quarter" idx="12"/>
          </p:nvPr>
        </p:nvSpPr>
        <p:spPr/>
        <p:txBody>
          <a:bodyPr/>
          <a:lstStyle/>
          <a:p>
            <a:fld id="{BD3E6F33-9149-4F5B-BC12-F342A25203F1}" type="slidenum">
              <a:rPr lang="en-US" smtClean="0"/>
              <a:pPr/>
              <a:t>8</a:t>
            </a:fld>
            <a:endParaRPr lang="en-US" dirty="0"/>
          </a:p>
        </p:txBody>
      </p:sp>
      <p:cxnSp>
        <p:nvCxnSpPr>
          <p:cNvPr id="5" name="Straight Connector 4"/>
          <p:cNvCxnSpPr/>
          <p:nvPr/>
        </p:nvCxnSpPr>
        <p:spPr>
          <a:xfrm>
            <a:off x="1675161" y="1219200"/>
            <a:ext cx="7087839"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94081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6F33-9149-4F5B-BC12-F342A25203F1}" type="slidenum">
              <a:rPr lang="en-US" smtClean="0"/>
              <a:pPr/>
              <a:t>9</a:t>
            </a:fld>
            <a:endParaRPr lang="en-US"/>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3" y="287439"/>
            <a:ext cx="6553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37130" y="287439"/>
            <a:ext cx="1668470" cy="461665"/>
          </a:xfrm>
          <a:prstGeom prst="rect">
            <a:avLst/>
          </a:prstGeom>
          <a:solidFill>
            <a:schemeClr val="bg1"/>
          </a:solidFill>
          <a:ln>
            <a:solidFill>
              <a:schemeClr val="tx1"/>
            </a:solidFill>
          </a:ln>
        </p:spPr>
        <p:txBody>
          <a:bodyPr wrap="none" rtlCol="0">
            <a:spAutoFit/>
          </a:bodyPr>
          <a:lstStyle/>
          <a:p>
            <a:r>
              <a:rPr lang="en-US" sz="2400" dirty="0" smtClean="0"/>
              <a:t>Permit Area</a:t>
            </a:r>
            <a:endParaRPr lang="en-US" sz="2400" dirty="0"/>
          </a:p>
        </p:txBody>
      </p:sp>
      <p:sp>
        <p:nvSpPr>
          <p:cNvPr id="3" name="Content Placeholder 2"/>
          <p:cNvSpPr>
            <a:spLocks noGrp="1"/>
          </p:cNvSpPr>
          <p:nvPr>
            <p:ph idx="4294967295"/>
          </p:nvPr>
        </p:nvSpPr>
        <p:spPr>
          <a:xfrm>
            <a:off x="5867400" y="838200"/>
            <a:ext cx="3162300" cy="3048000"/>
          </a:xfrm>
          <a:solidFill>
            <a:schemeClr val="bg2"/>
          </a:solidFill>
          <a:ln>
            <a:solidFill>
              <a:schemeClr val="tx1"/>
            </a:solidFill>
          </a:ln>
        </p:spPr>
        <p:txBody>
          <a:bodyPr>
            <a:normAutofit fontScale="62500" lnSpcReduction="20000"/>
          </a:bodyPr>
          <a:lstStyle/>
          <a:p>
            <a:pPr marL="0" indent="0">
              <a:buNone/>
            </a:pPr>
            <a:r>
              <a:rPr lang="en-US" sz="2900" dirty="0" smtClean="0"/>
              <a:t>Approximately 508,700 acres</a:t>
            </a:r>
          </a:p>
          <a:p>
            <a:pPr marL="0" indent="0">
              <a:buNone/>
            </a:pPr>
            <a:r>
              <a:rPr lang="en-US" dirty="0" smtClean="0"/>
              <a:t>Permit Area Boundaries Defined by:</a:t>
            </a:r>
          </a:p>
          <a:p>
            <a:pPr marL="342900" lvl="2" indent="-342900"/>
            <a:r>
              <a:rPr lang="en-US" dirty="0"/>
              <a:t>All of City of San Jose except </a:t>
            </a:r>
            <a:r>
              <a:rPr lang="en-US" dirty="0" err="1" smtClean="0"/>
              <a:t>Baylands</a:t>
            </a:r>
            <a:endParaRPr lang="en-US" dirty="0" smtClean="0"/>
          </a:p>
          <a:p>
            <a:pPr marL="342900" lvl="2" indent="-342900"/>
            <a:r>
              <a:rPr lang="en-US" dirty="0"/>
              <a:t>All of City of Morgan Hill and Gilroy</a:t>
            </a:r>
          </a:p>
          <a:p>
            <a:pPr marL="342900" lvl="2" indent="-342900"/>
            <a:r>
              <a:rPr lang="en-US" dirty="0"/>
              <a:t>Santa Clara County in Guadalupe, Coyote, and </a:t>
            </a:r>
            <a:r>
              <a:rPr lang="en-US" dirty="0" err="1"/>
              <a:t>Pajaro</a:t>
            </a:r>
            <a:r>
              <a:rPr lang="en-US" dirty="0"/>
              <a:t> Watersheds</a:t>
            </a:r>
          </a:p>
          <a:p>
            <a:pPr marL="342900" lvl="2" indent="-342900"/>
            <a:r>
              <a:rPr lang="en-US" dirty="0"/>
              <a:t>Excludes Henry Coe State Park</a:t>
            </a:r>
          </a:p>
          <a:p>
            <a:pPr marL="342900" lvl="2" indent="-342900"/>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865313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4581</TotalTime>
  <Words>3996</Words>
  <Application>Microsoft Office PowerPoint</Application>
  <PresentationFormat>On-screen Show (4:3)</PresentationFormat>
  <Paragraphs>768</Paragraphs>
  <Slides>61</Slides>
  <Notes>21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Santa Clara Valley Habitat Plan</vt:lpstr>
      <vt:lpstr>Overview and Goals of Presentation</vt:lpstr>
      <vt:lpstr>Part 1</vt:lpstr>
      <vt:lpstr>Understanding the Santa Clara Valley Habitat Plan</vt:lpstr>
      <vt:lpstr>Key Terms</vt:lpstr>
      <vt:lpstr>Why a Regional Habitat Plan? </vt:lpstr>
      <vt:lpstr>Why a Regional Habitat Plan?</vt:lpstr>
      <vt:lpstr>What is the Santa Clara Valley Habitat Plan?</vt:lpstr>
      <vt:lpstr>PowerPoint Presentation</vt:lpstr>
      <vt:lpstr>What is the Santa Clara Valley Habitat Plan?</vt:lpstr>
      <vt:lpstr>What is the Santa Clara Valley Habitat Plan?</vt:lpstr>
      <vt:lpstr>PowerPoint Presentation</vt:lpstr>
      <vt:lpstr>Who Developed the Santa Clara Valley Habitat Plan?</vt:lpstr>
      <vt:lpstr>What are the Benefits of the Habitat Plan?</vt:lpstr>
      <vt:lpstr>Permitting</vt:lpstr>
      <vt:lpstr>Who is Responsible for Overseeing the Habitat Plan? </vt:lpstr>
      <vt:lpstr>What are the Roles and Responsibilities of Local Agency Staff?</vt:lpstr>
      <vt:lpstr>What are the Roles and Responsibilities of  Private Applicants?</vt:lpstr>
      <vt:lpstr>What are the Roles and Responsibilities of the Habitat Agency?</vt:lpstr>
      <vt:lpstr>What are the Benefits of the Habitat Plan?</vt:lpstr>
      <vt:lpstr>What are the Benefits of the Habitat Plan?</vt:lpstr>
      <vt:lpstr>Off-Site Mitigation Streamlining</vt:lpstr>
      <vt:lpstr>Uvas Bridge Project (37C-0093)</vt:lpstr>
      <vt:lpstr>Uvas Bridge Process Comparison</vt:lpstr>
      <vt:lpstr>Questions?</vt:lpstr>
      <vt:lpstr>Part 2</vt:lpstr>
      <vt:lpstr>Understanding the Process for Project Compliance with the Habitat Plan</vt:lpstr>
      <vt:lpstr>Key Terms</vt:lpstr>
      <vt:lpstr>Paradigm Shift</vt:lpstr>
      <vt:lpstr>What is the Santa Clara Valley Habitat Plan?</vt:lpstr>
      <vt:lpstr>Species Surveys</vt:lpstr>
      <vt:lpstr>Species Surveys</vt:lpstr>
      <vt:lpstr>Species Surveys</vt:lpstr>
      <vt:lpstr>Mitigation Fees</vt:lpstr>
      <vt:lpstr>Overview of the Compliance Process</vt:lpstr>
      <vt:lpstr>How does the Habitat Plan Fit into the CEQA Process?</vt:lpstr>
      <vt:lpstr>What Resources are Available?</vt:lpstr>
      <vt:lpstr>Questions?</vt:lpstr>
      <vt:lpstr>Part 3</vt:lpstr>
      <vt:lpstr>Goals</vt:lpstr>
      <vt:lpstr>PowerPoint Presentation</vt:lpstr>
      <vt:lpstr>Overview of the Compliance Process</vt:lpstr>
      <vt:lpstr>Confirm the Project is in the Habitat Plan Permit Area and Project is Covered by the Habitat Plan</vt:lpstr>
      <vt:lpstr>Determine Land Cover on Site and Estimate Fees / Conditions </vt:lpstr>
      <vt:lpstr>Verify Land Cover on the Property</vt:lpstr>
      <vt:lpstr>Proposed Development Area</vt:lpstr>
      <vt:lpstr>Habitat Plan Fees</vt:lpstr>
      <vt:lpstr>Habitat Plan Fees</vt:lpstr>
      <vt:lpstr>Habitat Plan Conditions</vt:lpstr>
      <vt:lpstr>Habitat Plan Application/Reporting Package</vt:lpstr>
      <vt:lpstr>Project Overview</vt:lpstr>
      <vt:lpstr>Project Overview</vt:lpstr>
      <vt:lpstr>Existing Conditions and Impacts</vt:lpstr>
      <vt:lpstr>Existing Conditions and Impacts</vt:lpstr>
      <vt:lpstr>Existing Conditions and Impacts</vt:lpstr>
      <vt:lpstr>Existing Conditions and Impacts</vt:lpstr>
      <vt:lpstr>Conditions and Fees</vt:lpstr>
      <vt:lpstr>Pay Habitat Plan Fees / Take Coverage</vt:lpstr>
      <vt:lpstr>Contacts</vt:lpstr>
      <vt:lpstr>Questions?</vt:lpstr>
      <vt:lpstr>Thank you</vt:lpstr>
    </vt:vector>
  </TitlesOfParts>
  <Company>ICF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Terah Donovan</dc:creator>
  <cp:lastModifiedBy>VM</cp:lastModifiedBy>
  <cp:revision>277</cp:revision>
  <cp:lastPrinted>2013-12-02T17:19:47Z</cp:lastPrinted>
  <dcterms:created xsi:type="dcterms:W3CDTF">2013-09-23T20:29:55Z</dcterms:created>
  <dcterms:modified xsi:type="dcterms:W3CDTF">2014-03-05T18:42:42Z</dcterms:modified>
</cp:coreProperties>
</file>