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05"/>
  </p:notesMasterIdLst>
  <p:handoutMasterIdLst>
    <p:handoutMasterId r:id="rId106"/>
  </p:handoutMasterIdLst>
  <p:sldIdLst>
    <p:sldId id="258" r:id="rId2"/>
    <p:sldId id="259" r:id="rId3"/>
    <p:sldId id="260" r:id="rId4"/>
    <p:sldId id="261" r:id="rId5"/>
    <p:sldId id="262" r:id="rId6"/>
    <p:sldId id="263" r:id="rId7"/>
    <p:sldId id="264" r:id="rId8"/>
    <p:sldId id="296" r:id="rId9"/>
    <p:sldId id="265" r:id="rId10"/>
    <p:sldId id="266" r:id="rId11"/>
    <p:sldId id="267" r:id="rId12"/>
    <p:sldId id="268" r:id="rId13"/>
    <p:sldId id="270" r:id="rId14"/>
    <p:sldId id="256" r:id="rId15"/>
    <p:sldId id="272" r:id="rId16"/>
    <p:sldId id="306" r:id="rId17"/>
    <p:sldId id="307" r:id="rId18"/>
    <p:sldId id="273" r:id="rId19"/>
    <p:sldId id="317" r:id="rId20"/>
    <p:sldId id="271" r:id="rId21"/>
    <p:sldId id="274" r:id="rId22"/>
    <p:sldId id="309" r:id="rId23"/>
    <p:sldId id="297" r:id="rId24"/>
    <p:sldId id="308" r:id="rId25"/>
    <p:sldId id="311" r:id="rId26"/>
    <p:sldId id="298" r:id="rId27"/>
    <p:sldId id="318" r:id="rId28"/>
    <p:sldId id="310" r:id="rId29"/>
    <p:sldId id="299" r:id="rId30"/>
    <p:sldId id="301" r:id="rId31"/>
    <p:sldId id="302" r:id="rId32"/>
    <p:sldId id="303" r:id="rId33"/>
    <p:sldId id="304" r:id="rId34"/>
    <p:sldId id="300" r:id="rId35"/>
    <p:sldId id="385" r:id="rId36"/>
    <p:sldId id="305" r:id="rId37"/>
    <p:sldId id="312" r:id="rId38"/>
    <p:sldId id="315" r:id="rId39"/>
    <p:sldId id="316" r:id="rId40"/>
    <p:sldId id="319" r:id="rId41"/>
    <p:sldId id="320" r:id="rId42"/>
    <p:sldId id="355" r:id="rId43"/>
    <p:sldId id="321" r:id="rId44"/>
    <p:sldId id="361" r:id="rId45"/>
    <p:sldId id="382" r:id="rId46"/>
    <p:sldId id="363" r:id="rId47"/>
    <p:sldId id="346" r:id="rId48"/>
    <p:sldId id="327" r:id="rId49"/>
    <p:sldId id="377" r:id="rId50"/>
    <p:sldId id="331" r:id="rId51"/>
    <p:sldId id="329" r:id="rId52"/>
    <p:sldId id="330" r:id="rId53"/>
    <p:sldId id="332" r:id="rId54"/>
    <p:sldId id="333" r:id="rId55"/>
    <p:sldId id="334" r:id="rId56"/>
    <p:sldId id="335" r:id="rId57"/>
    <p:sldId id="349" r:id="rId58"/>
    <p:sldId id="276" r:id="rId59"/>
    <p:sldId id="378" r:id="rId60"/>
    <p:sldId id="350" r:id="rId61"/>
    <p:sldId id="380" r:id="rId62"/>
    <p:sldId id="381" r:id="rId63"/>
    <p:sldId id="278" r:id="rId64"/>
    <p:sldId id="353" r:id="rId65"/>
    <p:sldId id="383" r:id="rId66"/>
    <p:sldId id="384" r:id="rId67"/>
    <p:sldId id="354" r:id="rId68"/>
    <p:sldId id="362" r:id="rId69"/>
    <p:sldId id="322" r:id="rId70"/>
    <p:sldId id="323" r:id="rId71"/>
    <p:sldId id="339" r:id="rId72"/>
    <p:sldId id="344" r:id="rId73"/>
    <p:sldId id="345" r:id="rId74"/>
    <p:sldId id="358" r:id="rId75"/>
    <p:sldId id="360" r:id="rId76"/>
    <p:sldId id="326" r:id="rId77"/>
    <p:sldId id="386" r:id="rId78"/>
    <p:sldId id="365" r:id="rId79"/>
    <p:sldId id="364" r:id="rId80"/>
    <p:sldId id="368" r:id="rId81"/>
    <p:sldId id="372" r:id="rId82"/>
    <p:sldId id="370" r:id="rId83"/>
    <p:sldId id="371" r:id="rId84"/>
    <p:sldId id="286" r:id="rId85"/>
    <p:sldId id="373" r:id="rId86"/>
    <p:sldId id="287" r:id="rId87"/>
    <p:sldId id="288" r:id="rId88"/>
    <p:sldId id="289" r:id="rId89"/>
    <p:sldId id="290" r:id="rId90"/>
    <p:sldId id="291" r:id="rId91"/>
    <p:sldId id="292" r:id="rId92"/>
    <p:sldId id="293" r:id="rId93"/>
    <p:sldId id="294" r:id="rId94"/>
    <p:sldId id="374" r:id="rId95"/>
    <p:sldId id="295" r:id="rId96"/>
    <p:sldId id="279" r:id="rId97"/>
    <p:sldId id="280" r:id="rId98"/>
    <p:sldId id="281" r:id="rId99"/>
    <p:sldId id="282" r:id="rId100"/>
    <p:sldId id="283" r:id="rId101"/>
    <p:sldId id="284" r:id="rId102"/>
    <p:sldId id="285" r:id="rId103"/>
    <p:sldId id="375" r:id="rId10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51" userDrawn="1">
          <p15:clr>
            <a:srgbClr val="A4A3A4"/>
          </p15:clr>
        </p15:guide>
        <p15:guide id="2" pos="2229" userDrawn="1">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ok, Kim" initials="RK"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230F3-CF80-4859-8CE7-A43EE81993B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75029" autoAdjust="0"/>
  </p:normalViewPr>
  <p:slideViewPr>
    <p:cSldViewPr>
      <p:cViewPr varScale="1">
        <p:scale>
          <a:sx n="52" d="100"/>
          <a:sy n="52" d="100"/>
        </p:scale>
        <p:origin x="222" y="72"/>
      </p:cViewPr>
      <p:guideLst>
        <p:guide orient="horz" pos="2160"/>
        <p:guide pos="2880"/>
      </p:guideLst>
    </p:cSldViewPr>
  </p:slideViewPr>
  <p:outlineViewPr>
    <p:cViewPr>
      <p:scale>
        <a:sx n="33" d="100"/>
        <a:sy n="33" d="100"/>
      </p:scale>
      <p:origin x="0" y="-58944"/>
    </p:cViewPr>
  </p:outlineViewPr>
  <p:notesTextViewPr>
    <p:cViewPr>
      <p:scale>
        <a:sx n="1" d="1"/>
        <a:sy n="1" d="1"/>
      </p:scale>
      <p:origin x="0" y="0"/>
    </p:cViewPr>
  </p:notesTextViewPr>
  <p:sorterViewPr>
    <p:cViewPr>
      <p:scale>
        <a:sx n="68" d="100"/>
        <a:sy n="68" d="100"/>
      </p:scale>
      <p:origin x="0" y="-20910"/>
    </p:cViewPr>
  </p:sorterViewPr>
  <p:notesViewPr>
    <p:cSldViewPr>
      <p:cViewPr>
        <p:scale>
          <a:sx n="80" d="100"/>
          <a:sy n="80" d="100"/>
        </p:scale>
        <p:origin x="3960" y="306"/>
      </p:cViewPr>
      <p:guideLst>
        <p:guide orient="horz" pos="2851"/>
        <p:guide pos="2229"/>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17297434595033E-3"/>
          <c:y val="0.15741195007813763"/>
          <c:w val="0.60032836621228802"/>
          <c:h val="0.7326041079200809"/>
        </c:manualLayout>
      </c:layout>
      <c:pieChart>
        <c:varyColors val="1"/>
        <c:ser>
          <c:idx val="0"/>
          <c:order val="0"/>
          <c:tx>
            <c:strRef>
              <c:f>Sheet1!$B$1</c:f>
              <c:strCache>
                <c:ptCount val="1"/>
                <c:pt idx="0">
                  <c:v>Column1</c:v>
                </c:pt>
              </c:strCache>
            </c:strRef>
          </c:tx>
          <c:dPt>
            <c:idx val="0"/>
            <c:bubble3D val="0"/>
            <c:spPr>
              <a:solidFill>
                <a:srgbClr val="C00000"/>
              </a:solidFill>
              <a:ln w="19050">
                <a:solidFill>
                  <a:schemeClr val="lt1"/>
                </a:solidFill>
              </a:ln>
              <a:effectLst/>
            </c:spPr>
          </c:dPt>
          <c:dPt>
            <c:idx val="1"/>
            <c:bubble3D val="0"/>
            <c:spPr>
              <a:solidFill>
                <a:srgbClr val="00B0F0"/>
              </a:solidFill>
              <a:ln w="19050">
                <a:solidFill>
                  <a:schemeClr val="lt1"/>
                </a:solidFill>
              </a:ln>
              <a:effectLst/>
            </c:spPr>
          </c:dPt>
          <c:dPt>
            <c:idx val="2"/>
            <c:bubble3D val="0"/>
            <c:spPr>
              <a:solidFill>
                <a:srgbClr val="FFC000"/>
              </a:solidFill>
              <a:ln w="19050">
                <a:solidFill>
                  <a:schemeClr val="lt1"/>
                </a:solidFill>
              </a:ln>
              <a:effectLst/>
            </c:spPr>
          </c:dPt>
          <c:dPt>
            <c:idx val="3"/>
            <c:bubble3D val="0"/>
            <c:spPr>
              <a:solidFill>
                <a:srgbClr val="7030A0"/>
              </a:solidFill>
              <a:ln w="19050">
                <a:solidFill>
                  <a:schemeClr val="lt1"/>
                </a:solidFill>
              </a:ln>
              <a:effectLst/>
            </c:spPr>
          </c:dPt>
          <c:dPt>
            <c:idx val="4"/>
            <c:bubble3D val="0"/>
            <c:spPr>
              <a:solidFill>
                <a:srgbClr val="92D050"/>
              </a:solidFill>
              <a:ln w="19050">
                <a:solidFill>
                  <a:schemeClr val="lt1"/>
                </a:solidFill>
              </a:ln>
              <a:effectLst/>
            </c:spPr>
          </c:dPt>
          <c:cat>
            <c:strRef>
              <c:f>Sheet1!$A$2:$A$6</c:f>
              <c:strCache>
                <c:ptCount val="5"/>
                <c:pt idx="0">
                  <c:v>Urban Development</c:v>
                </c:pt>
                <c:pt idx="1">
                  <c:v>In-Stream Capital Projects</c:v>
                </c:pt>
                <c:pt idx="2">
                  <c:v>Rural Capital Projects</c:v>
                </c:pt>
                <c:pt idx="3">
                  <c:v>Rural Development</c:v>
                </c:pt>
                <c:pt idx="4">
                  <c:v>Conservation Strategy Implementation</c:v>
                </c:pt>
              </c:strCache>
            </c:strRef>
          </c:cat>
          <c:val>
            <c:numRef>
              <c:f>Sheet1!$B$2:$B$6</c:f>
              <c:numCache>
                <c:formatCode>General</c:formatCode>
                <c:ptCount val="5"/>
                <c:pt idx="0">
                  <c:v>11931</c:v>
                </c:pt>
                <c:pt idx="1">
                  <c:v>699</c:v>
                </c:pt>
                <c:pt idx="2">
                  <c:v>2110</c:v>
                </c:pt>
                <c:pt idx="3">
                  <c:v>3067</c:v>
                </c:pt>
                <c:pt idx="4">
                  <c:v>307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3170349674032733"/>
          <c:y val="0.13198503549549501"/>
          <c:w val="0.36829650325967372"/>
          <c:h val="0.720986210785980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58" tIns="46580" rIns="93158" bIns="46580" rtlCol="0"/>
          <a:lstStyle>
            <a:lvl1pPr algn="l">
              <a:defRPr sz="13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58" tIns="46580" rIns="93158" bIns="46580" rtlCol="0"/>
          <a:lstStyle>
            <a:lvl1pPr algn="r">
              <a:defRPr sz="1300"/>
            </a:lvl1pPr>
          </a:lstStyle>
          <a:p>
            <a:fld id="{E55B01DE-531F-4F0E-8B12-FB71B89216D7}" type="datetimeFigureOut">
              <a:rPr lang="en-US" smtClean="0"/>
              <a:pPr/>
              <a:t>10/26/2015</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58" tIns="46580" rIns="93158" bIns="46580" rtlCol="0" anchor="b"/>
          <a:lstStyle>
            <a:lvl1pPr algn="l">
              <a:defRPr sz="13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58" tIns="46580" rIns="93158" bIns="46580" rtlCol="0" anchor="b"/>
          <a:lstStyle>
            <a:lvl1pPr algn="r">
              <a:defRPr sz="1300"/>
            </a:lvl1pPr>
          </a:lstStyle>
          <a:p>
            <a:fld id="{48818723-6069-4F75-96C0-59E0785AEE8A}" type="slidenum">
              <a:rPr lang="en-US" smtClean="0"/>
              <a:pPr/>
              <a:t>‹#›</a:t>
            </a:fld>
            <a:endParaRPr lang="en-US"/>
          </a:p>
        </p:txBody>
      </p:sp>
    </p:spTree>
    <p:extLst>
      <p:ext uri="{BB962C8B-B14F-4D97-AF65-F5344CB8AC3E}">
        <p14:creationId xmlns:p14="http://schemas.microsoft.com/office/powerpoint/2010/main" val="2364253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58" tIns="46580" rIns="93158" bIns="46580" rtlCol="0"/>
          <a:lstStyle>
            <a:lvl1pPr algn="l">
              <a:defRPr sz="13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58" tIns="46580" rIns="93158" bIns="46580" rtlCol="0"/>
          <a:lstStyle>
            <a:lvl1pPr algn="r">
              <a:defRPr sz="1300"/>
            </a:lvl1pPr>
          </a:lstStyle>
          <a:p>
            <a:fld id="{608BBF3B-CF59-4BB2-9828-FC8D87812BA5}" type="datetimeFigureOut">
              <a:rPr lang="en-US" smtClean="0"/>
              <a:pPr/>
              <a:t>10/26/2015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8" tIns="46580" rIns="93158"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58" tIns="46580" rIns="93158" bIns="46580" rtlCol="0" anchor="b"/>
          <a:lstStyle>
            <a:lvl1pPr algn="l">
              <a:defRPr sz="13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58" tIns="46580" rIns="93158" bIns="46580" rtlCol="0" anchor="b"/>
          <a:lstStyle>
            <a:lvl1pPr algn="r">
              <a:defRPr sz="1300"/>
            </a:lvl1pPr>
          </a:lstStyle>
          <a:p>
            <a:fld id="{1F390819-3F66-435B-BC57-9CA5A1297068}" type="slidenum">
              <a:rPr lang="en-US" smtClean="0"/>
              <a:pPr/>
              <a:t>‹#›</a:t>
            </a:fld>
            <a:endParaRPr lang="en-US"/>
          </a:p>
        </p:txBody>
      </p:sp>
    </p:spTree>
    <p:extLst>
      <p:ext uri="{BB962C8B-B14F-4D97-AF65-F5344CB8AC3E}">
        <p14:creationId xmlns:p14="http://schemas.microsoft.com/office/powerpoint/2010/main" val="120214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Housekeeping </a:t>
            </a:r>
          </a:p>
          <a:p>
            <a:r>
              <a:rPr lang="en-US" dirty="0" smtClean="0"/>
              <a:t>Introduce</a:t>
            </a:r>
            <a:r>
              <a:rPr lang="en-US" baseline="0" dirty="0" smtClean="0"/>
              <a:t> Jill and Joyce </a:t>
            </a:r>
          </a:p>
          <a:p>
            <a:r>
              <a:rPr lang="en-US" baseline="0" dirty="0" smtClean="0"/>
              <a:t>Jill Mross is Management and Budget Analyst</a:t>
            </a:r>
          </a:p>
          <a:p>
            <a:r>
              <a:rPr lang="en-US" baseline="0" dirty="0" smtClean="0"/>
              <a:t>Joyce Maskell is Land Acquisition and Contracting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Introduce Don Arnold and Janell Hillman</a:t>
            </a:r>
          </a:p>
          <a:p>
            <a:r>
              <a:rPr lang="en-US" baseline="0" dirty="0" smtClean="0"/>
              <a:t>There will be no breaks</a:t>
            </a:r>
          </a:p>
          <a:p>
            <a:r>
              <a:rPr lang="en-US" baseline="0" dirty="0" smtClean="0"/>
              <a:t>Refreshments</a:t>
            </a:r>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a:t>
            </a:fld>
            <a:endParaRPr lang="en-US" dirty="0"/>
          </a:p>
        </p:txBody>
      </p:sp>
    </p:spTree>
    <p:extLst>
      <p:ext uri="{BB962C8B-B14F-4D97-AF65-F5344CB8AC3E}">
        <p14:creationId xmlns:p14="http://schemas.microsoft.com/office/powerpoint/2010/main" val="83872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dirty="0" smtClean="0"/>
              <a:t>Protect 46,000 acres of land and 100 miles of streams</a:t>
            </a:r>
          </a:p>
          <a:p>
            <a:pPr marL="285750" indent="-285750">
              <a:buFont typeface="Arial" pitchFamily="34" charset="0"/>
              <a:buChar char="•"/>
            </a:pPr>
            <a:r>
              <a:rPr lang="en-US" dirty="0" smtClean="0"/>
              <a:t>Restore 10 miles of streams and 70 acres to 428 acres of riparian woodland and wetlands</a:t>
            </a:r>
          </a:p>
          <a:p>
            <a:pPr marL="285750" indent="-285750">
              <a:buFont typeface="Arial" pitchFamily="34" charset="0"/>
              <a:buChar char="•"/>
            </a:pPr>
            <a:r>
              <a:rPr lang="en-US" dirty="0" smtClean="0"/>
              <a:t>Create 20 to 72 acres of ponds</a:t>
            </a:r>
          </a:p>
          <a:p>
            <a:endParaRPr lang="en-US" dirty="0"/>
          </a:p>
        </p:txBody>
      </p:sp>
      <p:sp>
        <p:nvSpPr>
          <p:cNvPr id="4" name="Slide Number Placeholder 3"/>
          <p:cNvSpPr>
            <a:spLocks noGrp="1"/>
          </p:cNvSpPr>
          <p:nvPr>
            <p:ph type="sldNum" sz="quarter" idx="10"/>
          </p:nvPr>
        </p:nvSpPr>
        <p:spPr/>
        <p:txBody>
          <a:bodyPr/>
          <a:lstStyle/>
          <a:p>
            <a:fld id="{D38A4D66-0457-485E-AA34-5A2763C1FF37}" type="slidenum">
              <a:rPr lang="en-US" smtClean="0"/>
              <a:pPr/>
              <a:t>10</a:t>
            </a:fld>
            <a:endParaRPr lang="en-US"/>
          </a:p>
        </p:txBody>
      </p:sp>
    </p:spTree>
    <p:extLst>
      <p:ext uri="{BB962C8B-B14F-4D97-AF65-F5344CB8AC3E}">
        <p14:creationId xmlns:p14="http://schemas.microsoft.com/office/powerpoint/2010/main" val="11591674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is the project located?</a:t>
            </a:r>
          </a:p>
          <a:p>
            <a:r>
              <a:rPr lang="en-US" baseline="0" dirty="0" smtClean="0"/>
              <a:t>What land cover will be impacted?</a:t>
            </a:r>
          </a:p>
          <a:p>
            <a:r>
              <a:rPr lang="en-US" baseline="0" dirty="0" smtClean="0"/>
              <a:t>Will the project result in additional vehicle trips?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100</a:t>
            </a:fld>
            <a:endParaRPr lang="en-US"/>
          </a:p>
        </p:txBody>
      </p:sp>
    </p:spTree>
    <p:extLst>
      <p:ext uri="{BB962C8B-B14F-4D97-AF65-F5344CB8AC3E}">
        <p14:creationId xmlns:p14="http://schemas.microsoft.com/office/powerpoint/2010/main" val="42406662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101</a:t>
            </a:fld>
            <a:endParaRPr lang="en-US"/>
          </a:p>
        </p:txBody>
      </p:sp>
    </p:spTree>
    <p:extLst>
      <p:ext uri="{BB962C8B-B14F-4D97-AF65-F5344CB8AC3E}">
        <p14:creationId xmlns:p14="http://schemas.microsoft.com/office/powerpoint/2010/main" val="33495239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102</a:t>
            </a:fld>
            <a:endParaRPr lang="en-US"/>
          </a:p>
        </p:txBody>
      </p:sp>
    </p:spTree>
    <p:extLst>
      <p:ext uri="{BB962C8B-B14F-4D97-AF65-F5344CB8AC3E}">
        <p14:creationId xmlns:p14="http://schemas.microsoft.com/office/powerpoint/2010/main" val="27256782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103</a:t>
            </a:fld>
            <a:endParaRPr lang="en-US"/>
          </a:p>
        </p:txBody>
      </p:sp>
    </p:spTree>
    <p:extLst>
      <p:ext uri="{BB962C8B-B14F-4D97-AF65-F5344CB8AC3E}">
        <p14:creationId xmlns:p14="http://schemas.microsoft.com/office/powerpoint/2010/main" val="170775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11</a:t>
            </a:fld>
            <a:endParaRPr lang="en-US"/>
          </a:p>
        </p:txBody>
      </p:sp>
    </p:spTree>
    <p:extLst>
      <p:ext uri="{BB962C8B-B14F-4D97-AF65-F5344CB8AC3E}">
        <p14:creationId xmlns:p14="http://schemas.microsoft.com/office/powerpoint/2010/main" val="106463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update on USACE permit</a:t>
            </a:r>
          </a:p>
          <a:p>
            <a:r>
              <a:rPr lang="en-US" dirty="0" smtClean="0"/>
              <a:t>Includes NMFS BO</a:t>
            </a:r>
          </a:p>
          <a:p>
            <a:r>
              <a:rPr lang="en-US" dirty="0" smtClean="0"/>
              <a:t>Emphasize</a:t>
            </a:r>
            <a:r>
              <a:rPr lang="en-US" baseline="0" dirty="0" smtClean="0"/>
              <a:t> permits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12</a:t>
            </a:fld>
            <a:endParaRPr lang="en-US"/>
          </a:p>
        </p:txBody>
      </p:sp>
    </p:spTree>
    <p:extLst>
      <p:ext uri="{BB962C8B-B14F-4D97-AF65-F5344CB8AC3E}">
        <p14:creationId xmlns:p14="http://schemas.microsoft.com/office/powerpoint/2010/main" val="2366821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13</a:t>
            </a:fld>
            <a:endParaRPr lang="en-US"/>
          </a:p>
        </p:txBody>
      </p:sp>
    </p:spTree>
    <p:extLst>
      <p:ext uri="{BB962C8B-B14F-4D97-AF65-F5344CB8AC3E}">
        <p14:creationId xmlns:p14="http://schemas.microsoft.com/office/powerpoint/2010/main" val="337008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14</a:t>
            </a:fld>
            <a:endParaRPr lang="en-US"/>
          </a:p>
        </p:txBody>
      </p:sp>
    </p:spTree>
    <p:extLst>
      <p:ext uri="{BB962C8B-B14F-4D97-AF65-F5344CB8AC3E}">
        <p14:creationId xmlns:p14="http://schemas.microsoft.com/office/powerpoint/2010/main" val="434662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15</a:t>
            </a:fld>
            <a:endParaRPr lang="en-US"/>
          </a:p>
        </p:txBody>
      </p:sp>
    </p:spTree>
    <p:extLst>
      <p:ext uri="{BB962C8B-B14F-4D97-AF65-F5344CB8AC3E}">
        <p14:creationId xmlns:p14="http://schemas.microsoft.com/office/powerpoint/2010/main" val="421486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16</a:t>
            </a:fld>
            <a:endParaRPr lang="en-US"/>
          </a:p>
        </p:txBody>
      </p:sp>
    </p:spTree>
    <p:extLst>
      <p:ext uri="{BB962C8B-B14F-4D97-AF65-F5344CB8AC3E}">
        <p14:creationId xmlns:p14="http://schemas.microsoft.com/office/powerpoint/2010/main" val="64716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17</a:t>
            </a:fld>
            <a:endParaRPr lang="en-US"/>
          </a:p>
        </p:txBody>
      </p:sp>
    </p:spTree>
    <p:extLst>
      <p:ext uri="{BB962C8B-B14F-4D97-AF65-F5344CB8AC3E}">
        <p14:creationId xmlns:p14="http://schemas.microsoft.com/office/powerpoint/2010/main" val="624857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Terah</a:t>
            </a:r>
            <a:r>
              <a:rPr lang="en-US" dirty="0" smtClean="0"/>
              <a:t> – intro</a:t>
            </a:r>
            <a:r>
              <a:rPr lang="en-US" baseline="0" dirty="0" smtClean="0"/>
              <a:t> and APN</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18</a:t>
            </a:fld>
            <a:endParaRPr lang="en-US"/>
          </a:p>
        </p:txBody>
      </p:sp>
    </p:spTree>
    <p:extLst>
      <p:ext uri="{BB962C8B-B14F-4D97-AF65-F5344CB8AC3E}">
        <p14:creationId xmlns:p14="http://schemas.microsoft.com/office/powerpoint/2010/main" val="3607191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8435" name="Slide Number Placeholder 3"/>
          <p:cNvSpPr txBox="1">
            <a:spLocks noGrp="1"/>
          </p:cNvSpPr>
          <p:nvPr/>
        </p:nvSpPr>
        <p:spPr bwMode="auto">
          <a:xfrm>
            <a:off x="4143375" y="9120191"/>
            <a:ext cx="3170238" cy="479425"/>
          </a:xfrm>
          <a:prstGeom prst="rect">
            <a:avLst/>
          </a:prstGeom>
          <a:noFill/>
          <a:ln>
            <a:miter lim="800000"/>
            <a:headEnd/>
            <a:tailEnd/>
          </a:ln>
        </p:spPr>
        <p:txBody>
          <a:bodyPr lIns="96661" tIns="48331" rIns="96661" bIns="48331" anchor="b"/>
          <a:lstStyle/>
          <a:p>
            <a:pPr algn="r">
              <a:defRPr/>
            </a:pPr>
            <a:fld id="{C9F97D3E-6FA8-497B-8FA1-2DC9DB8DDB2F}" type="slidenum">
              <a:rPr lang="en-US" sz="1300">
                <a:latin typeface="+mn-lt"/>
              </a:rPr>
              <a:pPr algn="r">
                <a:defRPr/>
              </a:pPr>
              <a:t>19</a:t>
            </a:fld>
            <a:endParaRPr lang="en-US" sz="1300">
              <a:latin typeface="+mn-lt"/>
            </a:endParaRPr>
          </a:p>
        </p:txBody>
      </p:sp>
    </p:spTree>
    <p:extLst>
      <p:ext uri="{BB962C8B-B14F-4D97-AF65-F5344CB8AC3E}">
        <p14:creationId xmlns:p14="http://schemas.microsoft.com/office/powerpoint/2010/main" val="241882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2</a:t>
            </a:fld>
            <a:endParaRPr lang="en-US" dirty="0"/>
          </a:p>
        </p:txBody>
      </p:sp>
    </p:spTree>
    <p:extLst>
      <p:ext uri="{BB962C8B-B14F-4D97-AF65-F5344CB8AC3E}">
        <p14:creationId xmlns:p14="http://schemas.microsoft.com/office/powerpoint/2010/main" val="2683515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20</a:t>
            </a:fld>
            <a:endParaRPr lang="en-US"/>
          </a:p>
        </p:txBody>
      </p:sp>
    </p:spTree>
    <p:extLst>
      <p:ext uri="{BB962C8B-B14F-4D97-AF65-F5344CB8AC3E}">
        <p14:creationId xmlns:p14="http://schemas.microsoft.com/office/powerpoint/2010/main" val="344514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21</a:t>
            </a:fld>
            <a:endParaRPr lang="en-US"/>
          </a:p>
        </p:txBody>
      </p:sp>
    </p:spTree>
    <p:extLst>
      <p:ext uri="{BB962C8B-B14F-4D97-AF65-F5344CB8AC3E}">
        <p14:creationId xmlns:p14="http://schemas.microsoft.com/office/powerpoint/2010/main" val="3120584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22</a:t>
            </a:fld>
            <a:endParaRPr lang="en-US"/>
          </a:p>
        </p:txBody>
      </p:sp>
    </p:spTree>
    <p:extLst>
      <p:ext uri="{BB962C8B-B14F-4D97-AF65-F5344CB8AC3E}">
        <p14:creationId xmlns:p14="http://schemas.microsoft.com/office/powerpoint/2010/main" val="145507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dirty="0" smtClean="0"/>
              <a:t>In the CEQA document, Habitat Plan compliance will streamline biological resources section and the cumulative resources section for the covered species. </a:t>
            </a:r>
          </a:p>
          <a:p>
            <a:pPr marL="457200" indent="-457200">
              <a:buFont typeface="+mj-lt"/>
              <a:buAutoNum type="arabicPeriod"/>
            </a:pPr>
            <a:r>
              <a:rPr lang="en-US" dirty="0" smtClean="0"/>
              <a:t>Nitrogen deposition will need to addressed for serpentine species and refer to traffic section, mitigation is paying the fee. </a:t>
            </a:r>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23</a:t>
            </a:fld>
            <a:endParaRPr lang="en-US"/>
          </a:p>
        </p:txBody>
      </p:sp>
    </p:spTree>
    <p:extLst>
      <p:ext uri="{BB962C8B-B14F-4D97-AF65-F5344CB8AC3E}">
        <p14:creationId xmlns:p14="http://schemas.microsoft.com/office/powerpoint/2010/main" val="4237034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Burrowing Owl Breeding Habitat = XXX</a:t>
            </a:r>
          </a:p>
          <a:p>
            <a:r>
              <a:rPr lang="en-US" dirty="0" smtClean="0"/>
              <a:t>Nitrogen Deposition from new vehicle</a:t>
            </a:r>
            <a:r>
              <a:rPr lang="en-US" baseline="0" dirty="0" smtClean="0"/>
              <a:t> trips, new residences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24</a:t>
            </a:fld>
            <a:endParaRPr lang="en-US"/>
          </a:p>
        </p:txBody>
      </p:sp>
    </p:spTree>
    <p:extLst>
      <p:ext uri="{BB962C8B-B14F-4D97-AF65-F5344CB8AC3E}">
        <p14:creationId xmlns:p14="http://schemas.microsoft.com/office/powerpoint/2010/main" val="290172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3</a:t>
            </a:r>
          </a:p>
          <a:p>
            <a:r>
              <a:rPr lang="en-US" dirty="0" smtClean="0"/>
              <a:t>Chapter 6</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25</a:t>
            </a:fld>
            <a:endParaRPr lang="en-US"/>
          </a:p>
        </p:txBody>
      </p:sp>
    </p:spTree>
    <p:extLst>
      <p:ext uri="{BB962C8B-B14F-4D97-AF65-F5344CB8AC3E}">
        <p14:creationId xmlns:p14="http://schemas.microsoft.com/office/powerpoint/2010/main" val="870691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26</a:t>
            </a:fld>
            <a:endParaRPr lang="en-US"/>
          </a:p>
        </p:txBody>
      </p:sp>
    </p:spTree>
    <p:extLst>
      <p:ext uri="{BB962C8B-B14F-4D97-AF65-F5344CB8AC3E}">
        <p14:creationId xmlns:p14="http://schemas.microsoft.com/office/powerpoint/2010/main" val="3661319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27</a:t>
            </a:fld>
            <a:endParaRPr lang="en-US"/>
          </a:p>
        </p:txBody>
      </p:sp>
    </p:spTree>
    <p:extLst>
      <p:ext uri="{BB962C8B-B14F-4D97-AF65-F5344CB8AC3E}">
        <p14:creationId xmlns:p14="http://schemas.microsoft.com/office/powerpoint/2010/main" val="261843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28</a:t>
            </a:fld>
            <a:endParaRPr lang="en-US"/>
          </a:p>
        </p:txBody>
      </p:sp>
    </p:spTree>
    <p:extLst>
      <p:ext uri="{BB962C8B-B14F-4D97-AF65-F5344CB8AC3E}">
        <p14:creationId xmlns:p14="http://schemas.microsoft.com/office/powerpoint/2010/main" val="3945636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1 =</a:t>
            </a:r>
            <a:r>
              <a:rPr lang="en-US" baseline="0" dirty="0" smtClean="0"/>
              <a:t> You are subject to the Habitat Plan unless:</a:t>
            </a:r>
          </a:p>
          <a:p>
            <a:r>
              <a:rPr lang="en-US" baseline="0" dirty="0" smtClean="0"/>
              <a:t>- Your site is currently developed and new development is less than 5000 </a:t>
            </a:r>
            <a:r>
              <a:rPr lang="en-US" baseline="0" dirty="0" err="1" smtClean="0"/>
              <a:t>ft</a:t>
            </a:r>
            <a:endParaRPr lang="en-US"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29</a:t>
            </a:fld>
            <a:endParaRPr lang="en-US"/>
          </a:p>
        </p:txBody>
      </p:sp>
    </p:spTree>
    <p:extLst>
      <p:ext uri="{BB962C8B-B14F-4D97-AF65-F5344CB8AC3E}">
        <p14:creationId xmlns:p14="http://schemas.microsoft.com/office/powerpoint/2010/main" val="170983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3</a:t>
            </a:fld>
            <a:endParaRPr lang="en-US"/>
          </a:p>
        </p:txBody>
      </p:sp>
    </p:spTree>
    <p:extLst>
      <p:ext uri="{BB962C8B-B14F-4D97-AF65-F5344CB8AC3E}">
        <p14:creationId xmlns:p14="http://schemas.microsoft.com/office/powerpoint/2010/main" val="144384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1 =</a:t>
            </a:r>
            <a:r>
              <a:rPr lang="en-US" baseline="0" dirty="0" smtClean="0"/>
              <a:t> You are subject to the Habitat Plan unless:</a:t>
            </a:r>
          </a:p>
          <a:p>
            <a:r>
              <a:rPr lang="en-US" baseline="0" dirty="0" smtClean="0"/>
              <a:t>- Your site is currently developed and new development is less than 5000 </a:t>
            </a:r>
            <a:r>
              <a:rPr lang="en-US" baseline="0" dirty="0" err="1" smtClean="0"/>
              <a:t>ft</a:t>
            </a:r>
            <a:r>
              <a:rPr lang="en-US" baseline="0" dirty="0" smtClean="0"/>
              <a:t> and no sensitive habitats are present.</a:t>
            </a:r>
            <a:endParaRPr lang="en-US"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30</a:t>
            </a:fld>
            <a:endParaRPr lang="en-US"/>
          </a:p>
        </p:txBody>
      </p:sp>
    </p:spTree>
    <p:extLst>
      <p:ext uri="{BB962C8B-B14F-4D97-AF65-F5344CB8AC3E}">
        <p14:creationId xmlns:p14="http://schemas.microsoft.com/office/powerpoint/2010/main" val="1652051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2 =</a:t>
            </a:r>
          </a:p>
          <a:p>
            <a:r>
              <a:rPr lang="en-US" dirty="0" smtClean="0"/>
              <a:t>Is</a:t>
            </a:r>
            <a:r>
              <a:rPr lang="en-US" baseline="0" dirty="0" smtClean="0"/>
              <a:t> the permanently disturbed footprint greater than 2 acres?</a:t>
            </a:r>
            <a:endParaRPr lang="en-US"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31</a:t>
            </a:fld>
            <a:endParaRPr lang="en-US"/>
          </a:p>
        </p:txBody>
      </p:sp>
    </p:spTree>
    <p:extLst>
      <p:ext uri="{BB962C8B-B14F-4D97-AF65-F5344CB8AC3E}">
        <p14:creationId xmlns:p14="http://schemas.microsoft.com/office/powerpoint/2010/main" val="1853880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3 =</a:t>
            </a:r>
            <a:r>
              <a:rPr lang="en-US" baseline="0" dirty="0" smtClean="0"/>
              <a:t> You are subject to the habitat plan only if sensitive habitats are present</a:t>
            </a:r>
            <a:endParaRPr lang="en-US"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32</a:t>
            </a:fld>
            <a:endParaRPr lang="en-US"/>
          </a:p>
        </p:txBody>
      </p:sp>
    </p:spTree>
    <p:extLst>
      <p:ext uri="{BB962C8B-B14F-4D97-AF65-F5344CB8AC3E}">
        <p14:creationId xmlns:p14="http://schemas.microsoft.com/office/powerpoint/2010/main" val="3283667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33</a:t>
            </a:fld>
            <a:endParaRPr lang="en-US"/>
          </a:p>
        </p:txBody>
      </p:sp>
    </p:spTree>
    <p:extLst>
      <p:ext uri="{BB962C8B-B14F-4D97-AF65-F5344CB8AC3E}">
        <p14:creationId xmlns:p14="http://schemas.microsoft.com/office/powerpoint/2010/main" val="3700345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2</a:t>
            </a:r>
            <a:r>
              <a:rPr lang="en-US" baseline="0" dirty="0" smtClean="0"/>
              <a:t> lists all the covered activities</a:t>
            </a:r>
          </a:p>
          <a:p>
            <a:r>
              <a:rPr lang="en-US" baseline="0" dirty="0" smtClean="0"/>
              <a:t>The end of Chapter 3 list </a:t>
            </a:r>
          </a:p>
          <a:p>
            <a:r>
              <a:rPr lang="en-US" baseline="0" dirty="0" smtClean="0"/>
              <a:t>Exempt projects listed in Chapter 6 </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34</a:t>
            </a:fld>
            <a:endParaRPr lang="en-US"/>
          </a:p>
        </p:txBody>
      </p:sp>
    </p:spTree>
    <p:extLst>
      <p:ext uri="{BB962C8B-B14F-4D97-AF65-F5344CB8AC3E}">
        <p14:creationId xmlns:p14="http://schemas.microsoft.com/office/powerpoint/2010/main" val="3647477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2</a:t>
            </a:r>
            <a:r>
              <a:rPr lang="en-US" baseline="0" dirty="0" smtClean="0"/>
              <a:t> lists all the covered activities</a:t>
            </a:r>
          </a:p>
          <a:p>
            <a:r>
              <a:rPr lang="en-US" baseline="0" dirty="0" smtClean="0"/>
              <a:t>The end of Chapter 3 list </a:t>
            </a:r>
          </a:p>
          <a:p>
            <a:r>
              <a:rPr lang="en-US" baseline="0" dirty="0" smtClean="0"/>
              <a:t>Exempt projects listed in Chapter 6 </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35</a:t>
            </a:fld>
            <a:endParaRPr lang="en-US"/>
          </a:p>
        </p:txBody>
      </p:sp>
    </p:spTree>
    <p:extLst>
      <p:ext uri="{BB962C8B-B14F-4D97-AF65-F5344CB8AC3E}">
        <p14:creationId xmlns:p14="http://schemas.microsoft.com/office/powerpoint/2010/main" val="2378521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3</a:t>
            </a:r>
          </a:p>
          <a:p>
            <a:r>
              <a:rPr lang="en-US" dirty="0" smtClean="0"/>
              <a:t>Chapter 6</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36</a:t>
            </a:fld>
            <a:endParaRPr lang="en-US"/>
          </a:p>
        </p:txBody>
      </p:sp>
    </p:spTree>
    <p:extLst>
      <p:ext uri="{BB962C8B-B14F-4D97-AF65-F5344CB8AC3E}">
        <p14:creationId xmlns:p14="http://schemas.microsoft.com/office/powerpoint/2010/main" val="1422094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37</a:t>
            </a:fld>
            <a:endParaRPr lang="en-US"/>
          </a:p>
        </p:txBody>
      </p:sp>
    </p:spTree>
    <p:extLst>
      <p:ext uri="{BB962C8B-B14F-4D97-AF65-F5344CB8AC3E}">
        <p14:creationId xmlns:p14="http://schemas.microsoft.com/office/powerpoint/2010/main" val="2336656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38</a:t>
            </a:fld>
            <a:endParaRPr lang="en-US"/>
          </a:p>
        </p:txBody>
      </p:sp>
    </p:spTree>
    <p:extLst>
      <p:ext uri="{BB962C8B-B14F-4D97-AF65-F5344CB8AC3E}">
        <p14:creationId xmlns:p14="http://schemas.microsoft.com/office/powerpoint/2010/main" val="182766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39</a:t>
            </a:fld>
            <a:endParaRPr lang="en-US"/>
          </a:p>
        </p:txBody>
      </p:sp>
    </p:spTree>
    <p:extLst>
      <p:ext uri="{BB962C8B-B14F-4D97-AF65-F5344CB8AC3E}">
        <p14:creationId xmlns:p14="http://schemas.microsoft.com/office/powerpoint/2010/main" val="116973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Who’s here from….</a:t>
            </a:r>
          </a:p>
          <a:p>
            <a:endParaRPr lang="en-US" sz="1300" dirty="0" smtClean="0"/>
          </a:p>
          <a:p>
            <a:endParaRPr lang="en-US" sz="1300" dirty="0" smtClean="0"/>
          </a:p>
          <a:p>
            <a:r>
              <a:rPr lang="en-US" sz="1300" dirty="0" smtClean="0"/>
              <a:t>In </a:t>
            </a:r>
            <a:r>
              <a:rPr lang="en-US" sz="1300" dirty="0"/>
              <a:t>developing the Habitat Plan, the Co-Permittees worked with the two agencies responsible for applicable state and federal laws pertaining to endangered species: the U.S. Fish and Wildlife Service (</a:t>
            </a:r>
            <a:r>
              <a:rPr lang="en-US" sz="1300" i="1" dirty="0"/>
              <a:t>USFWS</a:t>
            </a:r>
            <a:r>
              <a:rPr lang="en-US" sz="1300" dirty="0"/>
              <a:t>) and the California Department of Fish and Wildlife (</a:t>
            </a:r>
            <a:r>
              <a:rPr lang="en-US" sz="1300" i="1" dirty="0"/>
              <a:t>CDFW</a:t>
            </a:r>
            <a:r>
              <a:rPr lang="en-US" sz="1300" dirty="0"/>
              <a:t>). USFWS and CDFW are collectively referred to as the </a:t>
            </a:r>
            <a:r>
              <a:rPr lang="en-US" sz="1300" i="1" dirty="0"/>
              <a:t>Wildlife Agencies</a:t>
            </a:r>
            <a:r>
              <a:rPr lang="en-US" sz="1300" dirty="0"/>
              <a:t>. </a:t>
            </a:r>
          </a:p>
          <a:p>
            <a:r>
              <a:rPr lang="en-US" sz="1300" dirty="0"/>
              <a:t>The Habitat Plan is administered by the </a:t>
            </a:r>
            <a:r>
              <a:rPr lang="en-US" sz="1300" i="1" dirty="0"/>
              <a:t>Habitat Agency</a:t>
            </a:r>
            <a:r>
              <a:rPr lang="en-US" sz="1300" dirty="0"/>
              <a:t>, an entity governed by the Local Partners. Among the Habitat Agency’s duties are monitoring and reporting on the implementation of the Habitat Plan.</a:t>
            </a:r>
          </a:p>
          <a:p>
            <a:endParaRPr lang="en-US" sz="1300" dirty="0"/>
          </a:p>
          <a:p>
            <a:r>
              <a:rPr lang="en-US" sz="1300" dirty="0"/>
              <a:t>When was the Habitat Plan Developed?</a:t>
            </a:r>
          </a:p>
          <a:p>
            <a:r>
              <a:rPr lang="en-US" dirty="0" smtClean="0"/>
              <a:t>Original Local Partners bound by MOU (June 2004)</a:t>
            </a:r>
          </a:p>
          <a:p>
            <a:pPr lvl="1"/>
            <a:r>
              <a:rPr lang="en-US" dirty="0" smtClean="0"/>
              <a:t>Santa Clara County</a:t>
            </a:r>
          </a:p>
          <a:p>
            <a:pPr lvl="1"/>
            <a:r>
              <a:rPr lang="en-US" dirty="0" smtClean="0"/>
              <a:t>City of San Jose</a:t>
            </a:r>
          </a:p>
          <a:p>
            <a:pPr lvl="1"/>
            <a:r>
              <a:rPr lang="en-US" dirty="0" smtClean="0"/>
              <a:t>Santa Clara Valley Water District</a:t>
            </a:r>
          </a:p>
          <a:p>
            <a:pPr lvl="1"/>
            <a:r>
              <a:rPr lang="en-US" dirty="0" smtClean="0"/>
              <a:t>Santa Clara Valley Transportation Authority</a:t>
            </a:r>
          </a:p>
          <a:p>
            <a:r>
              <a:rPr lang="en-US" dirty="0" smtClean="0"/>
              <a:t>New Partners added in 2005</a:t>
            </a:r>
          </a:p>
          <a:p>
            <a:pPr lvl="1"/>
            <a:r>
              <a:rPr lang="en-US" dirty="0" smtClean="0"/>
              <a:t>City of Gilroy</a:t>
            </a:r>
          </a:p>
          <a:p>
            <a:pPr lvl="1"/>
            <a:r>
              <a:rPr lang="en-US" dirty="0" smtClean="0"/>
              <a:t>City of Morgan Hill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a:t>
            </a:fld>
            <a:endParaRPr lang="en-US"/>
          </a:p>
        </p:txBody>
      </p:sp>
    </p:spTree>
    <p:extLst>
      <p:ext uri="{BB962C8B-B14F-4D97-AF65-F5344CB8AC3E}">
        <p14:creationId xmlns:p14="http://schemas.microsoft.com/office/powerpoint/2010/main" val="3192709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40</a:t>
            </a:fld>
            <a:endParaRPr lang="en-US"/>
          </a:p>
        </p:txBody>
      </p:sp>
    </p:spTree>
    <p:extLst>
      <p:ext uri="{BB962C8B-B14F-4D97-AF65-F5344CB8AC3E}">
        <p14:creationId xmlns:p14="http://schemas.microsoft.com/office/powerpoint/2010/main" val="3453687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41</a:t>
            </a:fld>
            <a:endParaRPr lang="en-US"/>
          </a:p>
        </p:txBody>
      </p:sp>
    </p:spTree>
    <p:extLst>
      <p:ext uri="{BB962C8B-B14F-4D97-AF65-F5344CB8AC3E}">
        <p14:creationId xmlns:p14="http://schemas.microsoft.com/office/powerpoint/2010/main" val="1042530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42</a:t>
            </a:fld>
            <a:endParaRPr lang="en-US"/>
          </a:p>
        </p:txBody>
      </p:sp>
    </p:spTree>
    <p:extLst>
      <p:ext uri="{BB962C8B-B14F-4D97-AF65-F5344CB8AC3E}">
        <p14:creationId xmlns:p14="http://schemas.microsoft.com/office/powerpoint/2010/main" val="354918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Habitat Plan Mapping </a:t>
            </a:r>
            <a:r>
              <a:rPr lang="en-US" dirty="0" smtClean="0"/>
              <a:t>– 10 acre scale</a:t>
            </a:r>
          </a:p>
          <a:p>
            <a:r>
              <a:rPr lang="en-US" dirty="0" smtClean="0"/>
              <a:t>Verify Land Cover – confirms fees  /conditions</a:t>
            </a:r>
          </a:p>
          <a:p>
            <a:r>
              <a:rPr lang="en-US" dirty="0" smtClean="0"/>
              <a:t>Chapter 3 of the Habitat Plan has land cover definitions</a:t>
            </a:r>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43</a:t>
            </a:fld>
            <a:endParaRPr lang="en-US"/>
          </a:p>
        </p:txBody>
      </p:sp>
    </p:spTree>
    <p:extLst>
      <p:ext uri="{BB962C8B-B14F-4D97-AF65-F5344CB8AC3E}">
        <p14:creationId xmlns:p14="http://schemas.microsoft.com/office/powerpoint/2010/main" val="391106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Shows</a:t>
            </a:r>
            <a:r>
              <a:rPr lang="en-US" baseline="0" dirty="0" smtClean="0"/>
              <a:t> the variety of considerations for impacts</a:t>
            </a:r>
          </a:p>
          <a:p>
            <a:pPr>
              <a:buFont typeface="Arial" pitchFamily="34" charset="0"/>
              <a:buChar char="•"/>
            </a:pPr>
            <a:r>
              <a:rPr lang="en-US" baseline="0" dirty="0" smtClean="0"/>
              <a:t>Location (Urban Rural)</a:t>
            </a:r>
          </a:p>
          <a:p>
            <a:pPr>
              <a:buFont typeface="Arial" pitchFamily="34" charset="0"/>
              <a:buChar char="•"/>
            </a:pPr>
            <a:r>
              <a:rPr lang="en-US" baseline="0" dirty="0" smtClean="0"/>
              <a:t>Size above/below 10 acres, 0.25 ac of temp impacts if no sensitive </a:t>
            </a:r>
            <a:r>
              <a:rPr lang="en-US" baseline="0" dirty="0" err="1" smtClean="0"/>
              <a:t>lancovers</a:t>
            </a:r>
            <a:r>
              <a:rPr lang="en-US" baseline="0" dirty="0" smtClean="0"/>
              <a:t> impacted.</a:t>
            </a:r>
          </a:p>
          <a:p>
            <a:pPr>
              <a:buFont typeface="Arial" pitchFamily="34" charset="0"/>
              <a:buChar char="•"/>
            </a:pPr>
            <a:r>
              <a:rPr lang="en-US" baseline="0" dirty="0" smtClean="0"/>
              <a:t>Duration </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44</a:t>
            </a:fld>
            <a:endParaRPr lang="en-US"/>
          </a:p>
        </p:txBody>
      </p:sp>
    </p:spTree>
    <p:extLst>
      <p:ext uri="{BB962C8B-B14F-4D97-AF65-F5344CB8AC3E}">
        <p14:creationId xmlns:p14="http://schemas.microsoft.com/office/powerpoint/2010/main" val="4002587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45</a:t>
            </a:fld>
            <a:endParaRPr lang="en-US"/>
          </a:p>
        </p:txBody>
      </p:sp>
    </p:spTree>
    <p:extLst>
      <p:ext uri="{BB962C8B-B14F-4D97-AF65-F5344CB8AC3E}">
        <p14:creationId xmlns:p14="http://schemas.microsoft.com/office/powerpoint/2010/main" val="2989056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46</a:t>
            </a:fld>
            <a:endParaRPr lang="en-US"/>
          </a:p>
        </p:txBody>
      </p:sp>
    </p:spTree>
    <p:extLst>
      <p:ext uri="{BB962C8B-B14F-4D97-AF65-F5344CB8AC3E}">
        <p14:creationId xmlns:p14="http://schemas.microsoft.com/office/powerpoint/2010/main" val="2541628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Triggers = </a:t>
            </a:r>
          </a:p>
          <a:p>
            <a:r>
              <a:rPr lang="en-US" dirty="0" smtClean="0"/>
              <a:t>All projects</a:t>
            </a:r>
          </a:p>
          <a:p>
            <a:r>
              <a:rPr lang="en-US" dirty="0" smtClean="0"/>
              <a:t>Project types</a:t>
            </a:r>
          </a:p>
          <a:p>
            <a:r>
              <a:rPr lang="en-US" dirty="0" smtClean="0"/>
              <a:t>Land cover present</a:t>
            </a:r>
          </a:p>
          <a:p>
            <a:r>
              <a:rPr lang="en-US" dirty="0" smtClean="0"/>
              <a:t>Habitat present</a:t>
            </a:r>
          </a:p>
          <a:p>
            <a:endParaRPr lang="en-US" dirty="0" smtClean="0"/>
          </a:p>
          <a:p>
            <a:r>
              <a:rPr lang="en-US" dirty="0" smtClean="0"/>
              <a:t>Timeline =</a:t>
            </a:r>
          </a:p>
          <a:p>
            <a:r>
              <a:rPr lang="en-US" dirty="0" smtClean="0"/>
              <a:t>Planning and Design, AMMs, Post-construction,</a:t>
            </a:r>
            <a:r>
              <a:rPr lang="en-US" baseline="0" dirty="0" smtClean="0"/>
              <a:t> O&amp;M</a:t>
            </a:r>
            <a:endParaRPr lang="en-US" dirty="0" smtClean="0"/>
          </a:p>
          <a:p>
            <a:r>
              <a:rPr lang="en-US" dirty="0" smtClean="0"/>
              <a:t>Seasonally</a:t>
            </a:r>
            <a:r>
              <a:rPr lang="en-US" baseline="0" dirty="0" smtClean="0"/>
              <a:t> appropriate </a:t>
            </a:r>
          </a:p>
          <a:p>
            <a:endParaRPr lang="en-US" baseline="0" dirty="0" smtClean="0"/>
          </a:p>
          <a:p>
            <a:r>
              <a:rPr lang="en-US" baseline="0" dirty="0" smtClean="0"/>
              <a:t>Documentation =</a:t>
            </a:r>
          </a:p>
          <a:p>
            <a:r>
              <a:rPr lang="en-US" baseline="0" dirty="0" smtClean="0"/>
              <a:t>With Application/Reporting Package</a:t>
            </a:r>
          </a:p>
          <a:p>
            <a:r>
              <a:rPr lang="en-US" baseline="0" dirty="0" smtClean="0"/>
              <a:t>Prior/Post construction, depending on the condition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47</a:t>
            </a:fld>
            <a:endParaRPr lang="en-US"/>
          </a:p>
        </p:txBody>
      </p:sp>
    </p:spTree>
    <p:extLst>
      <p:ext uri="{BB962C8B-B14F-4D97-AF65-F5344CB8AC3E}">
        <p14:creationId xmlns:p14="http://schemas.microsoft.com/office/powerpoint/2010/main" val="2364850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Triggers</a:t>
            </a:r>
            <a:r>
              <a:rPr lang="en-US" baseline="0" dirty="0" smtClean="0"/>
              <a:t> to Conditions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48</a:t>
            </a:fld>
            <a:endParaRPr lang="en-US"/>
          </a:p>
        </p:txBody>
      </p:sp>
    </p:spTree>
    <p:extLst>
      <p:ext uri="{BB962C8B-B14F-4D97-AF65-F5344CB8AC3E}">
        <p14:creationId xmlns:p14="http://schemas.microsoft.com/office/powerpoint/2010/main" val="1211905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of Timeline considerations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49</a:t>
            </a:fld>
            <a:endParaRPr lang="en-US"/>
          </a:p>
        </p:txBody>
      </p:sp>
    </p:spTree>
    <p:extLst>
      <p:ext uri="{BB962C8B-B14F-4D97-AF65-F5344CB8AC3E}">
        <p14:creationId xmlns:p14="http://schemas.microsoft.com/office/powerpoint/2010/main" val="198750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5</a:t>
            </a:fld>
            <a:endParaRPr lang="en-US"/>
          </a:p>
        </p:txBody>
      </p:sp>
    </p:spTree>
    <p:extLst>
      <p:ext uri="{BB962C8B-B14F-4D97-AF65-F5344CB8AC3E}">
        <p14:creationId xmlns:p14="http://schemas.microsoft.com/office/powerpoint/2010/main" val="3650767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applied</a:t>
            </a:r>
            <a:r>
              <a:rPr lang="en-US" baseline="0" dirty="0" smtClean="0"/>
              <a:t> </a:t>
            </a:r>
          </a:p>
          <a:p>
            <a:r>
              <a:rPr lang="en-US" baseline="0" dirty="0" smtClean="0"/>
              <a:t>Reinforces existing wildlife laws and permitting programs (NPDES).</a:t>
            </a:r>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50</a:t>
            </a:fld>
            <a:endParaRPr lang="en-US"/>
          </a:p>
        </p:txBody>
      </p:sp>
    </p:spTree>
    <p:extLst>
      <p:ext uri="{BB962C8B-B14F-4D97-AF65-F5344CB8AC3E}">
        <p14:creationId xmlns:p14="http://schemas.microsoft.com/office/powerpoint/2010/main" val="989297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69">
              <a:defRPr/>
            </a:pPr>
            <a:r>
              <a:rPr lang="en-US" dirty="0" smtClean="0"/>
              <a:t>Where Applied</a:t>
            </a:r>
            <a:r>
              <a:rPr lang="en-US" baseline="0" dirty="0" smtClean="0"/>
              <a:t>:</a:t>
            </a:r>
          </a:p>
          <a:p>
            <a:pPr defTabSz="897169">
              <a:defRPr/>
            </a:pPr>
            <a:endParaRPr lang="en-US" baseline="0" dirty="0" smtClean="0"/>
          </a:p>
          <a:p>
            <a:pPr lvl="0"/>
            <a:r>
              <a:rPr lang="en-US" dirty="0"/>
              <a:t>Seasonal Wetland habitat- </a:t>
            </a:r>
            <a:r>
              <a:rPr lang="en-US" i="1" dirty="0"/>
              <a:t>Contra Costa Goldfields</a:t>
            </a:r>
            <a:r>
              <a:rPr lang="en-US" dirty="0"/>
              <a:t> </a:t>
            </a:r>
          </a:p>
          <a:p>
            <a:pPr lvl="0"/>
            <a:r>
              <a:rPr lang="en-US" dirty="0"/>
              <a:t>Riparian Woodland habitat - </a:t>
            </a:r>
            <a:r>
              <a:rPr lang="en-US" i="1" dirty="0"/>
              <a:t>Ring-tailed cat (Ringtail)</a:t>
            </a:r>
            <a:r>
              <a:rPr lang="en-US" dirty="0"/>
              <a:t> </a:t>
            </a:r>
          </a:p>
          <a:p>
            <a:pPr lvl="0"/>
            <a:r>
              <a:rPr lang="en-US" dirty="0"/>
              <a:t>Removal of Large Trees - </a:t>
            </a:r>
            <a:r>
              <a:rPr lang="en-US" i="1" dirty="0"/>
              <a:t>Raptors (Eagles, Falcon, Kite, Condor)</a:t>
            </a:r>
            <a:r>
              <a:rPr lang="en-US" dirty="0"/>
              <a:t> </a:t>
            </a:r>
          </a:p>
          <a:p>
            <a:pPr defTabSz="897169">
              <a:defRPr/>
            </a:pPr>
            <a:endParaRPr lang="en-US" dirty="0" smtClean="0"/>
          </a:p>
          <a:p>
            <a:r>
              <a:rPr lang="en-US" u="sng" dirty="0"/>
              <a:t>Applicable </a:t>
            </a:r>
            <a:r>
              <a:rPr lang="en-US" u="sng" dirty="0" err="1"/>
              <a:t>Geobrowser</a:t>
            </a:r>
            <a:r>
              <a:rPr lang="en-US" u="sng" dirty="0"/>
              <a:t> Maps:</a:t>
            </a:r>
            <a:r>
              <a:rPr lang="en-US" dirty="0"/>
              <a:t> </a:t>
            </a:r>
          </a:p>
          <a:p>
            <a:r>
              <a:rPr lang="en-US" i="1" dirty="0"/>
              <a:t>Land Cover - Seasonal Wetlands (Goldfields), Riparian Woodland (Ringtail) </a:t>
            </a:r>
            <a:endParaRPr lang="en-US" dirty="0"/>
          </a:p>
          <a:p>
            <a:pPr defTabSz="897169">
              <a:defRPr/>
            </a:pPr>
            <a:endParaRPr lang="en-US" dirty="0" smtClean="0"/>
          </a:p>
          <a:p>
            <a:pPr defTabSz="897169">
              <a:defRPr/>
            </a:pPr>
            <a:r>
              <a:rPr lang="en-US" dirty="0" smtClean="0"/>
              <a:t>Why do we apply: </a:t>
            </a:r>
          </a:p>
          <a:p>
            <a:pPr defTabSz="897169">
              <a:defRPr/>
            </a:pPr>
            <a:r>
              <a:rPr lang="en-US" dirty="0" smtClean="0"/>
              <a:t>Protect species for which environmental permits cannot be granted: Contra Costa goldfields, bald eagle, American peregrine falcon, southern bald eagle, white‐tailed kite, California condor, and Ring‐tailed cat (= ringtail); also requires compliance with the Migratory Bird Treaty Act and Bald and Golden Eagle Protection Act</a:t>
            </a:r>
          </a:p>
          <a:p>
            <a:pPr defTabSz="897169">
              <a:defRPr/>
            </a:pPr>
            <a:endParaRPr lang="en-US" dirty="0" smtClean="0"/>
          </a:p>
          <a:p>
            <a:pPr defTabSz="897169">
              <a:defRPr/>
            </a:pPr>
            <a:r>
              <a:rPr lang="en-US" u="sng" dirty="0" smtClean="0"/>
              <a:t>At Project Design:</a:t>
            </a:r>
          </a:p>
          <a:p>
            <a:pPr defTabSz="897169">
              <a:defRPr/>
            </a:pPr>
            <a:r>
              <a:rPr lang="en-US" dirty="0"/>
              <a:t>Plant surveys by a qualified plant biologist during initial wetland delineation to determine if </a:t>
            </a:r>
            <a:r>
              <a:rPr lang="en-US" i="1" dirty="0"/>
              <a:t>Contra Costa Goldfields</a:t>
            </a:r>
            <a:r>
              <a:rPr lang="en-US" dirty="0"/>
              <a:t> are present</a:t>
            </a:r>
            <a:endParaRPr lang="en-US" dirty="0" smtClean="0"/>
          </a:p>
          <a:p>
            <a:endParaRPr lang="en-US" dirty="0" smtClean="0"/>
          </a:p>
          <a:p>
            <a:r>
              <a:rPr lang="en-US" u="sng" dirty="0"/>
              <a:t>At Project Construction </a:t>
            </a:r>
          </a:p>
          <a:p>
            <a:r>
              <a:rPr lang="en-US" dirty="0"/>
              <a:t>Pre-construction surveys to determine presence of Ringtail and bird species protected by </a:t>
            </a:r>
            <a:r>
              <a:rPr lang="en-US" dirty="0" err="1"/>
              <a:t>MBTA</a:t>
            </a:r>
            <a:r>
              <a:rPr lang="en-US" dirty="0"/>
              <a:t> and </a:t>
            </a:r>
            <a:r>
              <a:rPr lang="en-US" dirty="0" err="1"/>
              <a:t>BGEPA</a:t>
            </a:r>
            <a:endParaRPr lang="en-US" u="none"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51</a:t>
            </a:fld>
            <a:endParaRPr lang="en-US"/>
          </a:p>
        </p:txBody>
      </p:sp>
    </p:spTree>
    <p:extLst>
      <p:ext uri="{BB962C8B-B14F-4D97-AF65-F5344CB8AC3E}">
        <p14:creationId xmlns:p14="http://schemas.microsoft.com/office/powerpoint/2010/main" val="1789195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97169">
              <a:defRPr/>
            </a:pPr>
            <a:r>
              <a:rPr lang="en-US" dirty="0" smtClean="0"/>
              <a:t>Why do we apply: </a:t>
            </a:r>
          </a:p>
          <a:p>
            <a:r>
              <a:rPr lang="en-US" dirty="0" smtClean="0"/>
              <a:t>Protect watershed health, primarily through reducing </a:t>
            </a:r>
            <a:r>
              <a:rPr lang="en-US" dirty="0" err="1" smtClean="0"/>
              <a:t>stormwater</a:t>
            </a:r>
            <a:r>
              <a:rPr lang="en-US" dirty="0" smtClean="0"/>
              <a:t> discharge and pollutant runoff from project sites.</a:t>
            </a:r>
          </a:p>
          <a:p>
            <a:endParaRPr lang="en-US" dirty="0" smtClean="0"/>
          </a:p>
          <a:p>
            <a:r>
              <a:rPr lang="en-US" dirty="0" smtClean="0"/>
              <a:t>The Habitat</a:t>
            </a:r>
            <a:r>
              <a:rPr lang="en-US" baseline="0" dirty="0" smtClean="0"/>
              <a:t> Plan identifies site design and avoidance and minimization measures that are consistent with and complementary to National Pollutant Discharge Elimination System (</a:t>
            </a:r>
            <a:r>
              <a:rPr lang="en-US" baseline="0" dirty="0" err="1" smtClean="0"/>
              <a:t>NPDES</a:t>
            </a:r>
            <a:r>
              <a:rPr lang="en-US" baseline="0" dirty="0" smtClean="0"/>
              <a:t>) permits.  </a:t>
            </a:r>
          </a:p>
          <a:p>
            <a:endParaRPr lang="en-US" dirty="0" smtClean="0"/>
          </a:p>
          <a:p>
            <a:r>
              <a:rPr lang="en-US" dirty="0"/>
              <a:t>The conditions fall into three general categories: project design, construction, and post-construction avoidance and minimization measures.</a:t>
            </a:r>
          </a:p>
          <a:p>
            <a:endParaRPr lang="en-US" dirty="0"/>
          </a:p>
          <a:p>
            <a:r>
              <a:rPr lang="en-US" dirty="0"/>
              <a:t>Project design measures are site design planning approaches that protect water</a:t>
            </a:r>
          </a:p>
          <a:p>
            <a:r>
              <a:rPr lang="en-US" dirty="0"/>
              <a:t>quality by preventing and reducing the adverse impacts of </a:t>
            </a:r>
            <a:r>
              <a:rPr lang="en-US" dirty="0" err="1"/>
              <a:t>stormwater</a:t>
            </a:r>
            <a:r>
              <a:rPr lang="en-US" dirty="0"/>
              <a:t> pollutants</a:t>
            </a:r>
          </a:p>
          <a:p>
            <a:r>
              <a:rPr lang="en-US" dirty="0"/>
              <a:t>and increases in peak runoff rate and volume. They include hydrologic source</a:t>
            </a:r>
          </a:p>
          <a:p>
            <a:r>
              <a:rPr lang="en-US" dirty="0"/>
              <a:t>control measures that focus on the protection of natural resources and the</a:t>
            </a:r>
          </a:p>
          <a:p>
            <a:r>
              <a:rPr lang="en-US" dirty="0"/>
              <a:t>reduction of impervious surfaces. </a:t>
            </a:r>
          </a:p>
          <a:p>
            <a:endParaRPr lang="en-US" dirty="0"/>
          </a:p>
          <a:p>
            <a:r>
              <a:rPr lang="en-US" dirty="0"/>
              <a:t>Construction site conditions include </a:t>
            </a:r>
            <a:r>
              <a:rPr lang="en-US" dirty="0" err="1"/>
              <a:t>sourceand</a:t>
            </a:r>
            <a:r>
              <a:rPr lang="en-US" dirty="0"/>
              <a:t> treatment control measure to prevent pollutants from leaving the construction</a:t>
            </a:r>
          </a:p>
          <a:p>
            <a:r>
              <a:rPr lang="en-US" dirty="0"/>
              <a:t>site and minimizing site erosion and local stream sedimentation during construction. </a:t>
            </a:r>
          </a:p>
          <a:p>
            <a:endParaRPr lang="en-US" dirty="0"/>
          </a:p>
          <a:p>
            <a:r>
              <a:rPr lang="en-US" dirty="0"/>
              <a:t>Post-construction conditions include measures for municipal operations, </a:t>
            </a:r>
            <a:r>
              <a:rPr lang="en-US" dirty="0" err="1"/>
              <a:t>stormwater</a:t>
            </a:r>
            <a:r>
              <a:rPr lang="en-US" dirty="0"/>
              <a:t> treatment, and flow control.</a:t>
            </a:r>
          </a:p>
        </p:txBody>
      </p:sp>
      <p:sp>
        <p:nvSpPr>
          <p:cNvPr id="4" name="Slide Number Placeholder 3"/>
          <p:cNvSpPr>
            <a:spLocks noGrp="1"/>
          </p:cNvSpPr>
          <p:nvPr>
            <p:ph type="sldNum" sz="quarter" idx="10"/>
          </p:nvPr>
        </p:nvSpPr>
        <p:spPr/>
        <p:txBody>
          <a:bodyPr/>
          <a:lstStyle/>
          <a:p>
            <a:fld id="{1F390819-3F66-435B-BC57-9CA5A1297068}" type="slidenum">
              <a:rPr lang="en-US" smtClean="0"/>
              <a:pPr/>
              <a:t>52</a:t>
            </a:fld>
            <a:endParaRPr lang="en-US"/>
          </a:p>
        </p:txBody>
      </p:sp>
    </p:spTree>
    <p:extLst>
      <p:ext uri="{BB962C8B-B14F-4D97-AF65-F5344CB8AC3E}">
        <p14:creationId xmlns:p14="http://schemas.microsoft.com/office/powerpoint/2010/main" val="2293743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is for Recreation</a:t>
            </a:r>
            <a:r>
              <a:rPr lang="en-US" baseline="0" dirty="0" smtClean="0"/>
              <a:t> Plans on Reserve Lands</a:t>
            </a:r>
          </a:p>
          <a:p>
            <a:r>
              <a:rPr lang="en-US" baseline="0" dirty="0" smtClean="0"/>
              <a:t>10 is for Fuel Buffer as mandated by State law (only on Reserve lands?)</a:t>
            </a:r>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53</a:t>
            </a:fld>
            <a:endParaRPr lang="en-US"/>
          </a:p>
        </p:txBody>
      </p:sp>
    </p:spTree>
    <p:extLst>
      <p:ext uri="{BB962C8B-B14F-4D97-AF65-F5344CB8AC3E}">
        <p14:creationId xmlns:p14="http://schemas.microsoft.com/office/powerpoint/2010/main" val="3102599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54</a:t>
            </a:fld>
            <a:endParaRPr lang="en-US"/>
          </a:p>
        </p:txBody>
      </p:sp>
    </p:spTree>
    <p:extLst>
      <p:ext uri="{BB962C8B-B14F-4D97-AF65-F5344CB8AC3E}">
        <p14:creationId xmlns:p14="http://schemas.microsoft.com/office/powerpoint/2010/main" val="1834564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Why do we apply: </a:t>
            </a:r>
          </a:p>
          <a:p>
            <a:pPr defTabSz="914266">
              <a:defRPr/>
            </a:pPr>
            <a:r>
              <a:rPr lang="en-US" dirty="0"/>
              <a:t>Minimize impacts on streams by specifying setbacks and buffer zones</a:t>
            </a:r>
          </a:p>
        </p:txBody>
      </p:sp>
      <p:sp>
        <p:nvSpPr>
          <p:cNvPr id="4" name="Slide Number Placeholder 3"/>
          <p:cNvSpPr>
            <a:spLocks noGrp="1"/>
          </p:cNvSpPr>
          <p:nvPr>
            <p:ph type="sldNum" sz="quarter" idx="10"/>
          </p:nvPr>
        </p:nvSpPr>
        <p:spPr/>
        <p:txBody>
          <a:bodyPr/>
          <a:lstStyle/>
          <a:p>
            <a:fld id="{1F390819-3F66-435B-BC57-9CA5A1297068}" type="slidenum">
              <a:rPr lang="en-US" smtClean="0"/>
              <a:pPr/>
              <a:t>55</a:t>
            </a:fld>
            <a:endParaRPr lang="en-US"/>
          </a:p>
        </p:txBody>
      </p:sp>
    </p:spTree>
    <p:extLst>
      <p:ext uri="{BB962C8B-B14F-4D97-AF65-F5344CB8AC3E}">
        <p14:creationId xmlns:p14="http://schemas.microsoft.com/office/powerpoint/2010/main" val="1100999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Location of project (Urban/Rural)</a:t>
            </a:r>
          </a:p>
          <a:p>
            <a:r>
              <a:rPr lang="en-US" dirty="0" smtClean="0"/>
              <a:t>Slope</a:t>
            </a:r>
            <a:r>
              <a:rPr lang="en-US" baseline="0" dirty="0" smtClean="0"/>
              <a:t> (30%)</a:t>
            </a:r>
          </a:p>
          <a:p>
            <a:r>
              <a:rPr lang="en-US" baseline="0" dirty="0" smtClean="0"/>
              <a:t>Cat 1 or Cat 2 (does It support covered species)</a:t>
            </a:r>
          </a:p>
          <a:p>
            <a:endParaRPr lang="en-US" baseline="0" dirty="0" smtClean="0"/>
          </a:p>
          <a:p>
            <a:r>
              <a:rPr lang="en-US" baseline="0" dirty="0" smtClean="0"/>
              <a:t>Now an ordinance not a policy or “recommendation”</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56</a:t>
            </a:fld>
            <a:endParaRPr lang="en-US"/>
          </a:p>
        </p:txBody>
      </p:sp>
    </p:spTree>
    <p:extLst>
      <p:ext uri="{BB962C8B-B14F-4D97-AF65-F5344CB8AC3E}">
        <p14:creationId xmlns:p14="http://schemas.microsoft.com/office/powerpoint/2010/main" val="2387683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a:t>
            </a:r>
            <a:r>
              <a:rPr lang="en-US" baseline="0" dirty="0" smtClean="0"/>
              <a:t> 13 is both natural community and species focused.</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57</a:t>
            </a:fld>
            <a:endParaRPr lang="en-US"/>
          </a:p>
        </p:txBody>
      </p:sp>
    </p:spTree>
    <p:extLst>
      <p:ext uri="{BB962C8B-B14F-4D97-AF65-F5344CB8AC3E}">
        <p14:creationId xmlns:p14="http://schemas.microsoft.com/office/powerpoint/2010/main" val="1201427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a:t>
            </a:r>
            <a:r>
              <a:rPr lang="en-US" baseline="0" dirty="0" smtClean="0"/>
              <a:t> </a:t>
            </a:r>
            <a:r>
              <a:rPr lang="en-US" baseline="0" dirty="0" err="1" smtClean="0"/>
              <a:t>geobrowser</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58</a:t>
            </a:fld>
            <a:endParaRPr lang="en-US"/>
          </a:p>
        </p:txBody>
      </p:sp>
    </p:spTree>
    <p:extLst>
      <p:ext uri="{BB962C8B-B14F-4D97-AF65-F5344CB8AC3E}">
        <p14:creationId xmlns:p14="http://schemas.microsoft.com/office/powerpoint/2010/main" val="926401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59</a:t>
            </a:fld>
            <a:endParaRPr lang="en-US"/>
          </a:p>
        </p:txBody>
      </p:sp>
    </p:spTree>
    <p:extLst>
      <p:ext uri="{BB962C8B-B14F-4D97-AF65-F5344CB8AC3E}">
        <p14:creationId xmlns:p14="http://schemas.microsoft.com/office/powerpoint/2010/main" val="3227150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dirty="0" smtClean="0"/>
              <a:t>50-year regional plan to protect endangered species and other natural resources while allowing for orderly development throughout Santa Clara County.</a:t>
            </a:r>
          </a:p>
          <a:p>
            <a:pPr marL="171450" indent="-171450" eaLnBrk="1" hangingPunct="1">
              <a:buFont typeface="Arial" panose="020B0604020202020204" pitchFamily="34" charset="0"/>
              <a:buChar char="•"/>
            </a:pPr>
            <a:r>
              <a:rPr lang="en-US" dirty="0" smtClean="0">
                <a:solidFill>
                  <a:srgbClr val="000000"/>
                </a:solidFill>
              </a:rPr>
              <a:t>Endangered species permits from the CDFW and USFWS for 50 years. </a:t>
            </a:r>
            <a:endParaRPr lang="en-US" dirty="0" smtClean="0"/>
          </a:p>
          <a:p>
            <a:pPr marL="171450" indent="-171450" eaLnBrk="1" hangingPunct="1">
              <a:buFont typeface="Arial" panose="020B0604020202020204" pitchFamily="34" charset="0"/>
              <a:buChar char="•"/>
            </a:pPr>
            <a:r>
              <a:rPr lang="en-US" dirty="0" smtClean="0"/>
              <a:t>Regulatory document and is not voluntary.</a:t>
            </a:r>
          </a:p>
          <a:p>
            <a:pPr marL="174671" indent="-174671">
              <a:buFont typeface="Arial" pitchFamily="34" charset="0"/>
              <a:buChar char="•"/>
            </a:pPr>
            <a:endParaRPr lang="en-US" dirty="0" smtClean="0"/>
          </a:p>
          <a:p>
            <a:pPr marL="174671" indent="-174671">
              <a:buFont typeface="Arial" pitchFamily="34" charset="0"/>
              <a:buChar char="•"/>
            </a:pPr>
            <a:r>
              <a:rPr lang="en-US" dirty="0" smtClean="0"/>
              <a:t>50 year term based on</a:t>
            </a:r>
          </a:p>
          <a:p>
            <a:pPr marL="640462" lvl="1" indent="-174671">
              <a:buFont typeface="Arial" pitchFamily="34" charset="0"/>
              <a:buChar char="•"/>
            </a:pPr>
            <a:r>
              <a:rPr lang="en-US" dirty="0" smtClean="0"/>
              <a:t>Time to implement covered activities</a:t>
            </a:r>
          </a:p>
          <a:p>
            <a:pPr marL="640462" lvl="1" indent="-174671">
              <a:buFont typeface="Arial" pitchFamily="34" charset="0"/>
              <a:buChar char="•"/>
            </a:pPr>
            <a:r>
              <a:rPr lang="en-US" dirty="0" smtClean="0"/>
              <a:t>Time to implement conservation strategy</a:t>
            </a:r>
          </a:p>
          <a:p>
            <a:pPr marL="640462" lvl="1" indent="-174671">
              <a:buFont typeface="Arial" pitchFamily="34" charset="0"/>
              <a:buChar char="•"/>
            </a:pPr>
            <a:r>
              <a:rPr lang="en-US" dirty="0" smtClean="0"/>
              <a:t>Time to secure adequate funding</a:t>
            </a:r>
            <a:endParaRPr lang="en-US" b="1"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6</a:t>
            </a:fld>
            <a:endParaRPr lang="en-US"/>
          </a:p>
        </p:txBody>
      </p:sp>
    </p:spTree>
    <p:extLst>
      <p:ext uri="{BB962C8B-B14F-4D97-AF65-F5344CB8AC3E}">
        <p14:creationId xmlns:p14="http://schemas.microsoft.com/office/powerpoint/2010/main" val="4653553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60</a:t>
            </a:fld>
            <a:endParaRPr lang="en-US"/>
          </a:p>
        </p:txBody>
      </p:sp>
    </p:spTree>
    <p:extLst>
      <p:ext uri="{BB962C8B-B14F-4D97-AF65-F5344CB8AC3E}">
        <p14:creationId xmlns:p14="http://schemas.microsoft.com/office/powerpoint/2010/main" val="7436541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Project</a:t>
            </a:r>
            <a:r>
              <a:rPr lang="en-US" baseline="0" dirty="0" smtClean="0"/>
              <a:t> proponent must submit advance notification  of impact (in advance of full application submittal) to HA.</a:t>
            </a:r>
          </a:p>
          <a:p>
            <a:pPr defTabSz="914266">
              <a:defRPr/>
            </a:pPr>
            <a:r>
              <a:rPr lang="en-US" baseline="0" dirty="0" smtClean="0"/>
              <a:t>Impacts may not occur prior to an offset of occurrences within the Reserve System (Stay Ahead Provision).</a:t>
            </a:r>
          </a:p>
          <a:p>
            <a:pPr defTabSz="914266">
              <a:defRPr/>
            </a:pPr>
            <a:r>
              <a:rPr lang="en-US" baseline="0" dirty="0" smtClean="0"/>
              <a:t>HA will confirm available take for plant impacts.  </a:t>
            </a:r>
          </a:p>
          <a:p>
            <a:pPr defTabSz="914266">
              <a:defRPr/>
            </a:pPr>
            <a:r>
              <a:rPr lang="en-US" baseline="0" dirty="0" smtClean="0"/>
              <a:t>Project proponent must then ask if HA wishes to salvage the occurrence.  </a:t>
            </a:r>
          </a:p>
          <a:p>
            <a:pPr defTabSz="914266">
              <a:defRPr/>
            </a:pPr>
            <a:r>
              <a:rPr lang="en-US" baseline="0" dirty="0" smtClean="0"/>
              <a:t>Need enough lead time to allow salvage activities in advance of impact.  </a:t>
            </a:r>
          </a:p>
          <a:p>
            <a:pPr defTabSz="914266">
              <a:defRPr/>
            </a:pPr>
            <a:endParaRPr lang="en-US" baseline="0"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61</a:t>
            </a:fld>
            <a:endParaRPr lang="en-US"/>
          </a:p>
        </p:txBody>
      </p:sp>
    </p:spTree>
    <p:extLst>
      <p:ext uri="{BB962C8B-B14F-4D97-AF65-F5344CB8AC3E}">
        <p14:creationId xmlns:p14="http://schemas.microsoft.com/office/powerpoint/2010/main" val="281331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dirty="0" smtClean="0"/>
          </a:p>
          <a:p>
            <a:pPr defTabSz="914266">
              <a:defRPr/>
            </a:pPr>
            <a:r>
              <a:rPr lang="en-US" dirty="0" smtClean="0"/>
              <a:t>There</a:t>
            </a:r>
            <a:r>
              <a:rPr lang="en-US" baseline="0" dirty="0" smtClean="0"/>
              <a:t> are caps on the number of populations of a covered plant which can impacted, over the life of the Plan.</a:t>
            </a:r>
            <a:endParaRPr lang="en-US" dirty="0" smtClean="0"/>
          </a:p>
          <a:p>
            <a:pPr defTabSz="914266">
              <a:defRPr/>
            </a:pPr>
            <a:r>
              <a:rPr lang="en-US" dirty="0" smtClean="0"/>
              <a:t>Document the </a:t>
            </a:r>
            <a:r>
              <a:rPr lang="en-US" u="sng" dirty="0" smtClean="0"/>
              <a:t>condition</a:t>
            </a:r>
            <a:r>
              <a:rPr lang="en-US" dirty="0" smtClean="0"/>
              <a:t> of the population</a:t>
            </a:r>
            <a:r>
              <a:rPr lang="en-US" baseline="0" dirty="0" smtClean="0"/>
              <a:t> that will be impacted  (age structure, reproductive success, pop size, threats, etc.)</a:t>
            </a:r>
            <a:endParaRPr lang="en-US" dirty="0" smtClean="0"/>
          </a:p>
          <a:p>
            <a:pPr defTabSz="914266">
              <a:defRPr/>
            </a:pPr>
            <a:r>
              <a:rPr lang="en-US" dirty="0" smtClean="0"/>
              <a:t>In order to adequately assess impact, need to count or estimate </a:t>
            </a:r>
            <a:r>
              <a:rPr lang="en-US" u="sng" dirty="0" smtClean="0"/>
              <a:t>total population size</a:t>
            </a:r>
            <a:r>
              <a:rPr lang="en-US" u="none" dirty="0" smtClean="0"/>
              <a:t>, and estimate</a:t>
            </a:r>
            <a:r>
              <a:rPr lang="en-US" u="none" baseline="0" dirty="0" smtClean="0"/>
              <a:t> </a:t>
            </a:r>
            <a:r>
              <a:rPr lang="en-US" u="sng" baseline="0" dirty="0" smtClean="0"/>
              <a:t>portion impacted </a:t>
            </a:r>
            <a:r>
              <a:rPr lang="en-US" u="none" baseline="0" dirty="0" smtClean="0"/>
              <a:t>if population extends outside of project or impact area.</a:t>
            </a:r>
          </a:p>
          <a:p>
            <a:pPr defTabSz="914266">
              <a:defRPr/>
            </a:pPr>
            <a:r>
              <a:rPr lang="en-US" u="none" baseline="0" dirty="0" smtClean="0"/>
              <a:t>Partial or permanent impact assessment: less than 5% of total occurrence impacted = not a permanent impact; no monitoring required.  </a:t>
            </a:r>
          </a:p>
          <a:p>
            <a:pPr defTabSz="914266">
              <a:defRPr/>
            </a:pPr>
            <a:endParaRPr lang="en-US" u="none" baseline="0" dirty="0" smtClean="0"/>
          </a:p>
          <a:p>
            <a:pPr defTabSz="914266">
              <a:defRPr/>
            </a:pPr>
            <a:r>
              <a:rPr lang="en-US" u="none" baseline="0" dirty="0" smtClean="0"/>
              <a:t>Partial impacts require monitoring:</a:t>
            </a:r>
          </a:p>
          <a:p>
            <a:pPr defTabSz="914266">
              <a:defRPr/>
            </a:pPr>
            <a:r>
              <a:rPr lang="en-US" u="none" baseline="0" dirty="0" smtClean="0"/>
              <a:t>Monitoring post-project: 5 yrs for annuals, 3 yrs for perennials</a:t>
            </a:r>
          </a:p>
          <a:p>
            <a:pPr defTabSz="914266">
              <a:defRPr/>
            </a:pPr>
            <a:r>
              <a:rPr lang="en-US" u="none" baseline="0" dirty="0" smtClean="0"/>
              <a:t>Reduction in long-term viability and take is assumed if there is a greater than a 25% decline in pop size from pre-project conditions.</a:t>
            </a:r>
          </a:p>
          <a:p>
            <a:pPr defTabSz="914266">
              <a:defRPr/>
            </a:pPr>
            <a:endParaRPr lang="en-US" u="sng"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62</a:t>
            </a:fld>
            <a:endParaRPr lang="en-US"/>
          </a:p>
        </p:txBody>
      </p:sp>
    </p:spTree>
    <p:extLst>
      <p:ext uri="{BB962C8B-B14F-4D97-AF65-F5344CB8AC3E}">
        <p14:creationId xmlns:p14="http://schemas.microsoft.com/office/powerpoint/2010/main" val="40599509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a:t>
            </a:r>
            <a:r>
              <a:rPr lang="en-US" baseline="0" dirty="0" smtClean="0"/>
              <a:t> for covered plants in suitable habitat or within a quarter mile of a known occurrence</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63</a:t>
            </a:fld>
            <a:endParaRPr lang="en-US"/>
          </a:p>
        </p:txBody>
      </p:sp>
    </p:spTree>
    <p:extLst>
      <p:ext uri="{BB962C8B-B14F-4D97-AF65-F5344CB8AC3E}">
        <p14:creationId xmlns:p14="http://schemas.microsoft.com/office/powerpoint/2010/main" val="666705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Emerging</a:t>
            </a:r>
            <a:r>
              <a:rPr lang="en-US" baseline="0" dirty="0" smtClean="0"/>
              <a:t> issue/threat to covered plants &amp; natural communities/land cover types</a:t>
            </a:r>
          </a:p>
          <a:p>
            <a:r>
              <a:rPr lang="en-US" baseline="0" dirty="0" smtClean="0"/>
              <a:t>Water mold (Sudden Oak Death is one example); causes root rot, stem canker, or leaf blight</a:t>
            </a:r>
          </a:p>
          <a:p>
            <a:r>
              <a:rPr lang="en-US" baseline="0" dirty="0" smtClean="0"/>
              <a:t>More than 120 spp. of </a:t>
            </a:r>
            <a:r>
              <a:rPr lang="en-US" baseline="0" dirty="0" err="1" smtClean="0"/>
              <a:t>Phyto</a:t>
            </a:r>
            <a:r>
              <a:rPr lang="en-US" baseline="0" dirty="0" smtClean="0"/>
              <a:t> described to date; wide host range</a:t>
            </a:r>
          </a:p>
          <a:p>
            <a:r>
              <a:rPr lang="en-US" baseline="0" dirty="0" smtClean="0"/>
              <a:t>Spread thru contaminated soil</a:t>
            </a:r>
          </a:p>
          <a:p>
            <a:r>
              <a:rPr lang="en-US" u="sng" baseline="0" dirty="0" smtClean="0"/>
              <a:t>Primary vector </a:t>
            </a:r>
            <a:r>
              <a:rPr lang="en-US" baseline="0" dirty="0" smtClean="0"/>
              <a:t>= commercially-produced nursery stock; </a:t>
            </a:r>
          </a:p>
          <a:p>
            <a:r>
              <a:rPr lang="en-US" baseline="0" dirty="0" smtClean="0"/>
              <a:t>Planting infected stock for restoration can introduce </a:t>
            </a:r>
            <a:r>
              <a:rPr lang="en-US" baseline="0" dirty="0" err="1" smtClean="0"/>
              <a:t>Phyto</a:t>
            </a:r>
            <a:r>
              <a:rPr lang="en-US" baseline="0" dirty="0" smtClean="0"/>
              <a:t> into native habitats</a:t>
            </a:r>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64</a:t>
            </a:fld>
            <a:endParaRPr lang="en-US"/>
          </a:p>
        </p:txBody>
      </p:sp>
    </p:spTree>
    <p:extLst>
      <p:ext uri="{BB962C8B-B14F-4D97-AF65-F5344CB8AC3E}">
        <p14:creationId xmlns:p14="http://schemas.microsoft.com/office/powerpoint/2010/main" val="3855621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Secondary spread</a:t>
            </a:r>
            <a:r>
              <a:rPr lang="en-US" u="sng" baseline="0" dirty="0" smtClean="0"/>
              <a:t> of pathogen </a:t>
            </a:r>
            <a:r>
              <a:rPr lang="en-US" baseline="0" dirty="0" smtClean="0"/>
              <a:t>occurs thru movement of contaminated soil on shoes, tires, tools, equipment.</a:t>
            </a:r>
          </a:p>
          <a:p>
            <a:r>
              <a:rPr lang="en-US" baseline="0" dirty="0" smtClean="0"/>
              <a:t>Pathogen can also spread along trails (ex SOD), move </a:t>
            </a:r>
            <a:r>
              <a:rPr lang="en-US" baseline="0" dirty="0" err="1" smtClean="0"/>
              <a:t>downslope</a:t>
            </a:r>
            <a:r>
              <a:rPr lang="en-US" baseline="0" dirty="0" smtClean="0"/>
              <a:t> with water, or upslope through host roots.  </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65</a:t>
            </a:fld>
            <a:endParaRPr lang="en-US"/>
          </a:p>
        </p:txBody>
      </p:sp>
    </p:spTree>
    <p:extLst>
      <p:ext uri="{BB962C8B-B14F-4D97-AF65-F5344CB8AC3E}">
        <p14:creationId xmlns:p14="http://schemas.microsoft.com/office/powerpoint/2010/main" val="38556219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Targeted BMPs for SCVWD staff &amp; Contractors</a:t>
            </a:r>
          </a:p>
          <a:p>
            <a:r>
              <a:rPr lang="en-US" dirty="0" err="1" smtClean="0"/>
              <a:t>Phytosanitation</a:t>
            </a:r>
            <a:r>
              <a:rPr lang="en-US" baseline="0" dirty="0" smtClean="0"/>
              <a:t> by 70% isopropyl alcohol</a:t>
            </a:r>
          </a:p>
          <a:p>
            <a:r>
              <a:rPr lang="en-US" baseline="0" dirty="0" smtClean="0"/>
              <a:t>Use of mobile wash stations, organizing work flow to sensitive sites first, contaminated sites separately.</a:t>
            </a:r>
          </a:p>
          <a:p>
            <a:r>
              <a:rPr lang="en-US" baseline="0" dirty="0" smtClean="0"/>
              <a:t>Remediation options include </a:t>
            </a:r>
            <a:r>
              <a:rPr lang="en-US" baseline="0" dirty="0" err="1" smtClean="0"/>
              <a:t>solarization</a:t>
            </a:r>
            <a:r>
              <a:rPr lang="en-US" baseline="0" dirty="0" smtClean="0"/>
              <a:t> and steaming.  Very challenging, best option is prevention!!!</a:t>
            </a:r>
          </a:p>
          <a:p>
            <a:r>
              <a:rPr lang="en-US" baseline="0" dirty="0" smtClean="0"/>
              <a:t>HA AMM’s and BMP development to follow soon.  </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66</a:t>
            </a:fld>
            <a:endParaRPr lang="en-US"/>
          </a:p>
        </p:txBody>
      </p:sp>
    </p:spTree>
    <p:extLst>
      <p:ext uri="{BB962C8B-B14F-4D97-AF65-F5344CB8AC3E}">
        <p14:creationId xmlns:p14="http://schemas.microsoft.com/office/powerpoint/2010/main" val="3855621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go to this extent, so that we can protect this!!!!!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67</a:t>
            </a:fld>
            <a:endParaRPr lang="en-US"/>
          </a:p>
        </p:txBody>
      </p:sp>
    </p:spTree>
    <p:extLst>
      <p:ext uri="{BB962C8B-B14F-4D97-AF65-F5344CB8AC3E}">
        <p14:creationId xmlns:p14="http://schemas.microsoft.com/office/powerpoint/2010/main" val="3732863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68</a:t>
            </a:fld>
            <a:endParaRPr lang="en-US"/>
          </a:p>
        </p:txBody>
      </p:sp>
    </p:spTree>
    <p:extLst>
      <p:ext uri="{BB962C8B-B14F-4D97-AF65-F5344CB8AC3E}">
        <p14:creationId xmlns:p14="http://schemas.microsoft.com/office/powerpoint/2010/main" val="34769172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is the project located?</a:t>
            </a:r>
          </a:p>
          <a:p>
            <a:r>
              <a:rPr lang="en-US" baseline="0" dirty="0" smtClean="0"/>
              <a:t>What land cover will be impacted?</a:t>
            </a:r>
          </a:p>
          <a:p>
            <a:r>
              <a:rPr lang="en-US" baseline="0" dirty="0" smtClean="0"/>
              <a:t>Will the project result in additional vehicle trips?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69</a:t>
            </a:fld>
            <a:endParaRPr lang="en-US"/>
          </a:p>
        </p:txBody>
      </p:sp>
    </p:spTree>
    <p:extLst>
      <p:ext uri="{BB962C8B-B14F-4D97-AF65-F5344CB8AC3E}">
        <p14:creationId xmlns:p14="http://schemas.microsoft.com/office/powerpoint/2010/main" val="1726087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Permit Area</a:t>
            </a:r>
          </a:p>
          <a:p>
            <a:endParaRPr lang="en-US" dirty="0" smtClean="0"/>
          </a:p>
        </p:txBody>
      </p:sp>
      <p:sp>
        <p:nvSpPr>
          <p:cNvPr id="4" name="Slide Number Placeholder 3"/>
          <p:cNvSpPr>
            <a:spLocks noGrp="1"/>
          </p:cNvSpPr>
          <p:nvPr>
            <p:ph type="sldNum" sz="quarter" idx="10"/>
          </p:nvPr>
        </p:nvSpPr>
        <p:spPr/>
        <p:txBody>
          <a:bodyPr/>
          <a:lstStyle/>
          <a:p>
            <a:fld id="{1F390819-3F66-435B-BC57-9CA5A1297068}" type="slidenum">
              <a:rPr lang="en-US" smtClean="0"/>
              <a:pPr/>
              <a:t>7</a:t>
            </a:fld>
            <a:endParaRPr lang="en-US"/>
          </a:p>
        </p:txBody>
      </p:sp>
    </p:spTree>
    <p:extLst>
      <p:ext uri="{BB962C8B-B14F-4D97-AF65-F5344CB8AC3E}">
        <p14:creationId xmlns:p14="http://schemas.microsoft.com/office/powerpoint/2010/main" val="10950692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70</a:t>
            </a:fld>
            <a:endParaRPr lang="en-US"/>
          </a:p>
        </p:txBody>
      </p:sp>
    </p:spTree>
    <p:extLst>
      <p:ext uri="{BB962C8B-B14F-4D97-AF65-F5344CB8AC3E}">
        <p14:creationId xmlns:p14="http://schemas.microsoft.com/office/powerpoint/2010/main" val="8203769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Permanent</a:t>
            </a:r>
          </a:p>
          <a:p>
            <a:r>
              <a:rPr lang="en-US" dirty="0" smtClean="0"/>
              <a:t>Temporary</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71</a:t>
            </a:fld>
            <a:endParaRPr lang="en-US"/>
          </a:p>
        </p:txBody>
      </p:sp>
    </p:spTree>
    <p:extLst>
      <p:ext uri="{BB962C8B-B14F-4D97-AF65-F5344CB8AC3E}">
        <p14:creationId xmlns:p14="http://schemas.microsoft.com/office/powerpoint/2010/main" val="10979849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72</a:t>
            </a:fld>
            <a:endParaRPr lang="en-US"/>
          </a:p>
        </p:txBody>
      </p:sp>
    </p:spTree>
    <p:extLst>
      <p:ext uri="{BB962C8B-B14F-4D97-AF65-F5344CB8AC3E}">
        <p14:creationId xmlns:p14="http://schemas.microsoft.com/office/powerpoint/2010/main" val="28909918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Permanent</a:t>
            </a:r>
          </a:p>
          <a:p>
            <a:r>
              <a:rPr lang="en-US" dirty="0" smtClean="0"/>
              <a:t>Temporary</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73</a:t>
            </a:fld>
            <a:endParaRPr lang="en-US"/>
          </a:p>
        </p:txBody>
      </p:sp>
    </p:spTree>
    <p:extLst>
      <p:ext uri="{BB962C8B-B14F-4D97-AF65-F5344CB8AC3E}">
        <p14:creationId xmlns:p14="http://schemas.microsoft.com/office/powerpoint/2010/main" val="3454286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Permanent</a:t>
            </a:r>
          </a:p>
          <a:p>
            <a:r>
              <a:rPr lang="en-US" dirty="0" smtClean="0"/>
              <a:t>Temporary</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74</a:t>
            </a:fld>
            <a:endParaRPr lang="en-US"/>
          </a:p>
        </p:txBody>
      </p:sp>
    </p:spTree>
    <p:extLst>
      <p:ext uri="{BB962C8B-B14F-4D97-AF65-F5344CB8AC3E}">
        <p14:creationId xmlns:p14="http://schemas.microsoft.com/office/powerpoint/2010/main" val="25920886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Permanent</a:t>
            </a:r>
          </a:p>
          <a:p>
            <a:r>
              <a:rPr lang="en-US" dirty="0" smtClean="0"/>
              <a:t>Temporary</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75</a:t>
            </a:fld>
            <a:endParaRPr lang="en-US"/>
          </a:p>
        </p:txBody>
      </p:sp>
    </p:spTree>
    <p:extLst>
      <p:ext uri="{BB962C8B-B14F-4D97-AF65-F5344CB8AC3E}">
        <p14:creationId xmlns:p14="http://schemas.microsoft.com/office/powerpoint/2010/main" val="4064310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76</a:t>
            </a:fld>
            <a:endParaRPr lang="en-US"/>
          </a:p>
        </p:txBody>
      </p:sp>
    </p:spTree>
    <p:extLst>
      <p:ext uri="{BB962C8B-B14F-4D97-AF65-F5344CB8AC3E}">
        <p14:creationId xmlns:p14="http://schemas.microsoft.com/office/powerpoint/2010/main" val="2263654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A4D66-0457-485E-AA34-5A2763C1FF37}" type="slidenum">
              <a:rPr lang="en-US" smtClean="0"/>
              <a:pPr/>
              <a:t>77</a:t>
            </a:fld>
            <a:endParaRPr lang="en-US"/>
          </a:p>
        </p:txBody>
      </p:sp>
    </p:spTree>
    <p:extLst>
      <p:ext uri="{BB962C8B-B14F-4D97-AF65-F5344CB8AC3E}">
        <p14:creationId xmlns:p14="http://schemas.microsoft.com/office/powerpoint/2010/main" val="21011605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78</a:t>
            </a:fld>
            <a:endParaRPr lang="en-US"/>
          </a:p>
        </p:txBody>
      </p:sp>
    </p:spTree>
    <p:extLst>
      <p:ext uri="{BB962C8B-B14F-4D97-AF65-F5344CB8AC3E}">
        <p14:creationId xmlns:p14="http://schemas.microsoft.com/office/powerpoint/2010/main" val="23076023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79</a:t>
            </a:fld>
            <a:endParaRPr lang="en-US"/>
          </a:p>
        </p:txBody>
      </p:sp>
    </p:spTree>
    <p:extLst>
      <p:ext uri="{BB962C8B-B14F-4D97-AF65-F5344CB8AC3E}">
        <p14:creationId xmlns:p14="http://schemas.microsoft.com/office/powerpoint/2010/main" val="76812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Permanent Impacts = 18,000 acres</a:t>
            </a:r>
          </a:p>
          <a:p>
            <a:pPr algn="ct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 temporary impacts assumed from In-stream Capital Projects, In-stream O&amp;M, Rural Capital Projects, and Rural O&amp;M </a:t>
            </a:r>
          </a:p>
          <a:p>
            <a:pPr algn="l"/>
            <a:r>
              <a:rPr lang="en-US" dirty="0" smtClean="0"/>
              <a:t>Temporary Impacts = 2,200 acres</a:t>
            </a:r>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8</a:t>
            </a:fld>
            <a:endParaRPr lang="en-US"/>
          </a:p>
        </p:txBody>
      </p:sp>
    </p:spTree>
    <p:extLst>
      <p:ext uri="{BB962C8B-B14F-4D97-AF65-F5344CB8AC3E}">
        <p14:creationId xmlns:p14="http://schemas.microsoft.com/office/powerpoint/2010/main" val="33818882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80</a:t>
            </a:fld>
            <a:endParaRPr lang="en-US"/>
          </a:p>
        </p:txBody>
      </p:sp>
    </p:spTree>
    <p:extLst>
      <p:ext uri="{BB962C8B-B14F-4D97-AF65-F5344CB8AC3E}">
        <p14:creationId xmlns:p14="http://schemas.microsoft.com/office/powerpoint/2010/main" val="16452158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81</a:t>
            </a:fld>
            <a:endParaRPr lang="en-US"/>
          </a:p>
        </p:txBody>
      </p:sp>
    </p:spTree>
    <p:extLst>
      <p:ext uri="{BB962C8B-B14F-4D97-AF65-F5344CB8AC3E}">
        <p14:creationId xmlns:p14="http://schemas.microsoft.com/office/powerpoint/2010/main" val="24414778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82</a:t>
            </a:fld>
            <a:endParaRPr lang="en-US"/>
          </a:p>
        </p:txBody>
      </p:sp>
    </p:spTree>
    <p:extLst>
      <p:ext uri="{BB962C8B-B14F-4D97-AF65-F5344CB8AC3E}">
        <p14:creationId xmlns:p14="http://schemas.microsoft.com/office/powerpoint/2010/main" val="34612618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83</a:t>
            </a:fld>
            <a:endParaRPr lang="en-US"/>
          </a:p>
        </p:txBody>
      </p:sp>
    </p:spTree>
    <p:extLst>
      <p:ext uri="{BB962C8B-B14F-4D97-AF65-F5344CB8AC3E}">
        <p14:creationId xmlns:p14="http://schemas.microsoft.com/office/powerpoint/2010/main" val="35882361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84</a:t>
            </a:fld>
            <a:endParaRPr lang="en-US"/>
          </a:p>
        </p:txBody>
      </p:sp>
    </p:spTree>
    <p:extLst>
      <p:ext uri="{BB962C8B-B14F-4D97-AF65-F5344CB8AC3E}">
        <p14:creationId xmlns:p14="http://schemas.microsoft.com/office/powerpoint/2010/main" val="31253813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85</a:t>
            </a:fld>
            <a:endParaRPr lang="en-US"/>
          </a:p>
        </p:txBody>
      </p:sp>
    </p:spTree>
    <p:extLst>
      <p:ext uri="{BB962C8B-B14F-4D97-AF65-F5344CB8AC3E}">
        <p14:creationId xmlns:p14="http://schemas.microsoft.com/office/powerpoint/2010/main" val="15559115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86</a:t>
            </a:fld>
            <a:endParaRPr lang="en-US"/>
          </a:p>
        </p:txBody>
      </p:sp>
    </p:spTree>
    <p:extLst>
      <p:ext uri="{BB962C8B-B14F-4D97-AF65-F5344CB8AC3E}">
        <p14:creationId xmlns:p14="http://schemas.microsoft.com/office/powerpoint/2010/main" val="8528926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87</a:t>
            </a:fld>
            <a:endParaRPr lang="en-US"/>
          </a:p>
        </p:txBody>
      </p:sp>
    </p:spTree>
    <p:extLst>
      <p:ext uri="{BB962C8B-B14F-4D97-AF65-F5344CB8AC3E}">
        <p14:creationId xmlns:p14="http://schemas.microsoft.com/office/powerpoint/2010/main" val="20888375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88</a:t>
            </a:fld>
            <a:endParaRPr lang="en-US"/>
          </a:p>
        </p:txBody>
      </p:sp>
    </p:spTree>
    <p:extLst>
      <p:ext uri="{BB962C8B-B14F-4D97-AF65-F5344CB8AC3E}">
        <p14:creationId xmlns:p14="http://schemas.microsoft.com/office/powerpoint/2010/main" val="28068972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89</a:t>
            </a:fld>
            <a:endParaRPr lang="en-US"/>
          </a:p>
        </p:txBody>
      </p:sp>
    </p:spTree>
    <p:extLst>
      <p:ext uri="{BB962C8B-B14F-4D97-AF65-F5344CB8AC3E}">
        <p14:creationId xmlns:p14="http://schemas.microsoft.com/office/powerpoint/2010/main" val="218446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a:t>
            </a:r>
            <a:r>
              <a:rPr lang="en-US" baseline="0" dirty="0" smtClean="0"/>
              <a:t> Covered Species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9</a:t>
            </a:fld>
            <a:endParaRPr lang="en-US"/>
          </a:p>
        </p:txBody>
      </p:sp>
    </p:spTree>
    <p:extLst>
      <p:ext uri="{BB962C8B-B14F-4D97-AF65-F5344CB8AC3E}">
        <p14:creationId xmlns:p14="http://schemas.microsoft.com/office/powerpoint/2010/main" val="29997299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90</a:t>
            </a:fld>
            <a:endParaRPr lang="en-US"/>
          </a:p>
        </p:txBody>
      </p:sp>
    </p:spTree>
    <p:extLst>
      <p:ext uri="{BB962C8B-B14F-4D97-AF65-F5344CB8AC3E}">
        <p14:creationId xmlns:p14="http://schemas.microsoft.com/office/powerpoint/2010/main" val="36817169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is the project located?</a:t>
            </a:r>
          </a:p>
          <a:p>
            <a:r>
              <a:rPr lang="en-US" baseline="0" dirty="0" smtClean="0"/>
              <a:t>What land cover will be impacted?</a:t>
            </a:r>
          </a:p>
          <a:p>
            <a:r>
              <a:rPr lang="en-US" baseline="0" dirty="0" smtClean="0"/>
              <a:t>Will the project result in additional vehicle trips?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91</a:t>
            </a:fld>
            <a:endParaRPr lang="en-US"/>
          </a:p>
        </p:txBody>
      </p:sp>
    </p:spTree>
    <p:extLst>
      <p:ext uri="{BB962C8B-B14F-4D97-AF65-F5344CB8AC3E}">
        <p14:creationId xmlns:p14="http://schemas.microsoft.com/office/powerpoint/2010/main" val="30809831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92</a:t>
            </a:fld>
            <a:endParaRPr lang="en-US"/>
          </a:p>
        </p:txBody>
      </p:sp>
    </p:spTree>
    <p:extLst>
      <p:ext uri="{BB962C8B-B14F-4D97-AF65-F5344CB8AC3E}">
        <p14:creationId xmlns:p14="http://schemas.microsoft.com/office/powerpoint/2010/main" val="27923482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93</a:t>
            </a:fld>
            <a:endParaRPr lang="en-US"/>
          </a:p>
        </p:txBody>
      </p:sp>
    </p:spTree>
    <p:extLst>
      <p:ext uri="{BB962C8B-B14F-4D97-AF65-F5344CB8AC3E}">
        <p14:creationId xmlns:p14="http://schemas.microsoft.com/office/powerpoint/2010/main" val="18649837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94</a:t>
            </a:fld>
            <a:endParaRPr lang="en-US"/>
          </a:p>
        </p:txBody>
      </p:sp>
    </p:spTree>
    <p:extLst>
      <p:ext uri="{BB962C8B-B14F-4D97-AF65-F5344CB8AC3E}">
        <p14:creationId xmlns:p14="http://schemas.microsoft.com/office/powerpoint/2010/main" val="23701570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95</a:t>
            </a:fld>
            <a:endParaRPr lang="en-US"/>
          </a:p>
        </p:txBody>
      </p:sp>
    </p:spTree>
    <p:extLst>
      <p:ext uri="{BB962C8B-B14F-4D97-AF65-F5344CB8AC3E}">
        <p14:creationId xmlns:p14="http://schemas.microsoft.com/office/powerpoint/2010/main" val="37558051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96</a:t>
            </a:fld>
            <a:endParaRPr lang="en-US"/>
          </a:p>
        </p:txBody>
      </p:sp>
    </p:spTree>
    <p:extLst>
      <p:ext uri="{BB962C8B-B14F-4D97-AF65-F5344CB8AC3E}">
        <p14:creationId xmlns:p14="http://schemas.microsoft.com/office/powerpoint/2010/main" val="36460750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90819-3F66-435B-BC57-9CA5A1297068}" type="slidenum">
              <a:rPr lang="en-US" smtClean="0"/>
              <a:pPr/>
              <a:t>97</a:t>
            </a:fld>
            <a:endParaRPr lang="en-US"/>
          </a:p>
        </p:txBody>
      </p:sp>
    </p:spTree>
    <p:extLst>
      <p:ext uri="{BB962C8B-B14F-4D97-AF65-F5344CB8AC3E}">
        <p14:creationId xmlns:p14="http://schemas.microsoft.com/office/powerpoint/2010/main" val="18917769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98</a:t>
            </a:fld>
            <a:endParaRPr lang="en-US"/>
          </a:p>
        </p:txBody>
      </p:sp>
    </p:spTree>
    <p:extLst>
      <p:ext uri="{BB962C8B-B14F-4D97-AF65-F5344CB8AC3E}">
        <p14:creationId xmlns:p14="http://schemas.microsoft.com/office/powerpoint/2010/main" val="7771905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99</a:t>
            </a:fld>
            <a:endParaRPr lang="en-US"/>
          </a:p>
        </p:txBody>
      </p:sp>
    </p:spTree>
    <p:extLst>
      <p:ext uri="{BB962C8B-B14F-4D97-AF65-F5344CB8AC3E}">
        <p14:creationId xmlns:p14="http://schemas.microsoft.com/office/powerpoint/2010/main" val="121698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F1207F-D8B7-47BD-928C-974DF41105ED}" type="datetime1">
              <a:rPr lang="en-US" smtClean="0"/>
              <a:pPr/>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497" r="6092"/>
          <a:stretch/>
        </p:blipFill>
        <p:spPr bwMode="auto">
          <a:xfrm>
            <a:off x="3657600" y="38100"/>
            <a:ext cx="1365353" cy="197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userDrawn="1"/>
        </p:nvCxnSpPr>
        <p:spPr>
          <a:xfrm>
            <a:off x="685800" y="3657600"/>
            <a:ext cx="78486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66066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3C986C-D6F8-4ED5-8415-8427953A4049}" type="datetime1">
              <a:rPr lang="en-US" smtClean="0"/>
              <a:pPr/>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21135309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55C6F6-0B70-4575-B33B-36F9F42FB00F}" type="datetime1">
              <a:rPr lang="en-US" smtClean="0"/>
              <a:pPr/>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211814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8775" y="76200"/>
            <a:ext cx="7210425" cy="1143000"/>
          </a:xfrm>
        </p:spPr>
        <p:txBody>
          <a:bodyPr>
            <a:norm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1690687" y="1828800"/>
            <a:ext cx="7086600" cy="4278945"/>
          </a:xfrm>
        </p:spPr>
        <p:txBody>
          <a:bodyPr/>
          <a:lstStyle>
            <a:lvl1pPr>
              <a:defRPr sz="24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676399" y="6324600"/>
            <a:ext cx="1207075" cy="365125"/>
          </a:xfrm>
        </p:spPr>
        <p:txBody>
          <a:bodyPr/>
          <a:lstStyle/>
          <a:p>
            <a:fld id="{9902306C-7EDF-455A-943A-650775F4072E}" type="datetime1">
              <a:rPr lang="en-US" smtClean="0"/>
              <a:pPr/>
              <a:t>10/26/2015</a:t>
            </a:fld>
            <a:endParaRPr lang="en-US"/>
          </a:p>
        </p:txBody>
      </p:sp>
      <p:sp>
        <p:nvSpPr>
          <p:cNvPr id="5" name="Footer Placeholder 4"/>
          <p:cNvSpPr>
            <a:spLocks noGrp="1"/>
          </p:cNvSpPr>
          <p:nvPr>
            <p:ph type="ftr" sz="quarter" idx="11"/>
          </p:nvPr>
        </p:nvSpPr>
        <p:spPr>
          <a:xfrm>
            <a:off x="3786187" y="6356350"/>
            <a:ext cx="2895600" cy="365125"/>
          </a:xfrm>
        </p:spPr>
        <p:txBody>
          <a:bodyPr/>
          <a:lstStyle/>
          <a:p>
            <a:endParaRPr lang="en-US" dirty="0"/>
          </a:p>
        </p:txBody>
      </p:sp>
      <p:sp>
        <p:nvSpPr>
          <p:cNvPr id="6" name="Slide Number Placeholder 5"/>
          <p:cNvSpPr>
            <a:spLocks noGrp="1"/>
          </p:cNvSpPr>
          <p:nvPr>
            <p:ph type="sldNum" sz="quarter" idx="12"/>
          </p:nvPr>
        </p:nvSpPr>
        <p:spPr>
          <a:xfrm>
            <a:off x="7467600" y="6356350"/>
            <a:ext cx="1295400" cy="365125"/>
          </a:xfrm>
        </p:spPr>
        <p:txBody>
          <a:bodyPr/>
          <a:lstStyle/>
          <a:p>
            <a:fld id="{BD3E6F33-9149-4F5B-BC12-F342A25203F1}" type="slidenum">
              <a:rPr lang="en-US" smtClean="0"/>
              <a:pPr/>
              <a:t>‹#›</a:t>
            </a:fld>
            <a:endParaRPr lang="en-US"/>
          </a:p>
        </p:txBody>
      </p:sp>
      <p:grpSp>
        <p:nvGrpSpPr>
          <p:cNvPr id="8" name="Group 7"/>
          <p:cNvGrpSpPr/>
          <p:nvPr userDrawn="1"/>
        </p:nvGrpSpPr>
        <p:grpSpPr>
          <a:xfrm>
            <a:off x="-4187" y="-1"/>
            <a:ext cx="1508125" cy="6858001"/>
            <a:chOff x="-4187" y="-1"/>
            <a:chExt cx="1508125" cy="6858001"/>
          </a:xfrm>
        </p:grpSpPr>
        <p:pic>
          <p:nvPicPr>
            <p:cNvPr id="1026" name="Picture 2" descr="X:\Santa Clara County\05489.05_SCVHP_Implementation\_Resources\SCV HP document border 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69738"/>
            <a:stretch/>
          </p:blipFill>
          <p:spPr bwMode="auto">
            <a:xfrm>
              <a:off x="-4187" y="4160018"/>
              <a:ext cx="1508125" cy="2697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Santa Clara County\05489.05_SCVHP_Implementation\_Resources\SCV HP document border 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47140"/>
            <a:stretch/>
          </p:blipFill>
          <p:spPr bwMode="auto">
            <a:xfrm>
              <a:off x="-4187" y="-1"/>
              <a:ext cx="1508125" cy="471267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p:cNvCxnSpPr/>
          <p:nvPr userDrawn="1"/>
        </p:nvCxnSpPr>
        <p:spPr>
          <a:xfrm flipV="1">
            <a:off x="1628775" y="1219200"/>
            <a:ext cx="7210425" cy="8164"/>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7676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B7A988-AB96-4EF3-A9CD-A53ABF0A5347}" type="datetime1">
              <a:rPr lang="en-US" smtClean="0"/>
              <a:pPr/>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381030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63461" y="274638"/>
            <a:ext cx="73628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24000" y="6356350"/>
            <a:ext cx="2133600" cy="365125"/>
          </a:xfrm>
        </p:spPr>
        <p:txBody>
          <a:bodyPr/>
          <a:lstStyle/>
          <a:p>
            <a:fld id="{EC7601D5-4C1B-43C0-B8C5-B92FC800CFCF}" type="datetime1">
              <a:rPr lang="en-US" smtClean="0"/>
              <a:pPr/>
              <a:t>10/26/2015</a:t>
            </a:fld>
            <a:endParaRPr lang="en-US"/>
          </a:p>
        </p:txBody>
      </p:sp>
      <p:sp>
        <p:nvSpPr>
          <p:cNvPr id="6" name="Footer Placeholder 5"/>
          <p:cNvSpPr>
            <a:spLocks noGrp="1"/>
          </p:cNvSpPr>
          <p:nvPr>
            <p:ph type="ftr" sz="quarter" idx="11"/>
          </p:nvPr>
        </p:nvSpPr>
        <p:spPr>
          <a:xfrm>
            <a:off x="3862387" y="6356350"/>
            <a:ext cx="2895600" cy="365125"/>
          </a:xfrm>
        </p:spPr>
        <p:txBody>
          <a:bodyPr/>
          <a:lstStyle/>
          <a:p>
            <a:endParaRPr lang="en-US" dirty="0"/>
          </a:p>
        </p:txBody>
      </p:sp>
      <p:sp>
        <p:nvSpPr>
          <p:cNvPr id="7" name="Slide Number Placeholder 6"/>
          <p:cNvSpPr>
            <a:spLocks noGrp="1"/>
          </p:cNvSpPr>
          <p:nvPr>
            <p:ph type="sldNum" sz="quarter" idx="12"/>
          </p:nvPr>
        </p:nvSpPr>
        <p:spPr>
          <a:xfrm>
            <a:off x="7239000" y="6356350"/>
            <a:ext cx="1676400" cy="365125"/>
          </a:xfrm>
        </p:spPr>
        <p:txBody>
          <a:bodyPr/>
          <a:lstStyle/>
          <a:p>
            <a:fld id="{BD3E6F33-9149-4F5B-BC12-F342A25203F1}" type="slidenum">
              <a:rPr lang="en-US" smtClean="0"/>
              <a:pPr/>
              <a:t>‹#›</a:t>
            </a:fld>
            <a:endParaRPr lang="en-US"/>
          </a:p>
        </p:txBody>
      </p:sp>
      <p:grpSp>
        <p:nvGrpSpPr>
          <p:cNvPr id="8" name="Group 7"/>
          <p:cNvGrpSpPr/>
          <p:nvPr userDrawn="1"/>
        </p:nvGrpSpPr>
        <p:grpSpPr>
          <a:xfrm>
            <a:off x="-4187" y="-1"/>
            <a:ext cx="1508125" cy="6858001"/>
            <a:chOff x="-4187" y="-1"/>
            <a:chExt cx="1508125" cy="6858001"/>
          </a:xfrm>
        </p:grpSpPr>
        <p:pic>
          <p:nvPicPr>
            <p:cNvPr id="9" name="Picture 2" descr="X:\Santa Clara County\05489.05_SCVHP_Implementation\_Resources\SCV HP document border 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69738"/>
            <a:stretch/>
          </p:blipFill>
          <p:spPr bwMode="auto">
            <a:xfrm>
              <a:off x="-4187" y="4160018"/>
              <a:ext cx="1508125" cy="26979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X:\Santa Clara County\05489.05_SCVHP_Implementation\_Resources\SCV HP document border 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47140"/>
            <a:stretch/>
          </p:blipFill>
          <p:spPr bwMode="auto">
            <a:xfrm>
              <a:off x="-4187" y="-1"/>
              <a:ext cx="1508125" cy="471267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Connector 10"/>
          <p:cNvCxnSpPr/>
          <p:nvPr userDrawn="1"/>
        </p:nvCxnSpPr>
        <p:spPr>
          <a:xfrm flipV="1">
            <a:off x="1639661" y="1409474"/>
            <a:ext cx="7210425" cy="8164"/>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330015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9DCFA9-F1BE-46DC-8CE3-7CEA987035D8}" type="datetime1">
              <a:rPr lang="en-US" smtClean="0"/>
              <a:pPr/>
              <a:t>10/26/2015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392173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2F7B78-21E4-4B52-A66C-7E5360B83455}" type="datetime1">
              <a:rPr lang="en-US" smtClean="0"/>
              <a:pPr/>
              <a:t>10/26/2015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418271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D41E3-BF29-4B8F-9E3C-4FBA34217B07}" type="datetime1">
              <a:rPr lang="en-US" smtClean="0"/>
              <a:pPr/>
              <a:t>10/26/2015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484478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D5164-62FA-47E3-AF0A-549CF8C0FD54}" type="datetime1">
              <a:rPr lang="en-US" smtClean="0"/>
              <a:pPr/>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3264078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C46B0-84EC-424A-A15E-142BE134CFBE}" type="datetime1">
              <a:rPr lang="en-US" smtClean="0"/>
              <a:pPr/>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5825519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6788" y="274638"/>
            <a:ext cx="721042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47218"/>
            <a:ext cx="8229600" cy="427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47252-BBD5-4803-B5F8-029C25289303}" type="datetime1">
              <a:rPr lang="en-US" smtClean="0"/>
              <a:pPr/>
              <a:t>10/26/2015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E6F33-9149-4F5B-BC12-F342A25203F1}" type="slidenum">
              <a:rPr lang="en-US" smtClean="0"/>
              <a:pPr/>
              <a:t>‹#›</a:t>
            </a:fld>
            <a:endParaRPr lang="en-US"/>
          </a:p>
        </p:txBody>
      </p:sp>
      <p:sp>
        <p:nvSpPr>
          <p:cNvPr id="7" name="TextBox 6"/>
          <p:cNvSpPr txBox="1"/>
          <p:nvPr userDrawn="1"/>
        </p:nvSpPr>
        <p:spPr>
          <a:xfrm>
            <a:off x="1219200" y="3429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2862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hcpmaps.com/"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hyperlink" Target="http://scv-habitatagency.org/270/Participating-Special-Entities" TargetMode="External"/><Relationship Id="rId3" Type="http://schemas.openxmlformats.org/officeDocument/2006/relationships/hyperlink" Target="http://scv-habitatagency.org/" TargetMode="External"/><Relationship Id="rId7" Type="http://schemas.openxmlformats.org/officeDocument/2006/relationships/hyperlink" Target="http://scv-habitatagency.org/278/Public-Agencies"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cv-habitatagency.org/250/Private-Applicant" TargetMode="External"/><Relationship Id="rId11" Type="http://schemas.openxmlformats.org/officeDocument/2006/relationships/hyperlink" Target="http://scv-habitatagency.org/298/Training" TargetMode="External"/><Relationship Id="rId5" Type="http://schemas.openxmlformats.org/officeDocument/2006/relationships/hyperlink" Target="http://scv-habitatagency.org/193/GIS-Data-Key-Maps" TargetMode="External"/><Relationship Id="rId10" Type="http://schemas.openxmlformats.org/officeDocument/2006/relationships/hyperlink" Target="http://scv-habitatagency.org/178/Final-Habitat-Plan" TargetMode="External"/><Relationship Id="rId4" Type="http://schemas.openxmlformats.org/officeDocument/2006/relationships/hyperlink" Target="http://www.hcpmaps.com/" TargetMode="External"/><Relationship Id="rId9" Type="http://schemas.openxmlformats.org/officeDocument/2006/relationships/hyperlink" Target="http://scv-habitatagency.org/206/Habitat-Agency-Fee-Schedu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Santa Clara Valley Habitat Plan</a:t>
            </a:r>
            <a:endParaRPr lang="en-US" dirty="0"/>
          </a:p>
        </p:txBody>
      </p:sp>
      <p:sp>
        <p:nvSpPr>
          <p:cNvPr id="3" name="Subtitle 2"/>
          <p:cNvSpPr>
            <a:spLocks noGrp="1"/>
          </p:cNvSpPr>
          <p:nvPr>
            <p:ph type="subTitle" idx="1"/>
          </p:nvPr>
        </p:nvSpPr>
        <p:spPr>
          <a:xfrm>
            <a:off x="1066800" y="3886200"/>
            <a:ext cx="6934200" cy="1752600"/>
          </a:xfrm>
        </p:spPr>
        <p:txBody>
          <a:bodyPr/>
          <a:lstStyle/>
          <a:p>
            <a:r>
              <a:rPr lang="en-US" sz="2800" dirty="0" smtClean="0">
                <a:solidFill>
                  <a:schemeClr val="bg1">
                    <a:lumMod val="50000"/>
                  </a:schemeClr>
                </a:solidFill>
              </a:rPr>
              <a:t>Training</a:t>
            </a:r>
            <a:endParaRPr lang="en-US" sz="2000" dirty="0" smtClean="0">
              <a:solidFill>
                <a:schemeClr val="bg1">
                  <a:lumMod val="50000"/>
                </a:schemeClr>
              </a:solidFill>
            </a:endParaRPr>
          </a:p>
          <a:p>
            <a:r>
              <a:rPr lang="en-US" sz="2000" b="1" dirty="0" smtClean="0">
                <a:solidFill>
                  <a:schemeClr val="bg1">
                    <a:lumMod val="50000"/>
                  </a:schemeClr>
                </a:solidFill>
              </a:rPr>
              <a:t>October 27, 2015</a:t>
            </a:r>
          </a:p>
          <a:p>
            <a:endParaRPr lang="en-US" dirty="0"/>
          </a:p>
        </p:txBody>
      </p:sp>
      <p:sp>
        <p:nvSpPr>
          <p:cNvPr id="5" name="Slide Number Placeholder 4"/>
          <p:cNvSpPr>
            <a:spLocks noGrp="1"/>
          </p:cNvSpPr>
          <p:nvPr>
            <p:ph type="sldNum" sz="quarter" idx="12"/>
          </p:nvPr>
        </p:nvSpPr>
        <p:spPr/>
        <p:txBody>
          <a:bodyPr/>
          <a:lstStyle/>
          <a:p>
            <a:fld id="{BD3E6F33-9149-4F5B-BC12-F342A25203F1}" type="slidenum">
              <a:rPr lang="en-US" smtClean="0"/>
              <a:pPr/>
              <a:t>1</a:t>
            </a:fld>
            <a:endParaRPr lang="en-US" dirty="0"/>
          </a:p>
        </p:txBody>
      </p:sp>
    </p:spTree>
    <p:extLst>
      <p:ext uri="{BB962C8B-B14F-4D97-AF65-F5344CB8AC3E}">
        <p14:creationId xmlns:p14="http://schemas.microsoft.com/office/powerpoint/2010/main" val="2809018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966788" y="-76200"/>
            <a:ext cx="7210425" cy="8950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dirty="0" smtClean="0"/>
              <a:t>Conservation Strategy</a:t>
            </a:r>
            <a:endParaRPr lang="en-US" dirty="0"/>
          </a:p>
        </p:txBody>
      </p:sp>
      <p:cxnSp>
        <p:nvCxnSpPr>
          <p:cNvPr id="10" name="Straight Connector 9"/>
          <p:cNvCxnSpPr/>
          <p:nvPr/>
        </p:nvCxnSpPr>
        <p:spPr>
          <a:xfrm>
            <a:off x="966788" y="818866"/>
            <a:ext cx="7210425"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1640877" y="887492"/>
            <a:ext cx="5862246" cy="369332"/>
          </a:xfrm>
          <a:prstGeom prst="rect">
            <a:avLst/>
          </a:prstGeom>
          <a:noFill/>
        </p:spPr>
        <p:txBody>
          <a:bodyPr wrap="none" rtlCol="0">
            <a:spAutoFit/>
          </a:bodyPr>
          <a:lstStyle/>
          <a:p>
            <a:pPr algn="ctr"/>
            <a:r>
              <a:rPr lang="en-US" b="1" dirty="0" smtClean="0">
                <a:solidFill>
                  <a:schemeClr val="accent6">
                    <a:lumMod val="50000"/>
                  </a:schemeClr>
                </a:solidFill>
              </a:rPr>
              <a:t>Local Control and Increased Certainty for Project Permitting</a:t>
            </a:r>
            <a:endParaRPr lang="en-US" b="1" dirty="0">
              <a:solidFill>
                <a:schemeClr val="accent6">
                  <a:lumMod val="50000"/>
                </a:schemeClr>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834" y="868680"/>
            <a:ext cx="8339195"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D3E6F33-9149-4F5B-BC12-F342A25203F1}" type="slidenum">
              <a:rPr lang="en-US" smtClean="0"/>
              <a:pPr/>
              <a:t>10</a:t>
            </a:fld>
            <a:endParaRPr lang="en-US"/>
          </a:p>
        </p:txBody>
      </p:sp>
    </p:spTree>
    <p:extLst>
      <p:ext uri="{BB962C8B-B14F-4D97-AF65-F5344CB8AC3E}">
        <p14:creationId xmlns:p14="http://schemas.microsoft.com/office/powerpoint/2010/main" val="626208442"/>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100</a:t>
            </a:fld>
            <a:endParaRPr lang="en-US" dirty="0"/>
          </a:p>
        </p:txBody>
      </p:sp>
      <p:sp>
        <p:nvSpPr>
          <p:cNvPr id="2" name="Title 1"/>
          <p:cNvSpPr>
            <a:spLocks noGrp="1"/>
          </p:cNvSpPr>
          <p:nvPr>
            <p:ph type="title" idx="4294967295"/>
          </p:nvPr>
        </p:nvSpPr>
        <p:spPr>
          <a:xfrm>
            <a:off x="966788" y="76200"/>
            <a:ext cx="7210425" cy="1143000"/>
          </a:xfrm>
        </p:spPr>
        <p:txBody>
          <a:bodyPr/>
          <a:lstStyle/>
          <a:p>
            <a:r>
              <a:rPr lang="en-US" dirty="0" smtClean="0"/>
              <a:t>Habitat Plan Fees</a:t>
            </a:r>
            <a:endParaRPr lang="en-US" dirty="0"/>
          </a:p>
        </p:txBody>
      </p:sp>
      <p:sp>
        <p:nvSpPr>
          <p:cNvPr id="6" name="TextBox 5"/>
          <p:cNvSpPr txBox="1"/>
          <p:nvPr/>
        </p:nvSpPr>
        <p:spPr>
          <a:xfrm>
            <a:off x="228600" y="2332792"/>
            <a:ext cx="2592045" cy="255389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Location</a:t>
            </a:r>
          </a:p>
          <a:p>
            <a:pPr marL="285750" indent="-285750">
              <a:buFont typeface="Arial" pitchFamily="34" charset="0"/>
              <a:buChar char="•"/>
            </a:pPr>
            <a:r>
              <a:rPr lang="en-US" dirty="0" smtClean="0"/>
              <a:t>Zone A</a:t>
            </a:r>
          </a:p>
          <a:p>
            <a:pPr marL="285750" indent="-285750">
              <a:buFont typeface="Arial" pitchFamily="34" charset="0"/>
              <a:buChar char="•"/>
            </a:pPr>
            <a:r>
              <a:rPr lang="en-US" dirty="0" smtClean="0"/>
              <a:t>Zone B</a:t>
            </a:r>
          </a:p>
          <a:p>
            <a:pPr marL="285750" indent="-285750">
              <a:buFont typeface="Arial" pitchFamily="34" charset="0"/>
              <a:buChar char="•"/>
            </a:pPr>
            <a:r>
              <a:rPr lang="en-US" dirty="0" smtClean="0"/>
              <a:t>Zone C</a:t>
            </a:r>
          </a:p>
          <a:p>
            <a:pPr marL="285750" indent="-285750">
              <a:buFont typeface="Arial" pitchFamily="34" charset="0"/>
              <a:buChar char="•"/>
            </a:pPr>
            <a:r>
              <a:rPr lang="en-US" dirty="0" smtClean="0"/>
              <a:t>Occupied Burrowing Owl habitat (mapped)</a:t>
            </a:r>
          </a:p>
          <a:p>
            <a:endParaRPr lang="en-US" dirty="0"/>
          </a:p>
        </p:txBody>
      </p:sp>
      <p:sp>
        <p:nvSpPr>
          <p:cNvPr id="7" name="TextBox 6"/>
          <p:cNvSpPr txBox="1"/>
          <p:nvPr/>
        </p:nvSpPr>
        <p:spPr>
          <a:xfrm>
            <a:off x="3200400" y="2256592"/>
            <a:ext cx="2667000" cy="33822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Land cover </a:t>
            </a:r>
          </a:p>
          <a:p>
            <a:pPr marL="285750" indent="-285750">
              <a:buFont typeface="Arial" pitchFamily="34" charset="0"/>
              <a:buChar char="•"/>
            </a:pPr>
            <a:r>
              <a:rPr lang="en-US" dirty="0" smtClean="0"/>
              <a:t>Serpentine</a:t>
            </a:r>
          </a:p>
          <a:p>
            <a:pPr marL="285750" indent="-285750">
              <a:buFont typeface="Arial" pitchFamily="34" charset="0"/>
              <a:buChar char="•"/>
            </a:pPr>
            <a:r>
              <a:rPr lang="en-US" dirty="0" smtClean="0"/>
              <a:t>Willow Riparian Forest and Mixed Riparian</a:t>
            </a:r>
          </a:p>
          <a:p>
            <a:pPr marL="285750" indent="-285750">
              <a:buFont typeface="Arial" pitchFamily="34" charset="0"/>
              <a:buChar char="•"/>
            </a:pPr>
            <a:r>
              <a:rPr lang="en-US" dirty="0" smtClean="0"/>
              <a:t>Central California Sycamore woodland</a:t>
            </a:r>
          </a:p>
          <a:p>
            <a:pPr marL="285750" indent="-285750">
              <a:buFont typeface="Arial" pitchFamily="34" charset="0"/>
              <a:buChar char="•"/>
            </a:pPr>
            <a:r>
              <a:rPr lang="en-US" dirty="0" smtClean="0"/>
              <a:t>Freshwater marsh</a:t>
            </a:r>
          </a:p>
          <a:p>
            <a:pPr marL="285750" indent="-285750">
              <a:buFont typeface="Arial" pitchFamily="34" charset="0"/>
              <a:buChar char="•"/>
            </a:pPr>
            <a:r>
              <a:rPr lang="en-US" dirty="0" smtClean="0"/>
              <a:t>Seasonal wetlands</a:t>
            </a:r>
          </a:p>
          <a:p>
            <a:pPr marL="285750" indent="-285750">
              <a:buFont typeface="Arial" pitchFamily="34" charset="0"/>
              <a:buChar char="•"/>
            </a:pPr>
            <a:r>
              <a:rPr lang="en-US" dirty="0" smtClean="0"/>
              <a:t>Ponds</a:t>
            </a:r>
          </a:p>
          <a:p>
            <a:pPr marL="285750" indent="-285750">
              <a:buFont typeface="Arial" pitchFamily="34" charset="0"/>
              <a:buChar char="•"/>
            </a:pPr>
            <a:r>
              <a:rPr lang="en-US" dirty="0" smtClean="0"/>
              <a:t>streams</a:t>
            </a:r>
            <a:endParaRPr lang="en-US" dirty="0"/>
          </a:p>
        </p:txBody>
      </p:sp>
      <p:sp>
        <p:nvSpPr>
          <p:cNvPr id="8" name="TextBox 7"/>
          <p:cNvSpPr txBox="1"/>
          <p:nvPr/>
        </p:nvSpPr>
        <p:spPr>
          <a:xfrm>
            <a:off x="6226247" y="2311771"/>
            <a:ext cx="2434151" cy="715089"/>
          </a:xfrm>
          <a:prstGeom prst="round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b="1" dirty="0" smtClean="0"/>
              <a:t>Vehicle-trip</a:t>
            </a:r>
          </a:p>
          <a:p>
            <a:pPr marL="285750" indent="-285750">
              <a:buFont typeface="Arial" pitchFamily="34" charset="0"/>
              <a:buChar char="•"/>
            </a:pPr>
            <a:r>
              <a:rPr lang="en-US" dirty="0" smtClean="0"/>
              <a:t>Nitrogen Deposition</a:t>
            </a:r>
            <a:endParaRPr lang="en-US" dirty="0"/>
          </a:p>
        </p:txBody>
      </p:sp>
      <p:cxnSp>
        <p:nvCxnSpPr>
          <p:cNvPr id="9" name="Straight Connector 8"/>
          <p:cNvCxnSpPr/>
          <p:nvPr/>
        </p:nvCxnSpPr>
        <p:spPr>
          <a:xfrm>
            <a:off x="1091803" y="1066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638970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66559" y="6376281"/>
            <a:ext cx="2133600" cy="365125"/>
          </a:xfrm>
        </p:spPr>
        <p:txBody>
          <a:bodyPr/>
          <a:lstStyle/>
          <a:p>
            <a:fld id="{BD3E6F33-9149-4F5B-BC12-F342A25203F1}" type="slidenum">
              <a:rPr lang="en-US" smtClean="0"/>
              <a:pPr/>
              <a:t>101</a:t>
            </a:fld>
            <a:endParaRPr lang="en-US"/>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081" t="33810" r="43838" b="14888"/>
          <a:stretch/>
        </p:blipFill>
        <p:spPr bwMode="auto">
          <a:xfrm rot="16200000">
            <a:off x="3286058" y="-2600259"/>
            <a:ext cx="2632841" cy="859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xplosion 1 8"/>
          <p:cNvSpPr/>
          <p:nvPr/>
        </p:nvSpPr>
        <p:spPr>
          <a:xfrm>
            <a:off x="7003466" y="4245153"/>
            <a:ext cx="1567351" cy="112651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updated</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 y="3130546"/>
            <a:ext cx="8961120" cy="243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447800" y="5572124"/>
            <a:ext cx="2592045" cy="71508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Location</a:t>
            </a:r>
          </a:p>
          <a:p>
            <a:pPr marL="285750" indent="-285750">
              <a:buFont typeface="Arial" pitchFamily="34" charset="0"/>
              <a:buChar char="•"/>
            </a:pPr>
            <a:r>
              <a:rPr lang="en-US" dirty="0" smtClean="0"/>
              <a:t>Zone B</a:t>
            </a:r>
          </a:p>
        </p:txBody>
      </p:sp>
      <p:sp>
        <p:nvSpPr>
          <p:cNvPr id="20" name="TextBox 19"/>
          <p:cNvSpPr txBox="1"/>
          <p:nvPr/>
        </p:nvSpPr>
        <p:spPr>
          <a:xfrm>
            <a:off x="4267200" y="5562599"/>
            <a:ext cx="2434151" cy="715089"/>
          </a:xfrm>
          <a:prstGeom prst="round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b="1" dirty="0" smtClean="0"/>
              <a:t>New Residence</a:t>
            </a:r>
          </a:p>
          <a:p>
            <a:pPr marL="285750" indent="-285750">
              <a:buFont typeface="Arial" pitchFamily="34" charset="0"/>
              <a:buChar char="•"/>
            </a:pPr>
            <a:r>
              <a:rPr lang="en-US" dirty="0" smtClean="0"/>
              <a:t>Nitrogen Deposition</a:t>
            </a:r>
            <a:endParaRPr lang="en-US" dirty="0"/>
          </a:p>
        </p:txBody>
      </p:sp>
    </p:spTree>
    <p:extLst>
      <p:ext uri="{BB962C8B-B14F-4D97-AF65-F5344CB8AC3E}">
        <p14:creationId xmlns:p14="http://schemas.microsoft.com/office/powerpoint/2010/main" val="10426081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52575" y="152400"/>
            <a:ext cx="7210425" cy="1143000"/>
          </a:xfrm>
        </p:spPr>
        <p:txBody>
          <a:bodyPr/>
          <a:lstStyle/>
          <a:p>
            <a:r>
              <a:rPr lang="en-US" dirty="0" smtClean="0"/>
              <a:t>Questions?</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102</a:t>
            </a:fld>
            <a:endParaRPr lang="en-US"/>
          </a:p>
        </p:txBody>
      </p:sp>
    </p:spTree>
    <p:extLst>
      <p:ext uri="{BB962C8B-B14F-4D97-AF65-F5344CB8AC3E}">
        <p14:creationId xmlns:p14="http://schemas.microsoft.com/office/powerpoint/2010/main" val="42896099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103</a:t>
            </a:fld>
            <a:endParaRPr lang="en-US"/>
          </a:p>
        </p:txBody>
      </p:sp>
    </p:spTree>
    <p:extLst>
      <p:ext uri="{BB962C8B-B14F-4D97-AF65-F5344CB8AC3E}">
        <p14:creationId xmlns:p14="http://schemas.microsoft.com/office/powerpoint/2010/main" val="3128893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a:t>
            </a:r>
            <a:r>
              <a:rPr lang="en-US" dirty="0" smtClean="0"/>
              <a:t>Benefits </a:t>
            </a:r>
            <a:r>
              <a:rPr lang="en-US" dirty="0"/>
              <a:t>of the Habitat Plan?</a:t>
            </a:r>
          </a:p>
        </p:txBody>
      </p:sp>
      <p:sp>
        <p:nvSpPr>
          <p:cNvPr id="3" name="Content Placeholder 2"/>
          <p:cNvSpPr>
            <a:spLocks noGrp="1"/>
          </p:cNvSpPr>
          <p:nvPr>
            <p:ph idx="1"/>
          </p:nvPr>
        </p:nvSpPr>
        <p:spPr>
          <a:xfrm>
            <a:off x="1676400" y="1524000"/>
            <a:ext cx="7086600" cy="5029200"/>
          </a:xfrm>
        </p:spPr>
        <p:txBody>
          <a:bodyPr>
            <a:normAutofit fontScale="92500"/>
          </a:bodyPr>
          <a:lstStyle/>
          <a:p>
            <a:r>
              <a:rPr lang="en-US" b="1" dirty="0"/>
              <a:t>Local </a:t>
            </a:r>
            <a:r>
              <a:rPr lang="en-US" b="1" dirty="0" smtClean="0"/>
              <a:t>control</a:t>
            </a:r>
            <a:r>
              <a:rPr lang="en-US" dirty="0" smtClean="0"/>
              <a:t>. </a:t>
            </a:r>
            <a:r>
              <a:rPr lang="en-US" dirty="0"/>
              <a:t>Allow local control of the extension of endangered species permits for local projects. </a:t>
            </a:r>
            <a:endParaRPr lang="en-US" dirty="0" smtClean="0"/>
          </a:p>
          <a:p>
            <a:pPr>
              <a:buNone/>
            </a:pPr>
            <a:endParaRPr lang="en-US" dirty="0"/>
          </a:p>
          <a:p>
            <a:r>
              <a:rPr lang="en-US" b="1" dirty="0" smtClean="0"/>
              <a:t>More efficient</a:t>
            </a:r>
            <a:r>
              <a:rPr lang="en-US" dirty="0" smtClean="0"/>
              <a:t>. Habitat Plan offers a more time efficient and simplified process to obtain endangered species permits for private and public projects, including operations and maintenance activities.</a:t>
            </a:r>
          </a:p>
          <a:p>
            <a:endParaRPr lang="en-US" dirty="0" smtClean="0"/>
          </a:p>
          <a:p>
            <a:r>
              <a:rPr lang="en-US" b="1" dirty="0" smtClean="0"/>
              <a:t>Increased certainty</a:t>
            </a:r>
            <a:r>
              <a:rPr lang="en-US" dirty="0" smtClean="0"/>
              <a:t>. Provides co-</a:t>
            </a:r>
            <a:r>
              <a:rPr lang="en-US" dirty="0" err="1" smtClean="0"/>
              <a:t>Permittees</a:t>
            </a:r>
            <a:r>
              <a:rPr lang="en-US" dirty="0" smtClean="0"/>
              <a:t> with greater certainty in mitigation requirements and timing. </a:t>
            </a:r>
          </a:p>
          <a:p>
            <a:endParaRPr lang="en-US" dirty="0" smtClean="0"/>
          </a:p>
          <a:p>
            <a:r>
              <a:rPr lang="en-US" b="1" dirty="0" smtClean="0"/>
              <a:t>Species recovery and land conservation</a:t>
            </a:r>
            <a:r>
              <a:rPr lang="en-US" dirty="0" smtClean="0"/>
              <a:t>. </a:t>
            </a:r>
            <a:r>
              <a:rPr lang="en-US" dirty="0"/>
              <a:t>A regional approach to species recovery and land conservation</a:t>
            </a:r>
          </a:p>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11</a:t>
            </a:fld>
            <a:endParaRPr lang="en-US"/>
          </a:p>
        </p:txBody>
      </p:sp>
    </p:spTree>
    <p:extLst>
      <p:ext uri="{BB962C8B-B14F-4D97-AF65-F5344CB8AC3E}">
        <p14:creationId xmlns:p14="http://schemas.microsoft.com/office/powerpoint/2010/main" val="1601819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76600" y="3598480"/>
            <a:ext cx="2325914" cy="659745"/>
          </a:xfrm>
        </p:spPr>
        <p:txBody>
          <a:bodyPr>
            <a:normAutofit/>
          </a:bodyPr>
          <a:lstStyle/>
          <a:p>
            <a:pPr>
              <a:defRPr/>
            </a:pPr>
            <a:r>
              <a:rPr lang="en-US" sz="2800" dirty="0" smtClean="0">
                <a:ea typeface="+mj-ea"/>
                <a:cs typeface="+mj-cs"/>
              </a:rPr>
              <a:t>Permitting</a:t>
            </a:r>
            <a:endParaRPr lang="en-US" sz="2800" dirty="0">
              <a:ea typeface="+mj-ea"/>
              <a:cs typeface="+mj-cs"/>
            </a:endParaRPr>
          </a:p>
        </p:txBody>
      </p:sp>
      <p:sp>
        <p:nvSpPr>
          <p:cNvPr id="10251" name="Oval 29"/>
          <p:cNvSpPr>
            <a:spLocks noChangeArrowheads="1"/>
          </p:cNvSpPr>
          <p:nvPr/>
        </p:nvSpPr>
        <p:spPr bwMode="auto">
          <a:xfrm rot="10800000">
            <a:off x="2231572" y="4378140"/>
            <a:ext cx="4572000" cy="2419066"/>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rot="10800000" wrap="none" anchor="ctr">
            <a:flatTx/>
          </a:bodyPr>
          <a:lstStyle/>
          <a:p>
            <a:r>
              <a:rPr lang="en-US" sz="2000" b="1" dirty="0" smtClean="0">
                <a:solidFill>
                  <a:sysClr val="windowText" lastClr="000000"/>
                </a:solidFill>
                <a:latin typeface="+mj-lt"/>
              </a:rPr>
              <a:t>Santa Clara Valley Habitat Plan</a:t>
            </a:r>
            <a:endParaRPr lang="en-US" sz="2000" b="1" dirty="0">
              <a:solidFill>
                <a:sysClr val="windowText" lastClr="000000"/>
              </a:solidFill>
              <a:latin typeface="+mj-lt"/>
            </a:endParaRPr>
          </a:p>
        </p:txBody>
      </p:sp>
      <p:sp>
        <p:nvSpPr>
          <p:cNvPr id="10253" name="TextBox 32"/>
          <p:cNvSpPr txBox="1">
            <a:spLocks noChangeArrowheads="1"/>
          </p:cNvSpPr>
          <p:nvPr/>
        </p:nvSpPr>
        <p:spPr bwMode="auto">
          <a:xfrm>
            <a:off x="0" y="3276868"/>
            <a:ext cx="20078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eaLnBrk="1" hangingPunct="1"/>
            <a:r>
              <a:rPr lang="en-US" sz="2000" i="1" dirty="0">
                <a:latin typeface="+mj-lt"/>
              </a:rPr>
              <a:t>Business as Usual -Four permit stops</a:t>
            </a:r>
          </a:p>
        </p:txBody>
      </p:sp>
      <p:sp>
        <p:nvSpPr>
          <p:cNvPr id="10254" name="TextBox 33"/>
          <p:cNvSpPr txBox="1">
            <a:spLocks noChangeArrowheads="1"/>
          </p:cNvSpPr>
          <p:nvPr/>
        </p:nvSpPr>
        <p:spPr bwMode="auto">
          <a:xfrm>
            <a:off x="268514" y="5124735"/>
            <a:ext cx="1814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eaLnBrk="1" hangingPunct="1"/>
            <a:r>
              <a:rPr lang="en-US" sz="2000" i="1">
                <a:latin typeface="+mj-lt"/>
              </a:rPr>
              <a:t>Goal – </a:t>
            </a:r>
          </a:p>
          <a:p>
            <a:pPr eaLnBrk="1" hangingPunct="1"/>
            <a:r>
              <a:rPr lang="en-US" sz="2000" i="1">
                <a:latin typeface="+mj-lt"/>
              </a:rPr>
              <a:t>One permit stop</a:t>
            </a:r>
          </a:p>
        </p:txBody>
      </p:sp>
      <p:sp>
        <p:nvSpPr>
          <p:cNvPr id="10255" name="Line 19"/>
          <p:cNvSpPr>
            <a:spLocks noChangeShapeType="1"/>
          </p:cNvSpPr>
          <p:nvPr/>
        </p:nvSpPr>
        <p:spPr bwMode="auto">
          <a:xfrm>
            <a:off x="1487714" y="2762534"/>
            <a:ext cx="1233714" cy="1832626"/>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56" name="Line 20"/>
          <p:cNvSpPr>
            <a:spLocks noChangeShapeType="1"/>
          </p:cNvSpPr>
          <p:nvPr/>
        </p:nvSpPr>
        <p:spPr bwMode="auto">
          <a:xfrm>
            <a:off x="3479799" y="2762534"/>
            <a:ext cx="72571" cy="1706280"/>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57" name="Line 21"/>
          <p:cNvSpPr>
            <a:spLocks noChangeShapeType="1"/>
          </p:cNvSpPr>
          <p:nvPr/>
        </p:nvSpPr>
        <p:spPr bwMode="auto">
          <a:xfrm flipH="1">
            <a:off x="5602514" y="3295934"/>
            <a:ext cx="217714" cy="1172880"/>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58" name="Text Box 22"/>
          <p:cNvSpPr txBox="1">
            <a:spLocks noChangeArrowheads="1"/>
          </p:cNvSpPr>
          <p:nvPr/>
        </p:nvSpPr>
        <p:spPr bwMode="auto">
          <a:xfrm>
            <a:off x="7202714" y="3135259"/>
            <a:ext cx="272143" cy="369332"/>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dirty="0">
                <a:latin typeface="+mj-lt"/>
              </a:rPr>
              <a:t>?</a:t>
            </a:r>
          </a:p>
        </p:txBody>
      </p:sp>
      <p:sp>
        <p:nvSpPr>
          <p:cNvPr id="10259" name="Text Box 23"/>
          <p:cNvSpPr txBox="1">
            <a:spLocks noChangeArrowheads="1"/>
          </p:cNvSpPr>
          <p:nvPr/>
        </p:nvSpPr>
        <p:spPr bwMode="auto">
          <a:xfrm>
            <a:off x="6897914" y="3821059"/>
            <a:ext cx="272143" cy="369332"/>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dirty="0">
                <a:latin typeface="+mj-lt"/>
              </a:rPr>
              <a:t>?</a:t>
            </a:r>
          </a:p>
        </p:txBody>
      </p:sp>
      <p:sp>
        <p:nvSpPr>
          <p:cNvPr id="10260" name="Line 24"/>
          <p:cNvSpPr>
            <a:spLocks noChangeShapeType="1"/>
          </p:cNvSpPr>
          <p:nvPr/>
        </p:nvSpPr>
        <p:spPr bwMode="auto">
          <a:xfrm flipH="1">
            <a:off x="7431314" y="2838734"/>
            <a:ext cx="145143" cy="293220"/>
          </a:xfrm>
          <a:prstGeom prst="line">
            <a:avLst/>
          </a:prstGeom>
          <a:noFill/>
          <a:ln w="9525">
            <a:solidFill>
              <a:schemeClr val="tx1"/>
            </a:solidFill>
            <a:round/>
            <a:headEnd/>
            <a:tailEn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61" name="Line 25"/>
          <p:cNvSpPr>
            <a:spLocks noChangeShapeType="1"/>
          </p:cNvSpPr>
          <p:nvPr/>
        </p:nvSpPr>
        <p:spPr bwMode="auto">
          <a:xfrm flipH="1">
            <a:off x="7126514" y="3524534"/>
            <a:ext cx="145143" cy="293220"/>
          </a:xfrm>
          <a:prstGeom prst="line">
            <a:avLst/>
          </a:prstGeom>
          <a:noFill/>
          <a:ln w="9525">
            <a:solidFill>
              <a:schemeClr val="tx1"/>
            </a:solidFill>
            <a:round/>
            <a:headEnd/>
            <a:tailEn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62" name="Line 26"/>
          <p:cNvSpPr>
            <a:spLocks noChangeShapeType="1"/>
          </p:cNvSpPr>
          <p:nvPr/>
        </p:nvSpPr>
        <p:spPr bwMode="auto">
          <a:xfrm flipH="1">
            <a:off x="6516914" y="4134134"/>
            <a:ext cx="435429" cy="733050"/>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63" name="Text Box 29"/>
          <p:cNvSpPr txBox="1">
            <a:spLocks noChangeArrowheads="1"/>
          </p:cNvSpPr>
          <p:nvPr/>
        </p:nvSpPr>
        <p:spPr bwMode="auto">
          <a:xfrm>
            <a:off x="5058228" y="3048000"/>
            <a:ext cx="1524000" cy="369332"/>
          </a:xfrm>
          <a:prstGeom prst="rect">
            <a:avLst/>
          </a:prstGeom>
          <a:solidFill>
            <a:schemeClr val="bg1"/>
          </a:solidFill>
          <a:ln>
            <a:noFill/>
          </a:ln>
          <a:effectLst/>
          <a:extLst/>
        </p:spPr>
        <p:txBody>
          <a:bodyPr wrap="square" anchor="ctr">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i="1" dirty="0">
                <a:latin typeface="+mj-lt"/>
              </a:rPr>
              <a:t>(</a:t>
            </a:r>
            <a:r>
              <a:rPr lang="en-US" sz="1800" i="1" dirty="0" smtClean="0">
                <a:latin typeface="+mj-lt"/>
              </a:rPr>
              <a:t>coming soon)</a:t>
            </a:r>
            <a:endParaRPr lang="en-US" sz="1800" i="1" dirty="0">
              <a:latin typeface="+mj-lt"/>
            </a:endParaRPr>
          </a:p>
        </p:txBody>
      </p:sp>
      <p:cxnSp>
        <p:nvCxnSpPr>
          <p:cNvPr id="25" name="Straight Connector 24"/>
          <p:cNvCxnSpPr/>
          <p:nvPr/>
        </p:nvCxnSpPr>
        <p:spPr>
          <a:xfrm>
            <a:off x="745160" y="762000"/>
            <a:ext cx="7674051"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688341" y="198031"/>
            <a:ext cx="7767319" cy="461665"/>
          </a:xfrm>
          <a:prstGeom prst="rect">
            <a:avLst/>
          </a:prstGeom>
          <a:noFill/>
        </p:spPr>
        <p:txBody>
          <a:bodyPr wrap="none" rtlCol="0">
            <a:spAutoFit/>
          </a:bodyPr>
          <a:lstStyle/>
          <a:p>
            <a:pPr algn="ctr"/>
            <a:r>
              <a:rPr lang="en-US" sz="2400" b="1" dirty="0" smtClean="0">
                <a:latin typeface="+mj-lt"/>
              </a:rPr>
              <a:t>Local Control and Increased Certainty for Project Permitting</a:t>
            </a:r>
            <a:endParaRPr lang="en-US" sz="2400" b="1" dirty="0">
              <a:latin typeface="+mj-lt"/>
            </a:endParaRPr>
          </a:p>
        </p:txBody>
      </p:sp>
      <p:sp>
        <p:nvSpPr>
          <p:cNvPr id="4" name="TextBox 3"/>
          <p:cNvSpPr txBox="1"/>
          <p:nvPr/>
        </p:nvSpPr>
        <p:spPr>
          <a:xfrm>
            <a:off x="192314" y="1295400"/>
            <a:ext cx="2177143" cy="1634490"/>
          </a:xfrm>
          <a:prstGeom prst="round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defRPr/>
            </a:pPr>
            <a:r>
              <a:rPr lang="en-US" sz="1800" b="1" dirty="0" smtClean="0">
                <a:latin typeface="+mj-lt"/>
              </a:rPr>
              <a:t>USFWS </a:t>
            </a:r>
            <a:r>
              <a:rPr lang="en-US" sz="1800" dirty="0" smtClean="0">
                <a:latin typeface="+mj-lt"/>
              </a:rPr>
              <a:t> </a:t>
            </a:r>
          </a:p>
          <a:p>
            <a:pPr algn="ctr" eaLnBrk="1" hangingPunct="1">
              <a:defRPr/>
            </a:pPr>
            <a:endParaRPr lang="en-US" sz="1800" dirty="0" smtClean="0">
              <a:latin typeface="+mj-lt"/>
            </a:endParaRPr>
          </a:p>
          <a:p>
            <a:pPr algn="ctr" eaLnBrk="1" hangingPunct="1">
              <a:defRPr/>
            </a:pPr>
            <a:r>
              <a:rPr lang="en-US" sz="1800" dirty="0" smtClean="0">
                <a:latin typeface="+mj-lt"/>
              </a:rPr>
              <a:t>Endangered Species</a:t>
            </a:r>
          </a:p>
          <a:p>
            <a:pPr algn="ctr" eaLnBrk="1" hangingPunct="1">
              <a:defRPr/>
            </a:pPr>
            <a:endParaRPr lang="en-US" sz="1800" dirty="0">
              <a:latin typeface="+mj-lt"/>
            </a:endParaRPr>
          </a:p>
          <a:p>
            <a:pPr algn="ctr" eaLnBrk="1" hangingPunct="1">
              <a:defRPr/>
            </a:pPr>
            <a:endParaRPr lang="en-US" sz="1800" dirty="0" smtClean="0">
              <a:latin typeface="+mj-lt"/>
            </a:endParaRPr>
          </a:p>
        </p:txBody>
      </p:sp>
      <p:sp>
        <p:nvSpPr>
          <p:cNvPr id="10246" name="TextBox 8"/>
          <p:cNvSpPr txBox="1">
            <a:spLocks noChangeArrowheads="1"/>
          </p:cNvSpPr>
          <p:nvPr/>
        </p:nvSpPr>
        <p:spPr bwMode="auto">
          <a:xfrm>
            <a:off x="2427514" y="1295400"/>
            <a:ext cx="2177143" cy="1634490"/>
          </a:xfrm>
          <a:prstGeom prst="round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b="1" dirty="0" smtClean="0">
                <a:latin typeface="+mj-lt"/>
              </a:rPr>
              <a:t>CDFW </a:t>
            </a:r>
          </a:p>
          <a:p>
            <a:pPr algn="ctr" eaLnBrk="1" hangingPunct="1"/>
            <a:endParaRPr lang="en-US" sz="1800" dirty="0">
              <a:latin typeface="+mj-lt"/>
            </a:endParaRPr>
          </a:p>
          <a:p>
            <a:pPr algn="ctr" eaLnBrk="1" hangingPunct="1"/>
            <a:r>
              <a:rPr lang="en-US" sz="1800" dirty="0">
                <a:latin typeface="+mj-lt"/>
              </a:rPr>
              <a:t>Endangered </a:t>
            </a:r>
            <a:r>
              <a:rPr lang="en-US" sz="1800" dirty="0" smtClean="0">
                <a:latin typeface="+mj-lt"/>
              </a:rPr>
              <a:t>Species</a:t>
            </a:r>
          </a:p>
          <a:p>
            <a:pPr algn="ctr" eaLnBrk="1" hangingPunct="1"/>
            <a:r>
              <a:rPr lang="en-US" sz="1800" dirty="0">
                <a:latin typeface="+mj-lt"/>
              </a:rPr>
              <a:t> </a:t>
            </a:r>
            <a:endParaRPr lang="en-US" sz="1800" dirty="0" smtClean="0">
              <a:latin typeface="+mj-lt"/>
            </a:endParaRPr>
          </a:p>
          <a:p>
            <a:pPr algn="ctr" eaLnBrk="1" hangingPunct="1"/>
            <a:endParaRPr lang="en-US" sz="1800" dirty="0">
              <a:latin typeface="+mj-lt"/>
            </a:endParaRPr>
          </a:p>
        </p:txBody>
      </p:sp>
      <p:sp>
        <p:nvSpPr>
          <p:cNvPr id="10248" name="TextBox 14"/>
          <p:cNvSpPr txBox="1">
            <a:spLocks noChangeArrowheads="1"/>
          </p:cNvSpPr>
          <p:nvPr/>
        </p:nvSpPr>
        <p:spPr bwMode="auto">
          <a:xfrm>
            <a:off x="4662714" y="1295400"/>
            <a:ext cx="2177143" cy="1634490"/>
          </a:xfrm>
          <a:prstGeom prst="roundRect">
            <a:avLst/>
          </a:prstGeom>
          <a:ln/>
          <a:extLst/>
        </p:spPr>
        <p:style>
          <a:lnRef idx="1">
            <a:schemeClr val="dk1"/>
          </a:lnRef>
          <a:fillRef idx="2">
            <a:schemeClr val="dk1"/>
          </a:fillRef>
          <a:effectRef idx="1">
            <a:schemeClr val="dk1"/>
          </a:effectRef>
          <a:fontRef idx="minor">
            <a:schemeClr val="dk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b="1" dirty="0">
                <a:latin typeface="+mj-lt"/>
              </a:rPr>
              <a:t>U.S. Army Corps</a:t>
            </a:r>
          </a:p>
          <a:p>
            <a:pPr algn="ctr" eaLnBrk="1" hangingPunct="1"/>
            <a:r>
              <a:rPr lang="en-US" sz="1800" dirty="0" smtClean="0">
                <a:latin typeface="+mj-lt"/>
              </a:rPr>
              <a:t>(wetlands </a:t>
            </a:r>
            <a:r>
              <a:rPr lang="en-US" sz="1800" dirty="0">
                <a:latin typeface="+mj-lt"/>
              </a:rPr>
              <a:t>under 0.5 acres, stream </a:t>
            </a:r>
            <a:r>
              <a:rPr lang="en-US" sz="1800" dirty="0" smtClean="0">
                <a:latin typeface="+mj-lt"/>
              </a:rPr>
              <a:t>under </a:t>
            </a:r>
            <a:r>
              <a:rPr lang="en-US" sz="1800" dirty="0">
                <a:latin typeface="+mj-lt"/>
              </a:rPr>
              <a:t>300 linear feet</a:t>
            </a:r>
            <a:r>
              <a:rPr lang="en-US" sz="1800" dirty="0" smtClean="0">
                <a:latin typeface="+mj-lt"/>
              </a:rPr>
              <a:t>)</a:t>
            </a:r>
            <a:endParaRPr lang="en-US" sz="1800" dirty="0">
              <a:latin typeface="+mj-lt"/>
            </a:endParaRPr>
          </a:p>
        </p:txBody>
      </p:sp>
      <p:sp>
        <p:nvSpPr>
          <p:cNvPr id="10250" name="TextBox 16"/>
          <p:cNvSpPr txBox="1">
            <a:spLocks noChangeArrowheads="1"/>
          </p:cNvSpPr>
          <p:nvPr/>
        </p:nvSpPr>
        <p:spPr bwMode="auto">
          <a:xfrm>
            <a:off x="6934200" y="1295400"/>
            <a:ext cx="2177143" cy="1634490"/>
          </a:xfrm>
          <a:prstGeom prst="roundRect">
            <a:avLst/>
          </a:prstGeom>
          <a:ln/>
          <a:extLst/>
        </p:spPr>
        <p:style>
          <a:lnRef idx="1">
            <a:schemeClr val="dk1"/>
          </a:lnRef>
          <a:fillRef idx="2">
            <a:schemeClr val="dk1"/>
          </a:fillRef>
          <a:effectRef idx="1">
            <a:schemeClr val="dk1"/>
          </a:effectRef>
          <a:fontRef idx="minor">
            <a:schemeClr val="dk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b="1" dirty="0">
                <a:latin typeface="+mj-lt"/>
              </a:rPr>
              <a:t>Regional </a:t>
            </a:r>
            <a:r>
              <a:rPr lang="en-US" sz="1800" b="1" dirty="0" smtClean="0">
                <a:latin typeface="+mj-lt"/>
              </a:rPr>
              <a:t>Board</a:t>
            </a:r>
          </a:p>
          <a:p>
            <a:pPr algn="ctr" eaLnBrk="1" hangingPunct="1"/>
            <a:endParaRPr lang="en-US" sz="1800" dirty="0">
              <a:latin typeface="+mj-lt"/>
            </a:endParaRPr>
          </a:p>
          <a:p>
            <a:pPr algn="ctr" eaLnBrk="1" hangingPunct="1"/>
            <a:r>
              <a:rPr lang="en-US" sz="1800" dirty="0" smtClean="0">
                <a:latin typeface="+mj-lt"/>
              </a:rPr>
              <a:t>Wetlands</a:t>
            </a:r>
          </a:p>
          <a:p>
            <a:pPr algn="ctr" eaLnBrk="1" hangingPunct="1"/>
            <a:endParaRPr lang="en-US" sz="1800" dirty="0">
              <a:latin typeface="+mj-lt"/>
            </a:endParaRPr>
          </a:p>
          <a:p>
            <a:pPr algn="ctr" eaLnBrk="1" hangingPunct="1"/>
            <a:endParaRPr lang="en-US" sz="1800" dirty="0">
              <a:latin typeface="+mj-lt"/>
            </a:endParaRPr>
          </a:p>
        </p:txBody>
      </p:sp>
      <p:sp>
        <p:nvSpPr>
          <p:cNvPr id="3" name="Slide Number Placeholder 2"/>
          <p:cNvSpPr>
            <a:spLocks noGrp="1"/>
          </p:cNvSpPr>
          <p:nvPr>
            <p:ph type="sldNum" sz="quarter" idx="12"/>
          </p:nvPr>
        </p:nvSpPr>
        <p:spPr/>
        <p:txBody>
          <a:bodyPr/>
          <a:lstStyle/>
          <a:p>
            <a:fld id="{BD3E6F33-9149-4F5B-BC12-F342A25203F1}" type="slidenum">
              <a:rPr lang="en-US" smtClean="0"/>
              <a:pPr/>
              <a:t>12</a:t>
            </a:fld>
            <a:endParaRPr lang="en-US"/>
          </a:p>
        </p:txBody>
      </p:sp>
    </p:spTree>
    <p:extLst>
      <p:ext uri="{BB962C8B-B14F-4D97-AF65-F5344CB8AC3E}">
        <p14:creationId xmlns:p14="http://schemas.microsoft.com/office/powerpoint/2010/main" val="1698037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5" y="0"/>
            <a:ext cx="7210425" cy="1143000"/>
          </a:xfrm>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13</a:t>
            </a:fld>
            <a:endParaRPr lang="en-US"/>
          </a:p>
        </p:txBody>
      </p:sp>
    </p:spTree>
    <p:extLst>
      <p:ext uri="{BB962C8B-B14F-4D97-AF65-F5344CB8AC3E}">
        <p14:creationId xmlns:p14="http://schemas.microsoft.com/office/powerpoint/2010/main" val="2126497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6">
                    <a:lumMod val="75000"/>
                  </a:schemeClr>
                </a:solidFill>
              </a:rPr>
              <a:t>Part 2</a:t>
            </a:r>
            <a:endParaRPr lang="en-US" dirty="0">
              <a:solidFill>
                <a:schemeClr val="accent6">
                  <a:lumMod val="75000"/>
                </a:schemeClr>
              </a:solidFill>
            </a:endParaRPr>
          </a:p>
        </p:txBody>
      </p:sp>
      <p:sp>
        <p:nvSpPr>
          <p:cNvPr id="3" name="Subtitle 2"/>
          <p:cNvSpPr>
            <a:spLocks noGrp="1"/>
          </p:cNvSpPr>
          <p:nvPr>
            <p:ph type="subTitle" idx="1"/>
          </p:nvPr>
        </p:nvSpPr>
        <p:spPr/>
        <p:txBody>
          <a:bodyPr/>
          <a:lstStyle/>
          <a:p>
            <a:r>
              <a:rPr lang="en-US" b="1" dirty="0">
                <a:solidFill>
                  <a:schemeClr val="accent6">
                    <a:lumMod val="50000"/>
                  </a:schemeClr>
                </a:solidFill>
              </a:rPr>
              <a:t>Permitting Resources and Process</a:t>
            </a:r>
          </a:p>
          <a:p>
            <a:endParaRPr lang="en-US" b="1"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14</a:t>
            </a:fld>
            <a:endParaRPr lang="en-US"/>
          </a:p>
        </p:txBody>
      </p:sp>
    </p:spTree>
    <p:extLst>
      <p:ext uri="{BB962C8B-B14F-4D97-AF65-F5344CB8AC3E}">
        <p14:creationId xmlns:p14="http://schemas.microsoft.com/office/powerpoint/2010/main" val="3438139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210425" cy="533400"/>
          </a:xfrm>
        </p:spPr>
        <p:txBody>
          <a:bodyPr>
            <a:normAutofit fontScale="90000"/>
          </a:bodyPr>
          <a:lstStyle/>
          <a:p>
            <a:r>
              <a:rPr lang="en-US" sz="3200" dirty="0" smtClean="0"/>
              <a:t>What Resources are Available?</a:t>
            </a:r>
            <a:endParaRPr lang="en-US" sz="3200"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15</a:t>
            </a:fld>
            <a:endParaRPr lang="en-US"/>
          </a:p>
        </p:txBody>
      </p:sp>
      <p:cxnSp>
        <p:nvCxnSpPr>
          <p:cNvPr id="6" name="Straight Connector 5"/>
          <p:cNvCxnSpPr/>
          <p:nvPr/>
        </p:nvCxnSpPr>
        <p:spPr>
          <a:xfrm>
            <a:off x="1166812" y="543910"/>
            <a:ext cx="7010400" cy="0"/>
          </a:xfrm>
          <a:prstGeom prst="line">
            <a:avLst/>
          </a:prstGeom>
        </p:spPr>
        <p:style>
          <a:lnRef idx="3">
            <a:schemeClr val="accent6"/>
          </a:lnRef>
          <a:fillRef idx="0">
            <a:schemeClr val="accent6"/>
          </a:fillRef>
          <a:effectRef idx="2">
            <a:schemeClr val="accent6"/>
          </a:effectRef>
          <a:fontRef idx="minor">
            <a:schemeClr val="tx1"/>
          </a:fontRef>
        </p:style>
      </p:cxn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60" t="22656" r="28187" b="5280"/>
          <a:stretch/>
        </p:blipFill>
        <p:spPr bwMode="auto">
          <a:xfrm>
            <a:off x="1081378" y="4576594"/>
            <a:ext cx="1268530" cy="1690804"/>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406" t="25383" r="12888" b="3971"/>
          <a:stretch/>
        </p:blipFill>
        <p:spPr bwMode="auto">
          <a:xfrm>
            <a:off x="4711631" y="1347952"/>
            <a:ext cx="1854339" cy="228600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060" t="6686" r="3449" b="2481"/>
          <a:stretch/>
        </p:blipFill>
        <p:spPr bwMode="auto">
          <a:xfrm>
            <a:off x="3822207" y="4483975"/>
            <a:ext cx="1090009" cy="137160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862" t="7139" r="4051" b="3987"/>
          <a:stretch/>
        </p:blipFill>
        <p:spPr bwMode="auto">
          <a:xfrm>
            <a:off x="4367211" y="4780946"/>
            <a:ext cx="1062689" cy="13716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173" t="12255" r="1120" b="4284"/>
          <a:stretch/>
        </p:blipFill>
        <p:spPr bwMode="auto">
          <a:xfrm>
            <a:off x="4877534" y="5181600"/>
            <a:ext cx="1330504" cy="16002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AutoShape 10" descr="http://www.google.com/url?sa=i&amp;source=images&amp;cd=&amp;docid=2z9P2CCpML2F8M&amp;tbnid=bfDBRcKYuFDXfM:&amp;ved=0CAUQjBw&amp;url=http%3A%2F%2F3.bp.blogspot.com%2F-Hu7kdI7tB1I%2FUi8GvDiIcUI%2FAAAAAAAAfpg%2FpxV1grS03Po%2Fs1600%2FIncredibles.jpg&amp;ei=PyGiUqGpPMPi2QWE1oGgDA&amp;psig=AFQjCNF9MQA_SbUxqUSGxXCOujB-TLesNQ&amp;ust=1386443456064447"/>
          <p:cNvSpPr>
            <a:spLocks noChangeAspect="1" noChangeArrowheads="1"/>
          </p:cNvSpPr>
          <p:nvPr/>
        </p:nvSpPr>
        <p:spPr bwMode="auto">
          <a:xfrm>
            <a:off x="99595" y="-238125"/>
            <a:ext cx="12192000" cy="94678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p:cNvSpPr/>
          <p:nvPr/>
        </p:nvSpPr>
        <p:spPr>
          <a:xfrm>
            <a:off x="361683" y="685800"/>
            <a:ext cx="182458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Geobrowser</a:t>
            </a:r>
            <a:endParaRPr lang="en-US" dirty="0" smtClean="0"/>
          </a:p>
          <a:p>
            <a:pPr algn="ctr"/>
            <a:r>
              <a:rPr lang="en-US" dirty="0"/>
              <a:t>h</a:t>
            </a:r>
            <a:r>
              <a:rPr lang="en-US" dirty="0" smtClean="0"/>
              <a:t>cpmaps.com</a:t>
            </a:r>
            <a:endParaRPr lang="en-US" dirty="0"/>
          </a:p>
        </p:txBody>
      </p:sp>
      <p:sp>
        <p:nvSpPr>
          <p:cNvPr id="19" name="Rounded Rectangle 18"/>
          <p:cNvSpPr/>
          <p:nvPr/>
        </p:nvSpPr>
        <p:spPr>
          <a:xfrm>
            <a:off x="4495800" y="685800"/>
            <a:ext cx="22860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Fees and Conditions Worksheet</a:t>
            </a:r>
            <a:endParaRPr lang="en-US" dirty="0"/>
          </a:p>
        </p:txBody>
      </p:sp>
      <p:sp>
        <p:nvSpPr>
          <p:cNvPr id="20" name="Rounded Rectangle 19"/>
          <p:cNvSpPr/>
          <p:nvPr/>
        </p:nvSpPr>
        <p:spPr>
          <a:xfrm>
            <a:off x="597343" y="3765713"/>
            <a:ext cx="198502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Application/ Reporting Forms</a:t>
            </a:r>
            <a:endParaRPr lang="en-US" dirty="0"/>
          </a:p>
        </p:txBody>
      </p:sp>
      <p:sp>
        <p:nvSpPr>
          <p:cNvPr id="21" name="Rounded Rectangle 20"/>
          <p:cNvSpPr/>
          <p:nvPr/>
        </p:nvSpPr>
        <p:spPr>
          <a:xfrm>
            <a:off x="3747380" y="3798367"/>
            <a:ext cx="2111791"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Fee and Nitrogen Calculators</a:t>
            </a:r>
            <a:endParaRPr lang="en-US" dirty="0"/>
          </a:p>
        </p:txBody>
      </p:sp>
      <p:sp>
        <p:nvSpPr>
          <p:cNvPr id="22" name="Rounded Rectangle 21"/>
          <p:cNvSpPr/>
          <p:nvPr/>
        </p:nvSpPr>
        <p:spPr>
          <a:xfrm>
            <a:off x="6903874" y="684485"/>
            <a:ext cx="2111791"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Conditions Guidebook</a:t>
            </a:r>
            <a:endParaRPr lang="en-US" dirty="0"/>
          </a:p>
        </p:txBody>
      </p:sp>
      <p:pic>
        <p:nvPicPr>
          <p:cNvPr id="2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220" t="12694" r="22764"/>
          <a:stretch/>
        </p:blipFill>
        <p:spPr bwMode="auto">
          <a:xfrm>
            <a:off x="6565970" y="4407967"/>
            <a:ext cx="1703571" cy="2286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Rounded Rectangle 25"/>
          <p:cNvSpPr/>
          <p:nvPr/>
        </p:nvSpPr>
        <p:spPr>
          <a:xfrm>
            <a:off x="6425244" y="3722167"/>
            <a:ext cx="198502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Santa Clara Valley Habitat Plan</a:t>
            </a:r>
            <a:endParaRPr lang="en-US" dirty="0"/>
          </a:p>
        </p:txBody>
      </p:sp>
      <p:pic>
        <p:nvPicPr>
          <p:cNvPr id="23"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656" t="10547" r="21719" b="3516"/>
          <a:stretch/>
        </p:blipFill>
        <p:spPr bwMode="auto">
          <a:xfrm>
            <a:off x="1443811" y="5109995"/>
            <a:ext cx="1352643" cy="167180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938" t="16601" r="25000" b="3125"/>
          <a:stretch/>
        </p:blipFill>
        <p:spPr bwMode="auto">
          <a:xfrm>
            <a:off x="2514474" y="1334814"/>
            <a:ext cx="1730435" cy="22649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Rounded Rectangle 26"/>
          <p:cNvSpPr/>
          <p:nvPr/>
        </p:nvSpPr>
        <p:spPr>
          <a:xfrm>
            <a:off x="2514474" y="667407"/>
            <a:ext cx="1730435"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Screening Form</a:t>
            </a:r>
          </a:p>
        </p:txBody>
      </p:sp>
      <p:sp>
        <p:nvSpPr>
          <p:cNvPr id="5" name="Rectangle 4"/>
          <p:cNvSpPr/>
          <p:nvPr/>
        </p:nvSpPr>
        <p:spPr>
          <a:xfrm>
            <a:off x="7010400" y="1389993"/>
            <a:ext cx="1828800" cy="2243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7"/>
          <p:cNvSpPr/>
          <p:nvPr/>
        </p:nvSpPr>
        <p:spPr>
          <a:xfrm>
            <a:off x="7239000" y="1780679"/>
            <a:ext cx="1295400" cy="1143000"/>
          </a:xfrm>
          <a:prstGeom prst="irregularSeal1">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New</a:t>
            </a:r>
            <a:endParaRPr lang="en-US" dirty="0"/>
          </a:p>
        </p:txBody>
      </p:sp>
      <p:grpSp>
        <p:nvGrpSpPr>
          <p:cNvPr id="28" name="Group 27"/>
          <p:cNvGrpSpPr/>
          <p:nvPr/>
        </p:nvGrpSpPr>
        <p:grpSpPr>
          <a:xfrm>
            <a:off x="455826" y="1347952"/>
            <a:ext cx="1702418" cy="2256934"/>
            <a:chOff x="2209800" y="76200"/>
            <a:chExt cx="6324600" cy="7448550"/>
          </a:xfrm>
        </p:grpSpPr>
        <p:pic>
          <p:nvPicPr>
            <p:cNvPr id="29" name="Picture 28"/>
            <p:cNvPicPr>
              <a:picLocks noChangeAspect="1"/>
            </p:cNvPicPr>
            <p:nvPr/>
          </p:nvPicPr>
          <p:blipFill rotWithShape="1">
            <a:blip r:embed="rId11" cstate="print"/>
            <a:srcRect l="34500" t="9069" r="24000"/>
            <a:stretch/>
          </p:blipFill>
          <p:spPr>
            <a:xfrm>
              <a:off x="2209800" y="76200"/>
              <a:ext cx="6324600" cy="7448550"/>
            </a:xfrm>
            <a:prstGeom prst="rect">
              <a:avLst/>
            </a:prstGeom>
          </p:spPr>
        </p:pic>
        <p:pic>
          <p:nvPicPr>
            <p:cNvPr id="30" name="Picture 29"/>
            <p:cNvPicPr>
              <a:picLocks noChangeAspect="1"/>
            </p:cNvPicPr>
            <p:nvPr/>
          </p:nvPicPr>
          <p:blipFill rotWithShape="1">
            <a:blip r:embed="rId12" cstate="print"/>
            <a:srcRect t="9069" r="73000" b="80922"/>
            <a:stretch/>
          </p:blipFill>
          <p:spPr>
            <a:xfrm>
              <a:off x="2233684" y="76200"/>
              <a:ext cx="4114800" cy="819909"/>
            </a:xfrm>
            <a:prstGeom prst="rect">
              <a:avLst/>
            </a:prstGeom>
          </p:spPr>
        </p:pic>
      </p:grpSp>
    </p:spTree>
    <p:extLst>
      <p:ext uri="{BB962C8B-B14F-4D97-AF65-F5344CB8AC3E}">
        <p14:creationId xmlns:p14="http://schemas.microsoft.com/office/powerpoint/2010/main" val="37257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2" grpId="0" animBg="1"/>
      <p:bldP spid="26" grpId="0" animBg="1"/>
      <p:bldP spid="27"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http://scv-habitatagency.org/</a:t>
            </a:r>
          </a:p>
        </p:txBody>
      </p:sp>
      <p:sp>
        <p:nvSpPr>
          <p:cNvPr id="2" name="Slide Number Placeholder 1"/>
          <p:cNvSpPr>
            <a:spLocks noGrp="1"/>
          </p:cNvSpPr>
          <p:nvPr>
            <p:ph type="sldNum" sz="quarter" idx="12"/>
          </p:nvPr>
        </p:nvSpPr>
        <p:spPr/>
        <p:txBody>
          <a:bodyPr/>
          <a:lstStyle/>
          <a:p>
            <a:fld id="{BD3E6F33-9149-4F5B-BC12-F342A25203F1}" type="slidenum">
              <a:rPr lang="en-US" smtClean="0"/>
              <a:pPr/>
              <a:t>16</a:t>
            </a:fld>
            <a:endParaRPr lang="en-US"/>
          </a:p>
        </p:txBody>
      </p:sp>
      <p:pic>
        <p:nvPicPr>
          <p:cNvPr id="3" name="Picture 2"/>
          <p:cNvPicPr>
            <a:picLocks noChangeAspect="1"/>
          </p:cNvPicPr>
          <p:nvPr/>
        </p:nvPicPr>
        <p:blipFill rotWithShape="1">
          <a:blip r:embed="rId3" cstate="print"/>
          <a:srcRect t="12791"/>
          <a:stretch/>
        </p:blipFill>
        <p:spPr>
          <a:xfrm>
            <a:off x="101600" y="1449483"/>
            <a:ext cx="8940800" cy="4191000"/>
          </a:xfrm>
          <a:prstGeom prst="rect">
            <a:avLst/>
          </a:prstGeom>
        </p:spPr>
      </p:pic>
    </p:spTree>
    <p:extLst>
      <p:ext uri="{BB962C8B-B14F-4D97-AF65-F5344CB8AC3E}">
        <p14:creationId xmlns:p14="http://schemas.microsoft.com/office/powerpoint/2010/main" val="1736669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I have to Read the Habitat Plan?</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62499444"/>
              </p:ext>
            </p:extLst>
          </p:nvPr>
        </p:nvGraphicFramePr>
        <p:xfrm>
          <a:off x="2238374" y="1524000"/>
          <a:ext cx="5991225" cy="4907280"/>
        </p:xfrm>
        <a:graphic>
          <a:graphicData uri="http://schemas.openxmlformats.org/drawingml/2006/table">
            <a:tbl>
              <a:tblPr firstRow="1" bandRow="1">
                <a:tableStyleId>{68D230F3-CF80-4859-8CE7-A43EE81993B5}</a:tableStyleId>
              </a:tblPr>
              <a:tblGrid>
                <a:gridCol w="1266825"/>
                <a:gridCol w="4724400"/>
              </a:tblGrid>
              <a:tr h="701040">
                <a:tc>
                  <a:txBody>
                    <a:bodyPr/>
                    <a:lstStyle/>
                    <a:p>
                      <a:pPr algn="ctr"/>
                      <a:r>
                        <a:rPr lang="en-US" sz="2400" dirty="0" smtClean="0"/>
                        <a:t>Chapter</a:t>
                      </a:r>
                      <a:endParaRPr lang="en-US" sz="2400" dirty="0"/>
                    </a:p>
                  </a:txBody>
                  <a:tcPr/>
                </a:tc>
                <a:tc>
                  <a:txBody>
                    <a:bodyPr/>
                    <a:lstStyle/>
                    <a:p>
                      <a:r>
                        <a:rPr lang="en-US" sz="2400" dirty="0" smtClean="0"/>
                        <a:t>Key Information</a:t>
                      </a:r>
                      <a:endParaRPr lang="en-US" sz="2400" dirty="0"/>
                    </a:p>
                  </a:txBody>
                  <a:tcPr/>
                </a:tc>
              </a:tr>
              <a:tr h="701040">
                <a:tc>
                  <a:txBody>
                    <a:bodyPr/>
                    <a:lstStyle/>
                    <a:p>
                      <a:pPr algn="ctr"/>
                      <a:r>
                        <a:rPr lang="en-US" sz="2400" dirty="0" smtClean="0"/>
                        <a:t>2</a:t>
                      </a:r>
                      <a:endParaRPr lang="en-US" sz="2400" dirty="0"/>
                    </a:p>
                  </a:txBody>
                  <a:tcPr/>
                </a:tc>
                <a:tc>
                  <a:txBody>
                    <a:bodyPr/>
                    <a:lstStyle/>
                    <a:p>
                      <a:r>
                        <a:rPr lang="en-US" sz="2400" dirty="0" smtClean="0"/>
                        <a:t>Covered Activities</a:t>
                      </a:r>
                      <a:endParaRPr lang="en-US" sz="2400" dirty="0"/>
                    </a:p>
                  </a:txBody>
                  <a:tcPr/>
                </a:tc>
              </a:tr>
              <a:tr h="701040">
                <a:tc>
                  <a:txBody>
                    <a:bodyPr/>
                    <a:lstStyle/>
                    <a:p>
                      <a:pPr algn="ctr"/>
                      <a:r>
                        <a:rPr lang="en-US" sz="2400" dirty="0" smtClean="0"/>
                        <a:t>3</a:t>
                      </a:r>
                      <a:endParaRPr lang="en-US" sz="2400" dirty="0"/>
                    </a:p>
                  </a:txBody>
                  <a:tcPr/>
                </a:tc>
                <a:tc>
                  <a:txBody>
                    <a:bodyPr/>
                    <a:lstStyle/>
                    <a:p>
                      <a:r>
                        <a:rPr lang="en-US" sz="2400" dirty="0" smtClean="0"/>
                        <a:t>Land cover definitions</a:t>
                      </a:r>
                      <a:r>
                        <a:rPr lang="en-US" sz="2400" baseline="0" dirty="0" smtClean="0"/>
                        <a:t> for mapping</a:t>
                      </a:r>
                      <a:endParaRPr lang="en-US" sz="2400" dirty="0"/>
                    </a:p>
                  </a:txBody>
                  <a:tcPr/>
                </a:tc>
              </a:tr>
              <a:tr h="701040">
                <a:tc>
                  <a:txBody>
                    <a:bodyPr/>
                    <a:lstStyle/>
                    <a:p>
                      <a:pPr algn="ctr"/>
                      <a:r>
                        <a:rPr lang="en-US" sz="2400" dirty="0" smtClean="0"/>
                        <a:t>6</a:t>
                      </a:r>
                      <a:endParaRPr lang="en-US" sz="2400" dirty="0"/>
                    </a:p>
                  </a:txBody>
                  <a:tcPr/>
                </a:tc>
                <a:tc>
                  <a:txBody>
                    <a:bodyPr/>
                    <a:lstStyle/>
                    <a:p>
                      <a:r>
                        <a:rPr lang="en-US" sz="2400" dirty="0" smtClean="0"/>
                        <a:t>Conditions on Covered</a:t>
                      </a:r>
                      <a:r>
                        <a:rPr lang="en-US" sz="2400" baseline="0" dirty="0" smtClean="0"/>
                        <a:t> Activities</a:t>
                      </a:r>
                      <a:endParaRPr lang="en-US" sz="2400" dirty="0"/>
                    </a:p>
                  </a:txBody>
                  <a:tcPr/>
                </a:tc>
              </a:tr>
              <a:tr h="701040">
                <a:tc>
                  <a:txBody>
                    <a:bodyPr/>
                    <a:lstStyle/>
                    <a:p>
                      <a:pPr algn="ctr"/>
                      <a:r>
                        <a:rPr lang="en-US" sz="2400" dirty="0" smtClean="0"/>
                        <a:t>9</a:t>
                      </a:r>
                      <a:endParaRPr lang="en-US" sz="2400" dirty="0"/>
                    </a:p>
                  </a:txBody>
                  <a:tcPr/>
                </a:tc>
                <a:tc>
                  <a:txBody>
                    <a:bodyPr/>
                    <a:lstStyle/>
                    <a:p>
                      <a:r>
                        <a:rPr lang="en-US" sz="2400" dirty="0" smtClean="0"/>
                        <a:t>Calculating</a:t>
                      </a:r>
                      <a:r>
                        <a:rPr lang="en-US" sz="2400" baseline="0" dirty="0" smtClean="0"/>
                        <a:t> fees</a:t>
                      </a:r>
                      <a:endParaRPr lang="en-US" sz="2400" dirty="0"/>
                    </a:p>
                  </a:txBody>
                  <a:tcPr/>
                </a:tc>
              </a:tr>
              <a:tr h="701040">
                <a:tc>
                  <a:txBody>
                    <a:bodyPr/>
                    <a:lstStyle/>
                    <a:p>
                      <a:pPr algn="ctr"/>
                      <a:endParaRPr lang="en-US" sz="2400" dirty="0"/>
                    </a:p>
                  </a:txBody>
                  <a:tcPr/>
                </a:tc>
                <a:tc>
                  <a:txBody>
                    <a:bodyPr/>
                    <a:lstStyle/>
                    <a:p>
                      <a:r>
                        <a:rPr lang="en-US" sz="2400" dirty="0" smtClean="0"/>
                        <a:t>Plan Interpretations</a:t>
                      </a:r>
                      <a:endParaRPr lang="en-US" sz="2400" dirty="0"/>
                    </a:p>
                  </a:txBody>
                  <a:tcPr/>
                </a:tc>
              </a:tr>
              <a:tr h="701040">
                <a:tc>
                  <a:txBody>
                    <a:bodyPr/>
                    <a:lstStyle/>
                    <a:p>
                      <a:pPr algn="ctr"/>
                      <a:endParaRPr lang="en-US" sz="2400" dirty="0"/>
                    </a:p>
                  </a:txBody>
                  <a:tcPr/>
                </a:tc>
                <a:tc>
                  <a:txBody>
                    <a:bodyPr/>
                    <a:lstStyle/>
                    <a:p>
                      <a:r>
                        <a:rPr lang="en-US" sz="2400" dirty="0" smtClean="0"/>
                        <a:t>Policies</a:t>
                      </a:r>
                      <a:endParaRPr lang="en-US" sz="2400" dirty="0"/>
                    </a:p>
                  </a:txBody>
                  <a:tcPr/>
                </a:tc>
              </a:tr>
            </a:tbl>
          </a:graphicData>
        </a:graphic>
      </p:graphicFrame>
    </p:spTree>
    <p:extLst>
      <p:ext uri="{BB962C8B-B14F-4D97-AF65-F5344CB8AC3E}">
        <p14:creationId xmlns:p14="http://schemas.microsoft.com/office/powerpoint/2010/main" val="1504368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84199"/>
            <a:ext cx="7210425" cy="1143000"/>
          </a:xfrm>
        </p:spPr>
        <p:txBody>
          <a:bodyPr>
            <a:normAutofit/>
          </a:bodyPr>
          <a:lstStyle/>
          <a:p>
            <a:r>
              <a:rPr lang="en-US" dirty="0" smtClean="0">
                <a:hlinkClick r:id="rId3"/>
              </a:rPr>
              <a:t>www.hcpmaps.com</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18</a:t>
            </a:fld>
            <a:endParaRPr lang="en-US"/>
          </a:p>
        </p:txBody>
      </p:sp>
      <p:pic>
        <p:nvPicPr>
          <p:cNvPr id="9" name="Picture 8"/>
          <p:cNvPicPr>
            <a:picLocks noChangeAspect="1"/>
          </p:cNvPicPr>
          <p:nvPr/>
        </p:nvPicPr>
        <p:blipFill rotWithShape="1">
          <a:blip r:embed="rId4" cstate="print"/>
          <a:srcRect t="7384" b="3617"/>
          <a:stretch/>
        </p:blipFill>
        <p:spPr>
          <a:xfrm>
            <a:off x="228600" y="1227199"/>
            <a:ext cx="8855467" cy="4925848"/>
          </a:xfrm>
          <a:prstGeom prst="rect">
            <a:avLst/>
          </a:prstGeom>
        </p:spPr>
      </p:pic>
    </p:spTree>
    <p:extLst>
      <p:ext uri="{BB962C8B-B14F-4D97-AF65-F5344CB8AC3E}">
        <p14:creationId xmlns:p14="http://schemas.microsoft.com/office/powerpoint/2010/main" val="1900071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966787" y="92122"/>
            <a:ext cx="7210425" cy="1143000"/>
          </a:xfrm>
        </p:spPr>
        <p:txBody>
          <a:bodyPr/>
          <a:lstStyle/>
          <a:p>
            <a:pPr eaLnBrk="1" hangingPunct="1"/>
            <a:r>
              <a:rPr lang="en-US" sz="3200" dirty="0" smtClean="0"/>
              <a:t>Resources and Tools</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0022F3E-ABAA-4E39-850E-3171ED2E3B21}" type="slidenum">
              <a:rPr lang="en-US" sz="1200">
                <a:solidFill>
                  <a:schemeClr val="tx1">
                    <a:tint val="75000"/>
                  </a:schemeClr>
                </a:solidFill>
                <a:latin typeface="+mn-lt"/>
                <a:cs typeface="+mn-cs"/>
              </a:rPr>
              <a:pPr algn="r" fontAlgn="auto">
                <a:spcBef>
                  <a:spcPts val="0"/>
                </a:spcBef>
                <a:spcAft>
                  <a:spcPts val="0"/>
                </a:spcAft>
                <a:defRPr/>
              </a:pPr>
              <a:t>19</a:t>
            </a:fld>
            <a:endParaRPr lang="en-US" sz="1200">
              <a:solidFill>
                <a:schemeClr val="tx1">
                  <a:tint val="75000"/>
                </a:schemeClr>
              </a:solidFill>
              <a:latin typeface="+mn-lt"/>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354600637"/>
              </p:ext>
            </p:extLst>
          </p:nvPr>
        </p:nvGraphicFramePr>
        <p:xfrm>
          <a:off x="114300" y="1219200"/>
          <a:ext cx="8915400" cy="5128673"/>
        </p:xfrm>
        <a:graphic>
          <a:graphicData uri="http://schemas.openxmlformats.org/drawingml/2006/table">
            <a:tbl>
              <a:tblPr firstRow="1" bandRow="1">
                <a:tableStyleId>{68D230F3-CF80-4859-8CE7-A43EE81993B5}</a:tableStyleId>
              </a:tblPr>
              <a:tblGrid>
                <a:gridCol w="2933700"/>
                <a:gridCol w="5981700"/>
              </a:tblGrid>
              <a:tr h="466911">
                <a:tc>
                  <a:txBody>
                    <a:bodyPr/>
                    <a:lstStyle/>
                    <a:p>
                      <a:endParaRPr lang="en-US" dirty="0"/>
                    </a:p>
                  </a:txBody>
                  <a:tcPr/>
                </a:tc>
                <a:tc>
                  <a:txBody>
                    <a:bodyPr/>
                    <a:lstStyle/>
                    <a:p>
                      <a:endParaRPr lang="en-US"/>
                    </a:p>
                  </a:txBody>
                  <a:tcPr/>
                </a:tc>
              </a:tr>
              <a:tr h="397438">
                <a:tc>
                  <a:txBody>
                    <a:bodyPr/>
                    <a:lstStyle/>
                    <a:p>
                      <a:r>
                        <a:rPr lang="en-US" sz="1800" dirty="0" smtClean="0"/>
                        <a:t>Website</a:t>
                      </a:r>
                      <a:endParaRPr lang="en-US" dirty="0"/>
                    </a:p>
                  </a:txBody>
                  <a:tcPr/>
                </a:tc>
                <a:tc>
                  <a:txBody>
                    <a:bodyPr/>
                    <a:lstStyle/>
                    <a:p>
                      <a:r>
                        <a:rPr lang="en-US" sz="1800" i="1" dirty="0" smtClean="0">
                          <a:hlinkClick r:id="rId3"/>
                        </a:rPr>
                        <a:t>http://scv-habitatagency.org</a:t>
                      </a:r>
                      <a:endParaRPr lang="en-US" dirty="0"/>
                    </a:p>
                  </a:txBody>
                  <a:tcPr/>
                </a:tc>
              </a:tr>
              <a:tr h="424660">
                <a:tc>
                  <a:txBody>
                    <a:bodyPr/>
                    <a:lstStyle/>
                    <a:p>
                      <a:r>
                        <a:rPr lang="en-US" sz="1800" dirty="0" err="1" smtClean="0"/>
                        <a:t>Geobrowser</a:t>
                      </a:r>
                      <a:r>
                        <a:rPr lang="en-US" sz="2000"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smtClean="0">
                          <a:hlinkClick r:id="rId4"/>
                        </a:rPr>
                        <a:t>www.hcpmaps.com</a:t>
                      </a:r>
                      <a:endParaRPr lang="en-US" dirty="0"/>
                    </a:p>
                  </a:txBody>
                  <a:tcPr/>
                </a:tc>
              </a:tr>
              <a:tr h="397438">
                <a:tc>
                  <a:txBody>
                    <a:bodyPr/>
                    <a:lstStyle/>
                    <a:p>
                      <a:r>
                        <a:rPr lang="en-US" dirty="0" smtClean="0"/>
                        <a:t>GIS</a:t>
                      </a:r>
                      <a:r>
                        <a:rPr lang="en-US" baseline="0" dirty="0" smtClean="0"/>
                        <a:t> data and submittal requirements</a:t>
                      </a:r>
                      <a:endParaRPr lang="en-US" dirty="0"/>
                    </a:p>
                  </a:txBody>
                  <a:tcPr/>
                </a:tc>
                <a:tc>
                  <a:txBody>
                    <a:bodyPr/>
                    <a:lstStyle/>
                    <a:p>
                      <a:r>
                        <a:rPr lang="en-US" dirty="0" smtClean="0">
                          <a:hlinkClick r:id="rId5"/>
                        </a:rPr>
                        <a:t>http://scv-habitatagency.org/193/GIS-Data-Key-Maps</a:t>
                      </a:r>
                      <a:endParaRPr lang="en-US" dirty="0"/>
                    </a:p>
                  </a:txBody>
                  <a:tcPr/>
                </a:tc>
              </a:tr>
              <a:tr h="397438">
                <a:tc>
                  <a:txBody>
                    <a:bodyPr/>
                    <a:lstStyle/>
                    <a:p>
                      <a:r>
                        <a:rPr lang="en-US" dirty="0" smtClean="0"/>
                        <a:t>Private Application Materials</a:t>
                      </a:r>
                      <a:endParaRPr lang="en-US" dirty="0"/>
                    </a:p>
                  </a:txBody>
                  <a:tcPr/>
                </a:tc>
                <a:tc>
                  <a:txBody>
                    <a:bodyPr/>
                    <a:lstStyle/>
                    <a:p>
                      <a:r>
                        <a:rPr lang="en-US" dirty="0" smtClean="0">
                          <a:hlinkClick r:id="rId6"/>
                        </a:rPr>
                        <a:t>http://scv-habitatagency.org/250/Private-Applicant</a:t>
                      </a:r>
                      <a:endParaRPr lang="en-US" dirty="0"/>
                    </a:p>
                  </a:txBody>
                  <a:tcPr/>
                </a:tc>
              </a:tr>
              <a:tr h="392648">
                <a:tc>
                  <a:txBody>
                    <a:bodyPr/>
                    <a:lstStyle/>
                    <a:p>
                      <a:r>
                        <a:rPr lang="en-US" sz="1800" dirty="0" smtClean="0"/>
                        <a:t>Public Reporting Materials </a:t>
                      </a:r>
                      <a:endParaRPr lang="en-US" dirty="0"/>
                    </a:p>
                  </a:txBody>
                  <a:tcPr/>
                </a:tc>
                <a:tc>
                  <a:txBody>
                    <a:bodyPr/>
                    <a:lstStyle/>
                    <a:p>
                      <a:r>
                        <a:rPr lang="en-US" sz="1800" dirty="0" smtClean="0">
                          <a:hlinkClick r:id="rId7"/>
                        </a:rPr>
                        <a:t>http://scv-habitatagency.org/278/Public-Agencies</a:t>
                      </a:r>
                      <a:endParaRPr lang="en-US" dirty="0"/>
                    </a:p>
                  </a:txBody>
                  <a:tcPr/>
                </a:tc>
              </a:tr>
              <a:tr h="685990">
                <a:tc>
                  <a:txBody>
                    <a:bodyPr/>
                    <a:lstStyle/>
                    <a:p>
                      <a:r>
                        <a:rPr lang="en-US" dirty="0" smtClean="0"/>
                        <a:t>PSE</a:t>
                      </a:r>
                      <a:r>
                        <a:rPr lang="en-US" baseline="0" dirty="0" smtClean="0"/>
                        <a:t> Application Materials</a:t>
                      </a:r>
                      <a:endParaRPr lang="en-US" dirty="0"/>
                    </a:p>
                  </a:txBody>
                  <a:tcPr/>
                </a:tc>
                <a:tc>
                  <a:txBody>
                    <a:bodyPr/>
                    <a:lstStyle/>
                    <a:p>
                      <a:r>
                        <a:rPr lang="en-US" dirty="0" smtClean="0">
                          <a:hlinkClick r:id="rId8"/>
                        </a:rPr>
                        <a:t>http://scv-habitatagency.org/270/Participating-Special-Entities</a:t>
                      </a:r>
                      <a:endParaRPr lang="en-US" dirty="0"/>
                    </a:p>
                  </a:txBody>
                  <a:tcPr/>
                </a:tc>
              </a:tr>
              <a:tr h="685990">
                <a:tc>
                  <a:txBody>
                    <a:bodyPr/>
                    <a:lstStyle/>
                    <a:p>
                      <a:r>
                        <a:rPr lang="en-US" sz="1800" dirty="0" smtClean="0"/>
                        <a:t>HCP Fee Schedule</a:t>
                      </a:r>
                      <a:endParaRPr lang="en-US" dirty="0"/>
                    </a:p>
                  </a:txBody>
                  <a:tcPr/>
                </a:tc>
                <a:tc>
                  <a:txBody>
                    <a:bodyPr/>
                    <a:lstStyle/>
                    <a:p>
                      <a:r>
                        <a:rPr lang="en-US" sz="1800" i="1" dirty="0" smtClean="0"/>
                        <a:t> </a:t>
                      </a:r>
                      <a:r>
                        <a:rPr lang="en-US" sz="1800" i="1" dirty="0" smtClean="0">
                          <a:hlinkClick r:id="rId9"/>
                        </a:rPr>
                        <a:t>http://scv-habitatagency.org/206/Habitat-Agency-Fee-Schedule</a:t>
                      </a:r>
                      <a:endParaRPr lang="en-US" dirty="0"/>
                    </a:p>
                  </a:txBody>
                  <a:tcPr/>
                </a:tc>
              </a:tr>
              <a:tr h="397438">
                <a:tc>
                  <a:txBody>
                    <a:bodyPr/>
                    <a:lstStyle/>
                    <a:p>
                      <a:r>
                        <a:rPr lang="en-US" dirty="0" smtClean="0"/>
                        <a:t>Final Habitat Plan, interpretations,</a:t>
                      </a:r>
                      <a:r>
                        <a:rPr lang="en-US" baseline="0" dirty="0" smtClean="0"/>
                        <a:t> policies</a:t>
                      </a:r>
                      <a:endParaRPr lang="en-US" dirty="0"/>
                    </a:p>
                  </a:txBody>
                  <a:tcPr/>
                </a:tc>
                <a:tc>
                  <a:txBody>
                    <a:bodyPr/>
                    <a:lstStyle/>
                    <a:p>
                      <a:r>
                        <a:rPr lang="en-US" dirty="0" smtClean="0">
                          <a:hlinkClick r:id="rId10"/>
                        </a:rPr>
                        <a:t>http://scv-habitatagency.org/178/Final-Habitat-Plan</a:t>
                      </a:r>
                      <a:endParaRPr lang="en-US" dirty="0"/>
                    </a:p>
                  </a:txBody>
                  <a:tcPr/>
                </a:tc>
              </a:tr>
              <a:tr h="397438">
                <a:tc>
                  <a:txBody>
                    <a:bodyPr/>
                    <a:lstStyle/>
                    <a:p>
                      <a:r>
                        <a:rPr lang="en-US" dirty="0" smtClean="0"/>
                        <a:t>Trainings</a:t>
                      </a:r>
                      <a:endParaRPr lang="en-US" dirty="0"/>
                    </a:p>
                  </a:txBody>
                  <a:tcPr/>
                </a:tc>
                <a:tc>
                  <a:txBody>
                    <a:bodyPr/>
                    <a:lstStyle/>
                    <a:p>
                      <a:r>
                        <a:rPr lang="en-US" dirty="0" smtClean="0">
                          <a:hlinkClick r:id="rId11"/>
                        </a:rPr>
                        <a:t>http://scv-habitatagency.org/298/Training</a:t>
                      </a:r>
                      <a:endParaRPr lang="en-US" dirty="0"/>
                    </a:p>
                  </a:txBody>
                  <a:tcPr/>
                </a:tc>
              </a:tr>
            </a:tbl>
          </a:graphicData>
        </a:graphic>
      </p:graphicFrame>
    </p:spTree>
    <p:extLst>
      <p:ext uri="{BB962C8B-B14F-4D97-AF65-F5344CB8AC3E}">
        <p14:creationId xmlns:p14="http://schemas.microsoft.com/office/powerpoint/2010/main" val="2163947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88" y="76200"/>
            <a:ext cx="7210425" cy="1143000"/>
          </a:xfrm>
        </p:spPr>
        <p:txBody>
          <a:bodyPr>
            <a:normAutofit/>
          </a:bodyPr>
          <a:lstStyle/>
          <a:p>
            <a:r>
              <a:rPr lang="en-US" dirty="0" smtClean="0"/>
              <a:t>Overview</a:t>
            </a:r>
            <a:endParaRPr lang="en-US" dirty="0"/>
          </a:p>
        </p:txBody>
      </p:sp>
      <p:sp>
        <p:nvSpPr>
          <p:cNvPr id="3" name="Content Placeholder 2"/>
          <p:cNvSpPr>
            <a:spLocks noGrp="1"/>
          </p:cNvSpPr>
          <p:nvPr>
            <p:ph idx="1"/>
          </p:nvPr>
        </p:nvSpPr>
        <p:spPr>
          <a:xfrm>
            <a:off x="1600200" y="1847218"/>
            <a:ext cx="7315200" cy="4278945"/>
          </a:xfrm>
        </p:spPr>
        <p:txBody>
          <a:bodyPr/>
          <a:lstStyle/>
          <a:p>
            <a:pPr>
              <a:spcAft>
                <a:spcPts val="1200"/>
              </a:spcAft>
            </a:pPr>
            <a:r>
              <a:rPr lang="en-US" dirty="0" smtClean="0"/>
              <a:t>Understanding the Santa Clara Valley Habitat Plan</a:t>
            </a:r>
          </a:p>
          <a:p>
            <a:pPr>
              <a:spcAft>
                <a:spcPts val="1200"/>
              </a:spcAft>
            </a:pPr>
            <a:r>
              <a:rPr lang="en-US" dirty="0" smtClean="0"/>
              <a:t>Permitting Resources and Process</a:t>
            </a:r>
          </a:p>
          <a:p>
            <a:pPr>
              <a:spcAft>
                <a:spcPts val="1200"/>
              </a:spcAft>
            </a:pPr>
            <a:r>
              <a:rPr lang="en-US" dirty="0" smtClean="0"/>
              <a:t>Am I in or out?</a:t>
            </a:r>
          </a:p>
          <a:p>
            <a:pPr>
              <a:spcAft>
                <a:spcPts val="1200"/>
              </a:spcAft>
            </a:pPr>
            <a:r>
              <a:rPr lang="en-US" dirty="0" smtClean="0"/>
              <a:t>Understanding the Application/Reporting Form</a:t>
            </a:r>
          </a:p>
          <a:p>
            <a:pPr>
              <a:spcAft>
                <a:spcPts val="1200"/>
              </a:spcAft>
            </a:pPr>
            <a:r>
              <a:rPr lang="en-US" dirty="0" smtClean="0"/>
              <a:t>Case Studies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a:t>
            </a:fld>
            <a:endParaRPr lang="en-US" dirty="0"/>
          </a:p>
        </p:txBody>
      </p:sp>
    </p:spTree>
    <p:extLst>
      <p:ext uri="{BB962C8B-B14F-4D97-AF65-F5344CB8AC3E}">
        <p14:creationId xmlns:p14="http://schemas.microsoft.com/office/powerpoint/2010/main" val="471865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850" y="-17325"/>
            <a:ext cx="91440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Overview of the Compliance Process</a:t>
            </a:r>
            <a:endParaRPr lang="en-US" sz="2800" b="1" dirty="0"/>
          </a:p>
        </p:txBody>
      </p:sp>
      <p:sp>
        <p:nvSpPr>
          <p:cNvPr id="3" name="Freeform 2"/>
          <p:cNvSpPr/>
          <p:nvPr/>
        </p:nvSpPr>
        <p:spPr>
          <a:xfrm>
            <a:off x="1641772" y="874850"/>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accent5">
              <a:lumMod val="60000"/>
              <a:lumOff val="40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2400" kern="1200" dirty="0" smtClean="0">
                <a:solidFill>
                  <a:schemeClr val="tx1"/>
                </a:solidFill>
              </a:rPr>
              <a:t>Determine if project is a covered activity</a:t>
            </a:r>
            <a:endParaRPr lang="en-US" sz="2400" kern="1200" dirty="0">
              <a:solidFill>
                <a:schemeClr val="tx1"/>
              </a:solidFill>
            </a:endParaRPr>
          </a:p>
        </p:txBody>
      </p:sp>
      <p:sp>
        <p:nvSpPr>
          <p:cNvPr id="4" name="Freeform 3"/>
          <p:cNvSpPr/>
          <p:nvPr/>
        </p:nvSpPr>
        <p:spPr>
          <a:xfrm>
            <a:off x="1641772" y="2412871"/>
            <a:ext cx="5416190"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accent6">
              <a:lumMod val="60000"/>
              <a:lumOff val="40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kern="1200" dirty="0" smtClean="0"/>
              <a:t>Verify Land Cover on Project Site</a:t>
            </a:r>
          </a:p>
          <a:p>
            <a:pPr lvl="0" algn="ctr" defTabSz="800100">
              <a:lnSpc>
                <a:spcPct val="90000"/>
              </a:lnSpc>
              <a:spcBef>
                <a:spcPct val="0"/>
              </a:spcBef>
            </a:pPr>
            <a:r>
              <a:rPr lang="en-US" sz="2400" dirty="0" smtClean="0"/>
              <a:t>-------------------</a:t>
            </a:r>
            <a:endParaRPr lang="en-US" sz="2400" kern="1200" dirty="0" smtClean="0"/>
          </a:p>
          <a:p>
            <a:pPr lvl="0" algn="ctr" defTabSz="800100">
              <a:lnSpc>
                <a:spcPct val="90000"/>
              </a:lnSpc>
              <a:spcBef>
                <a:spcPct val="0"/>
              </a:spcBef>
            </a:pPr>
            <a:r>
              <a:rPr lang="en-US" sz="2400" dirty="0" smtClean="0"/>
              <a:t>Determine Conditions and Calculate Fees</a:t>
            </a:r>
            <a:endParaRPr lang="en-US" sz="2400" kern="1200" dirty="0"/>
          </a:p>
        </p:txBody>
      </p:sp>
      <p:sp>
        <p:nvSpPr>
          <p:cNvPr id="5" name="Freeform 4"/>
          <p:cNvSpPr/>
          <p:nvPr/>
        </p:nvSpPr>
        <p:spPr>
          <a:xfrm>
            <a:off x="1641772" y="3779914"/>
            <a:ext cx="5269319" cy="153802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rgbClr val="FFFF0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Complete, Submit, and Finalize Application/Reporting Package</a:t>
            </a:r>
            <a:endParaRPr lang="en-US" sz="2400" kern="1200" dirty="0"/>
          </a:p>
        </p:txBody>
      </p:sp>
      <p:sp>
        <p:nvSpPr>
          <p:cNvPr id="6" name="Freeform 5"/>
          <p:cNvSpPr/>
          <p:nvPr/>
        </p:nvSpPr>
        <p:spPr>
          <a:xfrm>
            <a:off x="1641772" y="5472418"/>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accent3">
              <a:lumMod val="60000"/>
              <a:lumOff val="40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Pay Fees and Construct Project</a:t>
            </a:r>
          </a:p>
          <a:p>
            <a:pPr lvl="0" algn="ctr" defTabSz="800100">
              <a:lnSpc>
                <a:spcPct val="90000"/>
              </a:lnSpc>
              <a:spcBef>
                <a:spcPct val="0"/>
              </a:spcBef>
            </a:pPr>
            <a:r>
              <a:rPr lang="en-US" sz="2400" dirty="0" smtClean="0"/>
              <a:t>------------------------------</a:t>
            </a:r>
          </a:p>
          <a:p>
            <a:pPr lvl="0" algn="ctr" defTabSz="800100">
              <a:lnSpc>
                <a:spcPct val="90000"/>
              </a:lnSpc>
              <a:spcBef>
                <a:spcPct val="0"/>
              </a:spcBef>
            </a:pPr>
            <a:r>
              <a:rPr lang="en-US" sz="2400" kern="1200" dirty="0" smtClean="0"/>
              <a:t>Comply with Conditions</a:t>
            </a:r>
            <a:endParaRPr lang="en-US" sz="2400" kern="1200" dirty="0"/>
          </a:p>
        </p:txBody>
      </p:sp>
      <p:sp>
        <p:nvSpPr>
          <p:cNvPr id="7" name="TextBox 6"/>
          <p:cNvSpPr txBox="1"/>
          <p:nvPr/>
        </p:nvSpPr>
        <p:spPr>
          <a:xfrm>
            <a:off x="353702" y="1334226"/>
            <a:ext cx="1061106" cy="461665"/>
          </a:xfrm>
          <a:prstGeom prst="rect">
            <a:avLst/>
          </a:prstGeom>
          <a:noFill/>
        </p:spPr>
        <p:txBody>
          <a:bodyPr wrap="square" rtlCol="0">
            <a:spAutoFit/>
          </a:bodyPr>
          <a:lstStyle/>
          <a:p>
            <a:r>
              <a:rPr lang="en-US" sz="2400" dirty="0" smtClean="0"/>
              <a:t>Step 1</a:t>
            </a:r>
            <a:endParaRPr lang="en-US" sz="2400" dirty="0"/>
          </a:p>
        </p:txBody>
      </p:sp>
      <p:sp>
        <p:nvSpPr>
          <p:cNvPr id="9" name="TextBox 8"/>
          <p:cNvSpPr txBox="1"/>
          <p:nvPr/>
        </p:nvSpPr>
        <p:spPr>
          <a:xfrm>
            <a:off x="353702" y="2764276"/>
            <a:ext cx="1061106" cy="461665"/>
          </a:xfrm>
          <a:prstGeom prst="rect">
            <a:avLst/>
          </a:prstGeom>
          <a:noFill/>
        </p:spPr>
        <p:txBody>
          <a:bodyPr wrap="square" rtlCol="0">
            <a:spAutoFit/>
          </a:bodyPr>
          <a:lstStyle/>
          <a:p>
            <a:r>
              <a:rPr lang="en-US" sz="2400" dirty="0" smtClean="0"/>
              <a:t>Step 2</a:t>
            </a:r>
            <a:endParaRPr lang="en-US" sz="2400" dirty="0"/>
          </a:p>
        </p:txBody>
      </p:sp>
      <p:sp>
        <p:nvSpPr>
          <p:cNvPr id="10" name="TextBox 9"/>
          <p:cNvSpPr txBox="1"/>
          <p:nvPr/>
        </p:nvSpPr>
        <p:spPr>
          <a:xfrm>
            <a:off x="280349" y="4331277"/>
            <a:ext cx="1061106" cy="461665"/>
          </a:xfrm>
          <a:prstGeom prst="rect">
            <a:avLst/>
          </a:prstGeom>
          <a:noFill/>
        </p:spPr>
        <p:txBody>
          <a:bodyPr wrap="square" rtlCol="0">
            <a:spAutoFit/>
          </a:bodyPr>
          <a:lstStyle/>
          <a:p>
            <a:r>
              <a:rPr lang="en-US" sz="2400" dirty="0" smtClean="0"/>
              <a:t>Step 3</a:t>
            </a:r>
            <a:endParaRPr lang="en-US" sz="2400" dirty="0"/>
          </a:p>
        </p:txBody>
      </p:sp>
      <p:sp>
        <p:nvSpPr>
          <p:cNvPr id="11" name="TextBox 10"/>
          <p:cNvSpPr txBox="1"/>
          <p:nvPr/>
        </p:nvSpPr>
        <p:spPr>
          <a:xfrm>
            <a:off x="353702" y="5850053"/>
            <a:ext cx="1061106" cy="461665"/>
          </a:xfrm>
          <a:prstGeom prst="rect">
            <a:avLst/>
          </a:prstGeom>
          <a:noFill/>
        </p:spPr>
        <p:txBody>
          <a:bodyPr wrap="square" rtlCol="0">
            <a:spAutoFit/>
          </a:bodyPr>
          <a:lstStyle/>
          <a:p>
            <a:r>
              <a:rPr lang="en-US" sz="2400" dirty="0" smtClean="0"/>
              <a:t>Step 4</a:t>
            </a:r>
            <a:endParaRPr lang="en-US" sz="2400" dirty="0"/>
          </a:p>
        </p:txBody>
      </p:sp>
    </p:spTree>
    <p:extLst>
      <p:ext uri="{BB962C8B-B14F-4D97-AF65-F5344CB8AC3E}">
        <p14:creationId xmlns:p14="http://schemas.microsoft.com/office/powerpoint/2010/main" val="3647549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does the Habitat Plan Fit into the CEQA Process?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21</a:t>
            </a:fld>
            <a:endParaRPr lang="en-US" dirty="0"/>
          </a:p>
        </p:txBody>
      </p:sp>
      <p:sp>
        <p:nvSpPr>
          <p:cNvPr id="6" name="Rounded Rectangle 5"/>
          <p:cNvSpPr/>
          <p:nvPr/>
        </p:nvSpPr>
        <p:spPr>
          <a:xfrm>
            <a:off x="1676400" y="2242455"/>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Planning</a:t>
            </a:r>
            <a:endParaRPr lang="en-US" dirty="0"/>
          </a:p>
        </p:txBody>
      </p:sp>
      <p:sp>
        <p:nvSpPr>
          <p:cNvPr id="7" name="Rounded Rectangle 6"/>
          <p:cNvSpPr/>
          <p:nvPr/>
        </p:nvSpPr>
        <p:spPr>
          <a:xfrm>
            <a:off x="3810000" y="4724400"/>
            <a:ext cx="22860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Design</a:t>
            </a:r>
            <a:endParaRPr lang="en-US" dirty="0"/>
          </a:p>
        </p:txBody>
      </p:sp>
      <p:sp>
        <p:nvSpPr>
          <p:cNvPr id="8" name="Rounded Rectangle 7"/>
          <p:cNvSpPr/>
          <p:nvPr/>
        </p:nvSpPr>
        <p:spPr>
          <a:xfrm>
            <a:off x="2667000" y="2830284"/>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CEQA</a:t>
            </a:r>
            <a:endParaRPr lang="en-US" dirty="0"/>
          </a:p>
        </p:txBody>
      </p:sp>
      <p:sp>
        <p:nvSpPr>
          <p:cNvPr id="9" name="Rounded Rectangle 8"/>
          <p:cNvSpPr/>
          <p:nvPr/>
        </p:nvSpPr>
        <p:spPr>
          <a:xfrm>
            <a:off x="3352800" y="3429000"/>
            <a:ext cx="2743200" cy="457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en-US" dirty="0"/>
          </a:p>
        </p:txBody>
      </p:sp>
      <p:sp>
        <p:nvSpPr>
          <p:cNvPr id="10" name="Rounded Rectangle 9"/>
          <p:cNvSpPr/>
          <p:nvPr/>
        </p:nvSpPr>
        <p:spPr>
          <a:xfrm>
            <a:off x="4724400" y="4038600"/>
            <a:ext cx="1371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Permitting</a:t>
            </a:r>
            <a:endParaRPr lang="en-US" dirty="0"/>
          </a:p>
        </p:txBody>
      </p:sp>
      <p:sp>
        <p:nvSpPr>
          <p:cNvPr id="11" name="Rounded Rectangle 10"/>
          <p:cNvSpPr/>
          <p:nvPr/>
        </p:nvSpPr>
        <p:spPr>
          <a:xfrm>
            <a:off x="6172200" y="5410200"/>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Construction</a:t>
            </a:r>
            <a:endParaRPr lang="en-US" dirty="0"/>
          </a:p>
        </p:txBody>
      </p:sp>
      <p:cxnSp>
        <p:nvCxnSpPr>
          <p:cNvPr id="15" name="Straight Arrow Connector 14"/>
          <p:cNvCxnSpPr/>
          <p:nvPr/>
        </p:nvCxnSpPr>
        <p:spPr>
          <a:xfrm>
            <a:off x="1676400" y="1905000"/>
            <a:ext cx="670560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6" name="TextBox 15"/>
          <p:cNvSpPr txBox="1"/>
          <p:nvPr/>
        </p:nvSpPr>
        <p:spPr>
          <a:xfrm>
            <a:off x="4191000" y="1535668"/>
            <a:ext cx="992579" cy="369332"/>
          </a:xfrm>
          <a:prstGeom prst="rect">
            <a:avLst/>
          </a:prstGeom>
          <a:noFill/>
        </p:spPr>
        <p:txBody>
          <a:bodyPr wrap="none" rtlCol="0">
            <a:spAutoFit/>
          </a:bodyPr>
          <a:lstStyle/>
          <a:p>
            <a:r>
              <a:rPr lang="en-US" dirty="0" smtClean="0">
                <a:solidFill>
                  <a:schemeClr val="accent6">
                    <a:lumMod val="50000"/>
                  </a:schemeClr>
                </a:solidFill>
              </a:rPr>
              <a:t>Timeline</a:t>
            </a:r>
            <a:endParaRPr lang="en-US" dirty="0">
              <a:solidFill>
                <a:schemeClr val="accent6">
                  <a:lumMod val="50000"/>
                </a:schemeClr>
              </a:solidFill>
            </a:endParaRPr>
          </a:p>
        </p:txBody>
      </p:sp>
      <p:sp>
        <p:nvSpPr>
          <p:cNvPr id="22" name="Oval 21"/>
          <p:cNvSpPr/>
          <p:nvPr/>
        </p:nvSpPr>
        <p:spPr>
          <a:xfrm>
            <a:off x="5665174" y="3438998"/>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4</a:t>
            </a:r>
            <a:endParaRPr lang="en-US" dirty="0"/>
          </a:p>
        </p:txBody>
      </p:sp>
      <p:sp>
        <p:nvSpPr>
          <p:cNvPr id="27" name="Oval 26"/>
          <p:cNvSpPr/>
          <p:nvPr/>
        </p:nvSpPr>
        <p:spPr>
          <a:xfrm>
            <a:off x="3361764" y="34290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a:off x="3845338" y="3657600"/>
            <a:ext cx="1761564"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41" name="Straight Arrow Connector 40"/>
          <p:cNvCxnSpPr/>
          <p:nvPr/>
        </p:nvCxnSpPr>
        <p:spPr>
          <a:xfrm>
            <a:off x="6215816" y="3667598"/>
            <a:ext cx="2089984"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8" name="TextBox 47"/>
          <p:cNvSpPr txBox="1"/>
          <p:nvPr/>
        </p:nvSpPr>
        <p:spPr>
          <a:xfrm>
            <a:off x="1905000" y="3526866"/>
            <a:ext cx="1363322" cy="369332"/>
          </a:xfrm>
          <a:prstGeom prst="rect">
            <a:avLst/>
          </a:prstGeom>
          <a:noFill/>
        </p:spPr>
        <p:txBody>
          <a:bodyPr wrap="none" rtlCol="0">
            <a:spAutoFit/>
          </a:bodyPr>
          <a:lstStyle/>
          <a:p>
            <a:r>
              <a:rPr lang="en-US" b="1" dirty="0" smtClean="0"/>
              <a:t>Habitat Plan</a:t>
            </a:r>
            <a:endParaRPr lang="en-US" b="1" dirty="0"/>
          </a:p>
        </p:txBody>
      </p:sp>
      <p:sp>
        <p:nvSpPr>
          <p:cNvPr id="12" name="TextBox 11"/>
          <p:cNvSpPr txBox="1"/>
          <p:nvPr/>
        </p:nvSpPr>
        <p:spPr>
          <a:xfrm>
            <a:off x="6096000" y="3286598"/>
            <a:ext cx="2420856" cy="369332"/>
          </a:xfrm>
          <a:prstGeom prst="rect">
            <a:avLst/>
          </a:prstGeom>
          <a:noFill/>
        </p:spPr>
        <p:txBody>
          <a:bodyPr wrap="none" rtlCol="0">
            <a:spAutoFit/>
          </a:bodyPr>
          <a:lstStyle/>
          <a:p>
            <a:r>
              <a:rPr lang="en-US" dirty="0" smtClean="0"/>
              <a:t>Comply with Conditions</a:t>
            </a:r>
            <a:endParaRPr lang="en-US" dirty="0"/>
          </a:p>
        </p:txBody>
      </p:sp>
    </p:spTree>
    <p:extLst>
      <p:ext uri="{BB962C8B-B14F-4D97-AF65-F5344CB8AC3E}">
        <p14:creationId xmlns:p14="http://schemas.microsoft.com/office/powerpoint/2010/main" val="3561683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What about Section 7?</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22</a:t>
            </a:fld>
            <a:endParaRPr lang="en-US"/>
          </a:p>
        </p:txBody>
      </p:sp>
      <p:sp>
        <p:nvSpPr>
          <p:cNvPr id="3" name="Freeform 2"/>
          <p:cNvSpPr/>
          <p:nvPr/>
        </p:nvSpPr>
        <p:spPr>
          <a:xfrm>
            <a:off x="685800" y="236220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Determine if ESA Section 7 consultation is required</a:t>
            </a:r>
            <a:endParaRPr lang="en-US" sz="1800" kern="1200" dirty="0"/>
          </a:p>
        </p:txBody>
      </p:sp>
      <p:sp>
        <p:nvSpPr>
          <p:cNvPr id="4" name="Freeform 3"/>
          <p:cNvSpPr/>
          <p:nvPr/>
        </p:nvSpPr>
        <p:spPr>
          <a:xfrm>
            <a:off x="3620438" y="2326714"/>
            <a:ext cx="1870690" cy="1314252"/>
          </a:xfrm>
          <a:custGeom>
            <a:avLst/>
            <a:gdLst>
              <a:gd name="connsiteX0" fmla="*/ 0 w 1447800"/>
              <a:gd name="connsiteY0" fmla="*/ 155890 h 935319"/>
              <a:gd name="connsiteX1" fmla="*/ 155890 w 1447800"/>
              <a:gd name="connsiteY1" fmla="*/ 0 h 935319"/>
              <a:gd name="connsiteX2" fmla="*/ 1291910 w 1447800"/>
              <a:gd name="connsiteY2" fmla="*/ 0 h 935319"/>
              <a:gd name="connsiteX3" fmla="*/ 1447800 w 1447800"/>
              <a:gd name="connsiteY3" fmla="*/ 155890 h 935319"/>
              <a:gd name="connsiteX4" fmla="*/ 1447800 w 1447800"/>
              <a:gd name="connsiteY4" fmla="*/ 779429 h 935319"/>
              <a:gd name="connsiteX5" fmla="*/ 1291910 w 1447800"/>
              <a:gd name="connsiteY5" fmla="*/ 935319 h 935319"/>
              <a:gd name="connsiteX6" fmla="*/ 155890 w 1447800"/>
              <a:gd name="connsiteY6" fmla="*/ 935319 h 935319"/>
              <a:gd name="connsiteX7" fmla="*/ 0 w 1447800"/>
              <a:gd name="connsiteY7" fmla="*/ 779429 h 935319"/>
              <a:gd name="connsiteX8" fmla="*/ 0 w 1447800"/>
              <a:gd name="connsiteY8" fmla="*/ 155890 h 93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0" h="935319">
                <a:moveTo>
                  <a:pt x="0" y="155890"/>
                </a:moveTo>
                <a:cubicBezTo>
                  <a:pt x="0" y="69794"/>
                  <a:pt x="69794" y="0"/>
                  <a:pt x="155890" y="0"/>
                </a:cubicBezTo>
                <a:lnTo>
                  <a:pt x="1291910" y="0"/>
                </a:lnTo>
                <a:cubicBezTo>
                  <a:pt x="1378006" y="0"/>
                  <a:pt x="1447800" y="69794"/>
                  <a:pt x="1447800" y="155890"/>
                </a:cubicBezTo>
                <a:lnTo>
                  <a:pt x="1447800" y="779429"/>
                </a:lnTo>
                <a:cubicBezTo>
                  <a:pt x="1447800" y="865525"/>
                  <a:pt x="1378006" y="935319"/>
                  <a:pt x="1291910" y="935319"/>
                </a:cubicBezTo>
                <a:lnTo>
                  <a:pt x="155890" y="935319"/>
                </a:lnTo>
                <a:cubicBezTo>
                  <a:pt x="69794" y="935319"/>
                  <a:pt x="0" y="865525"/>
                  <a:pt x="0" y="779429"/>
                </a:cubicBezTo>
                <a:lnTo>
                  <a:pt x="0" y="15589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14239" tIns="114239" rIns="114239" bIns="114239" numCol="1" spcCol="1270" anchor="ctr" anchorCtr="0">
            <a:noAutofit/>
          </a:bodyPr>
          <a:lstStyle/>
          <a:p>
            <a:pPr lvl="0" algn="ctr" defTabSz="800100">
              <a:lnSpc>
                <a:spcPct val="90000"/>
              </a:lnSpc>
              <a:spcBef>
                <a:spcPct val="0"/>
              </a:spcBef>
              <a:spcAft>
                <a:spcPct val="35000"/>
              </a:spcAft>
            </a:pPr>
            <a:r>
              <a:rPr lang="en-US" sz="1800" kern="1200" dirty="0" smtClean="0"/>
              <a:t>Federal Agency consults with USFWS and/or NMFS</a:t>
            </a:r>
            <a:endParaRPr lang="en-US" sz="1800" kern="1200" dirty="0"/>
          </a:p>
        </p:txBody>
      </p:sp>
      <p:sp>
        <p:nvSpPr>
          <p:cNvPr id="5" name="Freeform 4"/>
          <p:cNvSpPr/>
          <p:nvPr/>
        </p:nvSpPr>
        <p:spPr>
          <a:xfrm>
            <a:off x="6363466" y="2357194"/>
            <a:ext cx="1922346" cy="1253292"/>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Biological Opinion issued by USFWS consistent with Habitat Plan requirements</a:t>
            </a:r>
            <a:endParaRPr lang="en-US" sz="1800" kern="1200" dirty="0"/>
          </a:p>
        </p:txBody>
      </p:sp>
      <p:cxnSp>
        <p:nvCxnSpPr>
          <p:cNvPr id="9" name="Straight Arrow Connector 8"/>
          <p:cNvCxnSpPr/>
          <p:nvPr/>
        </p:nvCxnSpPr>
        <p:spPr>
          <a:xfrm>
            <a:off x="2760582" y="2983840"/>
            <a:ext cx="8186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49873" y="2983840"/>
            <a:ext cx="8186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025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76200"/>
            <a:ext cx="7210425" cy="1143000"/>
          </a:xfrm>
        </p:spPr>
        <p:txBody>
          <a:bodyPr/>
          <a:lstStyle/>
          <a:p>
            <a:r>
              <a:rPr lang="en-US" dirty="0" smtClean="0"/>
              <a:t>Paradigm Shift</a:t>
            </a:r>
            <a:endParaRPr lang="en-US" dirty="0"/>
          </a:p>
        </p:txBody>
      </p:sp>
      <p:sp>
        <p:nvSpPr>
          <p:cNvPr id="3" name="Content Placeholder 2"/>
          <p:cNvSpPr>
            <a:spLocks noGrp="1"/>
          </p:cNvSpPr>
          <p:nvPr>
            <p:ph idx="1"/>
          </p:nvPr>
        </p:nvSpPr>
        <p:spPr>
          <a:xfrm>
            <a:off x="1709118" y="1200230"/>
            <a:ext cx="7086600" cy="5657770"/>
          </a:xfrm>
        </p:spPr>
        <p:txBody>
          <a:bodyPr>
            <a:normAutofit/>
          </a:bodyPr>
          <a:lstStyle/>
          <a:p>
            <a:r>
              <a:rPr lang="en-US" dirty="0" smtClean="0"/>
              <a:t>Not all species are covered and not all projects are covered, so it is important to find out if your species or project is covered. If you are working in the permit area, there is a good chance your project is covered.</a:t>
            </a:r>
          </a:p>
          <a:p>
            <a:r>
              <a:rPr lang="en-US" dirty="0" smtClean="0"/>
              <a:t>You can address the 18 covered species through the Habitat Plan, but may have to address additional species through the CEQA process</a:t>
            </a:r>
            <a:r>
              <a:rPr lang="en-US" dirty="0"/>
              <a:t> </a:t>
            </a:r>
            <a:r>
              <a:rPr lang="en-US" dirty="0" smtClean="0"/>
              <a:t>(e.g., American badger, dusky-footed woodrat, golden eagle, Hall’s bush mallow)</a:t>
            </a:r>
          </a:p>
          <a:p>
            <a:pPr lvl="1"/>
            <a:r>
              <a:rPr lang="en-US" dirty="0" smtClean="0"/>
              <a:t>Habitat </a:t>
            </a:r>
            <a:r>
              <a:rPr lang="en-US" dirty="0"/>
              <a:t>Plan pre-determines species distribution and survey requirements for covered species. </a:t>
            </a:r>
          </a:p>
          <a:p>
            <a:pPr lvl="1"/>
            <a:r>
              <a:rPr lang="en-US" dirty="0"/>
              <a:t>No additional mitigation measures needed for the Habitat Plan species and sensitive resources addressed. </a:t>
            </a:r>
          </a:p>
          <a:p>
            <a:endParaRPr lang="en-US" dirty="0"/>
          </a:p>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23</a:t>
            </a:fld>
            <a:endParaRPr lang="en-US" dirty="0"/>
          </a:p>
        </p:txBody>
      </p:sp>
    </p:spTree>
    <p:extLst>
      <p:ext uri="{BB962C8B-B14F-4D97-AF65-F5344CB8AC3E}">
        <p14:creationId xmlns:p14="http://schemas.microsoft.com/office/powerpoint/2010/main" val="326481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22" y="76200"/>
            <a:ext cx="7873621" cy="708485"/>
          </a:xfrm>
        </p:spPr>
        <p:txBody>
          <a:bodyPr>
            <a:normAutofit/>
          </a:bodyPr>
          <a:lstStyle/>
          <a:p>
            <a:r>
              <a:rPr lang="en-US" sz="3200" dirty="0" smtClean="0"/>
              <a:t>CEQA considerations outside the Permit Area</a:t>
            </a:r>
            <a:endParaRPr lang="en-US" sz="3200"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24</a:t>
            </a:fld>
            <a:endParaRPr lang="en-US"/>
          </a:p>
        </p:txBody>
      </p:sp>
      <p:pic>
        <p:nvPicPr>
          <p:cNvPr id="7" name="Content Placeholder 6"/>
          <p:cNvPicPr>
            <a:picLocks noGrp="1" noChangeAspect="1"/>
          </p:cNvPicPr>
          <p:nvPr>
            <p:ph idx="1"/>
          </p:nvPr>
        </p:nvPicPr>
        <p:blipFill>
          <a:blip r:embed="rId3" cstate="print"/>
          <a:stretch>
            <a:fillRect/>
          </a:stretch>
        </p:blipFill>
        <p:spPr>
          <a:xfrm>
            <a:off x="-25021" y="1143001"/>
            <a:ext cx="6455996" cy="5715000"/>
          </a:xfrm>
          <a:prstGeom prst="rect">
            <a:avLst/>
          </a:prstGeom>
        </p:spPr>
      </p:pic>
      <p:sp>
        <p:nvSpPr>
          <p:cNvPr id="6" name="Text Placeholder 5"/>
          <p:cNvSpPr>
            <a:spLocks noGrp="1"/>
          </p:cNvSpPr>
          <p:nvPr>
            <p:ph type="body" sz="half" idx="2"/>
          </p:nvPr>
        </p:nvSpPr>
        <p:spPr>
          <a:xfrm>
            <a:off x="5867400" y="937085"/>
            <a:ext cx="3008313" cy="3101515"/>
          </a:xfrm>
          <a:effectLst>
            <a:glow rad="635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a:normAutofit lnSpcReduction="10000"/>
          </a:bodyPr>
          <a:lstStyle/>
          <a:p>
            <a:r>
              <a:rPr lang="en-US" sz="3200" dirty="0"/>
              <a:t>Your project may have </a:t>
            </a:r>
            <a:r>
              <a:rPr lang="en-US" sz="3200" dirty="0" smtClean="0"/>
              <a:t>impacts:</a:t>
            </a:r>
            <a:endParaRPr lang="en-US" sz="3200" dirty="0"/>
          </a:p>
          <a:p>
            <a:pPr lvl="1"/>
            <a:r>
              <a:rPr lang="en-US" sz="3200" dirty="0"/>
              <a:t>Burrowing Owl </a:t>
            </a:r>
          </a:p>
          <a:p>
            <a:pPr lvl="1"/>
            <a:r>
              <a:rPr lang="en-US" sz="3200" dirty="0"/>
              <a:t>Nitrogen Deposition</a:t>
            </a:r>
          </a:p>
          <a:p>
            <a:endParaRPr lang="en-US" dirty="0"/>
          </a:p>
        </p:txBody>
      </p:sp>
    </p:spTree>
    <p:extLst>
      <p:ext uri="{BB962C8B-B14F-4D97-AF65-F5344CB8AC3E}">
        <p14:creationId xmlns:p14="http://schemas.microsoft.com/office/powerpoint/2010/main" val="3388189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25</a:t>
            </a:fld>
            <a:endParaRPr lang="en-US"/>
          </a:p>
        </p:txBody>
      </p:sp>
    </p:spTree>
    <p:extLst>
      <p:ext uri="{BB962C8B-B14F-4D97-AF65-F5344CB8AC3E}">
        <p14:creationId xmlns:p14="http://schemas.microsoft.com/office/powerpoint/2010/main" val="313217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chemeClr val="accent6">
                    <a:lumMod val="75000"/>
                  </a:schemeClr>
                </a:solidFill>
              </a:rPr>
              <a:t>Part 3</a:t>
            </a:r>
            <a:endParaRPr lang="en-US" dirty="0">
              <a:solidFill>
                <a:schemeClr val="accent6">
                  <a:lumMod val="75000"/>
                </a:schemeClr>
              </a:solidFill>
            </a:endParaRPr>
          </a:p>
        </p:txBody>
      </p:sp>
      <p:sp>
        <p:nvSpPr>
          <p:cNvPr id="4" name="Subtitle 3"/>
          <p:cNvSpPr>
            <a:spLocks noGrp="1"/>
          </p:cNvSpPr>
          <p:nvPr>
            <p:ph type="subTitle" idx="1"/>
          </p:nvPr>
        </p:nvSpPr>
        <p:spPr/>
        <p:txBody>
          <a:bodyPr/>
          <a:lstStyle/>
          <a:p>
            <a:r>
              <a:rPr lang="en-US" b="1" dirty="0">
                <a:solidFill>
                  <a:schemeClr val="accent6">
                    <a:lumMod val="50000"/>
                  </a:schemeClr>
                </a:solidFill>
              </a:rPr>
              <a:t>Am I In or Out?</a:t>
            </a:r>
          </a:p>
          <a:p>
            <a:endParaRPr lang="en-US" b="1" dirty="0">
              <a:solidFill>
                <a:schemeClr val="accent6">
                  <a:lumMod val="50000"/>
                </a:schemeClr>
              </a:solidFill>
            </a:endParaRPr>
          </a:p>
        </p:txBody>
      </p:sp>
      <p:sp>
        <p:nvSpPr>
          <p:cNvPr id="2" name="Slide Number Placeholder 1"/>
          <p:cNvSpPr>
            <a:spLocks noGrp="1"/>
          </p:cNvSpPr>
          <p:nvPr>
            <p:ph type="sldNum" sz="quarter" idx="12"/>
          </p:nvPr>
        </p:nvSpPr>
        <p:spPr/>
        <p:txBody>
          <a:bodyPr/>
          <a:lstStyle/>
          <a:p>
            <a:fld id="{BD3E6F33-9149-4F5B-BC12-F342A25203F1}" type="slidenum">
              <a:rPr lang="en-US" smtClean="0"/>
              <a:pPr/>
              <a:t>26</a:t>
            </a:fld>
            <a:endParaRPr lang="en-US"/>
          </a:p>
        </p:txBody>
      </p:sp>
    </p:spTree>
    <p:extLst>
      <p:ext uri="{BB962C8B-B14F-4D97-AF65-F5344CB8AC3E}">
        <p14:creationId xmlns:p14="http://schemas.microsoft.com/office/powerpoint/2010/main" val="303325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850" y="-17325"/>
            <a:ext cx="91440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Overview of the Compliance Process</a:t>
            </a:r>
            <a:endParaRPr lang="en-US" sz="2800" b="1" dirty="0"/>
          </a:p>
        </p:txBody>
      </p:sp>
      <p:sp>
        <p:nvSpPr>
          <p:cNvPr id="3" name="Freeform 2"/>
          <p:cNvSpPr/>
          <p:nvPr/>
        </p:nvSpPr>
        <p:spPr>
          <a:xfrm>
            <a:off x="1641772" y="874850"/>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accent5">
              <a:lumMod val="60000"/>
              <a:lumOff val="40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2400" kern="1200" dirty="0" smtClean="0">
                <a:solidFill>
                  <a:schemeClr val="tx1"/>
                </a:solidFill>
              </a:rPr>
              <a:t>Determine if project is a covered activity</a:t>
            </a:r>
            <a:endParaRPr lang="en-US" sz="2400" kern="1200" dirty="0">
              <a:solidFill>
                <a:schemeClr val="tx1"/>
              </a:solidFill>
            </a:endParaRPr>
          </a:p>
        </p:txBody>
      </p:sp>
      <p:sp>
        <p:nvSpPr>
          <p:cNvPr id="4" name="Freeform 3"/>
          <p:cNvSpPr/>
          <p:nvPr/>
        </p:nvSpPr>
        <p:spPr>
          <a:xfrm>
            <a:off x="1641772" y="2412871"/>
            <a:ext cx="5416190"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kern="1200" dirty="0" smtClean="0"/>
              <a:t>Verify Land Cover on Project Site</a:t>
            </a:r>
          </a:p>
          <a:p>
            <a:pPr lvl="0" algn="ctr" defTabSz="800100">
              <a:lnSpc>
                <a:spcPct val="90000"/>
              </a:lnSpc>
              <a:spcBef>
                <a:spcPct val="0"/>
              </a:spcBef>
            </a:pPr>
            <a:r>
              <a:rPr lang="en-US" sz="2400" dirty="0" smtClean="0"/>
              <a:t>-------------------</a:t>
            </a:r>
            <a:endParaRPr lang="en-US" sz="2400" kern="1200" dirty="0" smtClean="0"/>
          </a:p>
          <a:p>
            <a:pPr lvl="0" algn="ctr" defTabSz="800100">
              <a:lnSpc>
                <a:spcPct val="90000"/>
              </a:lnSpc>
              <a:spcBef>
                <a:spcPct val="0"/>
              </a:spcBef>
            </a:pPr>
            <a:r>
              <a:rPr lang="en-US" sz="2400" dirty="0" smtClean="0"/>
              <a:t>Determine Conditions and Calculate Fees</a:t>
            </a:r>
            <a:endParaRPr lang="en-US" sz="2400" kern="1200" dirty="0"/>
          </a:p>
        </p:txBody>
      </p:sp>
      <p:sp>
        <p:nvSpPr>
          <p:cNvPr id="5" name="Freeform 4"/>
          <p:cNvSpPr/>
          <p:nvPr/>
        </p:nvSpPr>
        <p:spPr>
          <a:xfrm>
            <a:off x="1641772" y="3779914"/>
            <a:ext cx="5269319" cy="153802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Complete, Submit, and Finalize Application/Reporting Package</a:t>
            </a:r>
            <a:endParaRPr lang="en-US" sz="2400" kern="1200" dirty="0"/>
          </a:p>
        </p:txBody>
      </p:sp>
      <p:sp>
        <p:nvSpPr>
          <p:cNvPr id="6" name="Freeform 5"/>
          <p:cNvSpPr/>
          <p:nvPr/>
        </p:nvSpPr>
        <p:spPr>
          <a:xfrm>
            <a:off x="1641772" y="5472418"/>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Pay Fees and Construct Project</a:t>
            </a:r>
          </a:p>
          <a:p>
            <a:pPr lvl="0" algn="ctr" defTabSz="800100">
              <a:lnSpc>
                <a:spcPct val="90000"/>
              </a:lnSpc>
              <a:spcBef>
                <a:spcPct val="0"/>
              </a:spcBef>
            </a:pPr>
            <a:r>
              <a:rPr lang="en-US" sz="2400" dirty="0" smtClean="0"/>
              <a:t>------------------------------</a:t>
            </a:r>
          </a:p>
          <a:p>
            <a:pPr lvl="0" algn="ctr" defTabSz="800100">
              <a:lnSpc>
                <a:spcPct val="90000"/>
              </a:lnSpc>
              <a:spcBef>
                <a:spcPct val="0"/>
              </a:spcBef>
            </a:pPr>
            <a:r>
              <a:rPr lang="en-US" sz="2400" kern="1200" dirty="0" smtClean="0"/>
              <a:t>Comply with Conditions</a:t>
            </a:r>
            <a:endParaRPr lang="en-US" sz="2400" kern="1200" dirty="0"/>
          </a:p>
        </p:txBody>
      </p:sp>
      <p:sp>
        <p:nvSpPr>
          <p:cNvPr id="7" name="TextBox 6"/>
          <p:cNvSpPr txBox="1"/>
          <p:nvPr/>
        </p:nvSpPr>
        <p:spPr>
          <a:xfrm>
            <a:off x="353702" y="1334226"/>
            <a:ext cx="1061106" cy="461665"/>
          </a:xfrm>
          <a:prstGeom prst="rect">
            <a:avLst/>
          </a:prstGeom>
          <a:noFill/>
        </p:spPr>
        <p:txBody>
          <a:bodyPr wrap="square" rtlCol="0">
            <a:spAutoFit/>
          </a:bodyPr>
          <a:lstStyle/>
          <a:p>
            <a:r>
              <a:rPr lang="en-US" sz="2400" dirty="0" smtClean="0"/>
              <a:t>Step 1</a:t>
            </a:r>
            <a:endParaRPr lang="en-US" sz="2400" dirty="0"/>
          </a:p>
        </p:txBody>
      </p:sp>
      <p:sp>
        <p:nvSpPr>
          <p:cNvPr id="9" name="TextBox 8"/>
          <p:cNvSpPr txBox="1"/>
          <p:nvPr/>
        </p:nvSpPr>
        <p:spPr>
          <a:xfrm>
            <a:off x="353702" y="2764276"/>
            <a:ext cx="1061106" cy="461665"/>
          </a:xfrm>
          <a:prstGeom prst="rect">
            <a:avLst/>
          </a:prstGeom>
          <a:noFill/>
        </p:spPr>
        <p:txBody>
          <a:bodyPr wrap="square" rtlCol="0">
            <a:spAutoFit/>
          </a:bodyPr>
          <a:lstStyle/>
          <a:p>
            <a:r>
              <a:rPr lang="en-US" sz="2400" dirty="0" smtClean="0"/>
              <a:t>Step 2</a:t>
            </a:r>
            <a:endParaRPr lang="en-US" sz="2400" dirty="0"/>
          </a:p>
        </p:txBody>
      </p:sp>
      <p:sp>
        <p:nvSpPr>
          <p:cNvPr id="10" name="TextBox 9"/>
          <p:cNvSpPr txBox="1"/>
          <p:nvPr/>
        </p:nvSpPr>
        <p:spPr>
          <a:xfrm>
            <a:off x="280349" y="4331277"/>
            <a:ext cx="1061106" cy="461665"/>
          </a:xfrm>
          <a:prstGeom prst="rect">
            <a:avLst/>
          </a:prstGeom>
          <a:noFill/>
        </p:spPr>
        <p:txBody>
          <a:bodyPr wrap="square" rtlCol="0">
            <a:spAutoFit/>
          </a:bodyPr>
          <a:lstStyle/>
          <a:p>
            <a:r>
              <a:rPr lang="en-US" sz="2400" dirty="0" smtClean="0"/>
              <a:t>Step 3</a:t>
            </a:r>
            <a:endParaRPr lang="en-US" sz="2400" dirty="0"/>
          </a:p>
        </p:txBody>
      </p:sp>
      <p:sp>
        <p:nvSpPr>
          <p:cNvPr id="11" name="TextBox 10"/>
          <p:cNvSpPr txBox="1"/>
          <p:nvPr/>
        </p:nvSpPr>
        <p:spPr>
          <a:xfrm>
            <a:off x="353702" y="5850053"/>
            <a:ext cx="1061106" cy="461665"/>
          </a:xfrm>
          <a:prstGeom prst="rect">
            <a:avLst/>
          </a:prstGeom>
          <a:noFill/>
        </p:spPr>
        <p:txBody>
          <a:bodyPr wrap="square" rtlCol="0">
            <a:spAutoFit/>
          </a:bodyPr>
          <a:lstStyle/>
          <a:p>
            <a:r>
              <a:rPr lang="en-US" sz="2400" dirty="0" smtClean="0"/>
              <a:t>Step 4</a:t>
            </a:r>
            <a:endParaRPr lang="en-US" sz="2400" dirty="0"/>
          </a:p>
        </p:txBody>
      </p:sp>
    </p:spTree>
    <p:extLst>
      <p:ext uri="{BB962C8B-B14F-4D97-AF65-F5344CB8AC3E}">
        <p14:creationId xmlns:p14="http://schemas.microsoft.com/office/powerpoint/2010/main" val="1510359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28</a:t>
            </a:fld>
            <a:endParaRPr lang="en-US"/>
          </a:p>
        </p:txBody>
      </p:sp>
      <p:sp>
        <p:nvSpPr>
          <p:cNvPr id="3" name="AutoShape 10" descr="http://www.google.com/url?sa=i&amp;source=images&amp;cd=&amp;docid=2z9P2CCpML2F8M&amp;tbnid=bfDBRcKYuFDXfM:&amp;ved=0CAUQjBw&amp;url=http%3A%2F%2F3.bp.blogspot.com%2F-Hu7kdI7tB1I%2FUi8GvDiIcUI%2FAAAAAAAAfpg%2FpxV1grS03Po%2Fs1600%2FIncredibles.jpg&amp;ei=PyGiUqGpPMPi2QWE1oGgDA&amp;psig=AFQjCNF9MQA_SbUxqUSGxXCOujB-TLesNQ&amp;ust=1386443456064447"/>
          <p:cNvSpPr>
            <a:spLocks noChangeAspect="1" noChangeArrowheads="1"/>
          </p:cNvSpPr>
          <p:nvPr/>
        </p:nvSpPr>
        <p:spPr bwMode="auto">
          <a:xfrm>
            <a:off x="129165" y="-304800"/>
            <a:ext cx="12192000" cy="94678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938" t="16601" r="25000" b="3125"/>
          <a:stretch/>
        </p:blipFill>
        <p:spPr bwMode="auto">
          <a:xfrm>
            <a:off x="5181600" y="922888"/>
            <a:ext cx="3681134" cy="481829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itle 10"/>
          <p:cNvSpPr>
            <a:spLocks noGrp="1"/>
          </p:cNvSpPr>
          <p:nvPr>
            <p:ph type="title"/>
          </p:nvPr>
        </p:nvSpPr>
        <p:spPr>
          <a:xfrm>
            <a:off x="0" y="17534"/>
            <a:ext cx="3810000" cy="776311"/>
          </a:xfrm>
        </p:spPr>
        <p:txBody>
          <a:bodyPr/>
          <a:lstStyle/>
          <a:p>
            <a:r>
              <a:rPr lang="en-US" dirty="0" smtClean="0"/>
              <a:t>Private Projects</a:t>
            </a:r>
            <a:endParaRPr lang="en-US" dirty="0"/>
          </a:p>
        </p:txBody>
      </p:sp>
      <p:grpSp>
        <p:nvGrpSpPr>
          <p:cNvPr id="16" name="Group 15"/>
          <p:cNvGrpSpPr/>
          <p:nvPr/>
        </p:nvGrpSpPr>
        <p:grpSpPr>
          <a:xfrm>
            <a:off x="13648" y="793845"/>
            <a:ext cx="4953000" cy="6096000"/>
            <a:chOff x="2209800" y="76200"/>
            <a:chExt cx="6324600" cy="7448550"/>
          </a:xfrm>
        </p:grpSpPr>
        <p:pic>
          <p:nvPicPr>
            <p:cNvPr id="14" name="Picture 13"/>
            <p:cNvPicPr>
              <a:picLocks noChangeAspect="1"/>
            </p:cNvPicPr>
            <p:nvPr/>
          </p:nvPicPr>
          <p:blipFill rotWithShape="1">
            <a:blip r:embed="rId4" cstate="print"/>
            <a:srcRect l="34500" t="9069" r="24000"/>
            <a:stretch/>
          </p:blipFill>
          <p:spPr>
            <a:xfrm>
              <a:off x="2209800" y="76200"/>
              <a:ext cx="6324600" cy="7448550"/>
            </a:xfrm>
            <a:prstGeom prst="rect">
              <a:avLst/>
            </a:prstGeom>
          </p:spPr>
        </p:pic>
        <p:pic>
          <p:nvPicPr>
            <p:cNvPr id="30" name="Picture 29"/>
            <p:cNvPicPr>
              <a:picLocks noChangeAspect="1"/>
            </p:cNvPicPr>
            <p:nvPr/>
          </p:nvPicPr>
          <p:blipFill rotWithShape="1">
            <a:blip r:embed="rId4" cstate="print"/>
            <a:srcRect t="9069" r="73000" b="80922"/>
            <a:stretch/>
          </p:blipFill>
          <p:spPr>
            <a:xfrm>
              <a:off x="2233684" y="76200"/>
              <a:ext cx="4114800" cy="819909"/>
            </a:xfrm>
            <a:prstGeom prst="rect">
              <a:avLst/>
            </a:prstGeom>
          </p:spPr>
        </p:pic>
      </p:grpSp>
    </p:spTree>
    <p:extLst>
      <p:ext uri="{BB962C8B-B14F-4D97-AF65-F5344CB8AC3E}">
        <p14:creationId xmlns:p14="http://schemas.microsoft.com/office/powerpoint/2010/main" val="803085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1668"/>
            <a:ext cx="4038600" cy="1058151"/>
          </a:xfrm>
        </p:spPr>
        <p:txBody>
          <a:bodyPr/>
          <a:lstStyle/>
          <a:p>
            <a:r>
              <a:rPr lang="en-US" dirty="0" smtClean="0"/>
              <a:t>Private Projects</a:t>
            </a:r>
            <a:endParaRPr lang="en-US" dirty="0"/>
          </a:p>
        </p:txBody>
      </p:sp>
      <p:sp>
        <p:nvSpPr>
          <p:cNvPr id="4" name="Slide Number Placeholder 3"/>
          <p:cNvSpPr>
            <a:spLocks noGrp="1"/>
          </p:cNvSpPr>
          <p:nvPr>
            <p:ph type="sldNum" sz="quarter" idx="12"/>
          </p:nvPr>
        </p:nvSpPr>
        <p:spPr>
          <a:xfrm>
            <a:off x="6324600" y="5791200"/>
            <a:ext cx="2133600" cy="365125"/>
          </a:xfrm>
        </p:spPr>
        <p:txBody>
          <a:bodyPr/>
          <a:lstStyle/>
          <a:p>
            <a:fld id="{BD3E6F33-9149-4F5B-BC12-F342A25203F1}" type="slidenum">
              <a:rPr lang="en-US" smtClean="0"/>
              <a:pPr/>
              <a:t>29</a:t>
            </a:fld>
            <a:endParaRPr lang="en-US"/>
          </a:p>
        </p:txBody>
      </p:sp>
      <p:pic>
        <p:nvPicPr>
          <p:cNvPr id="5" name="Picture 4"/>
          <p:cNvPicPr>
            <a:picLocks noChangeAspect="1"/>
          </p:cNvPicPr>
          <p:nvPr/>
        </p:nvPicPr>
        <p:blipFill rotWithShape="1">
          <a:blip r:embed="rId3" cstate="print"/>
          <a:srcRect l="35500" t="29767" r="23500" b="6046"/>
          <a:stretch/>
        </p:blipFill>
        <p:spPr>
          <a:xfrm>
            <a:off x="-12865" y="1279602"/>
            <a:ext cx="6629400" cy="5578398"/>
          </a:xfrm>
          <a:prstGeom prst="rect">
            <a:avLst/>
          </a:prstGeom>
        </p:spPr>
      </p:pic>
      <p:sp>
        <p:nvSpPr>
          <p:cNvPr id="3" name="Content Placeholder 2"/>
          <p:cNvSpPr>
            <a:spLocks noGrp="1"/>
          </p:cNvSpPr>
          <p:nvPr>
            <p:ph idx="4294967295"/>
          </p:nvPr>
        </p:nvSpPr>
        <p:spPr>
          <a:xfrm>
            <a:off x="5257800" y="381000"/>
            <a:ext cx="3200400" cy="3505200"/>
          </a:xfr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p>
            <a:r>
              <a:rPr lang="en-US" dirty="0" smtClean="0"/>
              <a:t>Location</a:t>
            </a:r>
          </a:p>
          <a:p>
            <a:r>
              <a:rPr lang="en-US" dirty="0" smtClean="0"/>
              <a:t>Project Size</a:t>
            </a:r>
          </a:p>
          <a:p>
            <a:r>
              <a:rPr lang="en-US" dirty="0"/>
              <a:t>Currently Developed?</a:t>
            </a:r>
          </a:p>
          <a:p>
            <a:r>
              <a:rPr lang="en-US" dirty="0" smtClean="0"/>
              <a:t>Sensitive Habitats</a:t>
            </a:r>
            <a:endParaRPr lang="en-US" dirty="0"/>
          </a:p>
        </p:txBody>
      </p:sp>
      <p:sp>
        <p:nvSpPr>
          <p:cNvPr id="6" name="Rounded Rectangle 5"/>
          <p:cNvSpPr/>
          <p:nvPr/>
        </p:nvSpPr>
        <p:spPr>
          <a:xfrm>
            <a:off x="2743200" y="28956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1</a:t>
            </a:r>
            <a:endParaRPr lang="en-US" dirty="0"/>
          </a:p>
        </p:txBody>
      </p:sp>
      <p:sp>
        <p:nvSpPr>
          <p:cNvPr id="7" name="Rounded Rectangle 6"/>
          <p:cNvSpPr/>
          <p:nvPr/>
        </p:nvSpPr>
        <p:spPr>
          <a:xfrm>
            <a:off x="1889167" y="52578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2</a:t>
            </a:r>
            <a:endParaRPr lang="en-US" dirty="0"/>
          </a:p>
        </p:txBody>
      </p:sp>
      <p:sp>
        <p:nvSpPr>
          <p:cNvPr id="8" name="Rounded Rectangle 7"/>
          <p:cNvSpPr/>
          <p:nvPr/>
        </p:nvSpPr>
        <p:spPr>
          <a:xfrm>
            <a:off x="4648200" y="64008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3</a:t>
            </a:r>
            <a:endParaRPr lang="en-US" dirty="0"/>
          </a:p>
        </p:txBody>
      </p:sp>
      <p:cxnSp>
        <p:nvCxnSpPr>
          <p:cNvPr id="10" name="Straight Arrow Connector 9"/>
          <p:cNvCxnSpPr/>
          <p:nvPr/>
        </p:nvCxnSpPr>
        <p:spPr>
          <a:xfrm flipH="1" flipV="1">
            <a:off x="4114800" y="5765379"/>
            <a:ext cx="533401" cy="6096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Rounded Rectangle 12"/>
          <p:cNvSpPr/>
          <p:nvPr/>
        </p:nvSpPr>
        <p:spPr>
          <a:xfrm>
            <a:off x="381000" y="21336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4</a:t>
            </a:r>
            <a:endParaRPr lang="en-US" dirty="0"/>
          </a:p>
        </p:txBody>
      </p:sp>
    </p:spTree>
    <p:extLst>
      <p:ext uri="{BB962C8B-B14F-4D97-AF65-F5344CB8AC3E}">
        <p14:creationId xmlns:p14="http://schemas.microsoft.com/office/powerpoint/2010/main" val="426004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6">
                    <a:lumMod val="75000"/>
                  </a:schemeClr>
                </a:solidFill>
              </a:rPr>
              <a:t>Part 1</a:t>
            </a:r>
            <a:endParaRPr lang="en-US"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3</a:t>
            </a:fld>
            <a:endParaRPr lang="en-US" dirty="0"/>
          </a:p>
        </p:txBody>
      </p:sp>
      <p:sp>
        <p:nvSpPr>
          <p:cNvPr id="3" name="Rectangle 2"/>
          <p:cNvSpPr/>
          <p:nvPr/>
        </p:nvSpPr>
        <p:spPr>
          <a:xfrm>
            <a:off x="1066800" y="3901182"/>
            <a:ext cx="7010400" cy="1077218"/>
          </a:xfrm>
          <a:prstGeom prst="rect">
            <a:avLst/>
          </a:prstGeom>
        </p:spPr>
        <p:txBody>
          <a:bodyPr wrap="square">
            <a:spAutoFit/>
          </a:bodyPr>
          <a:lstStyle/>
          <a:p>
            <a:pPr algn="ctr"/>
            <a:r>
              <a:rPr lang="en-US" sz="3200" b="1" dirty="0">
                <a:solidFill>
                  <a:schemeClr val="accent6">
                    <a:lumMod val="50000"/>
                  </a:schemeClr>
                </a:solidFill>
              </a:rPr>
              <a:t>Understanding the Santa Clara Valley Habitat Plan</a:t>
            </a:r>
          </a:p>
        </p:txBody>
      </p:sp>
    </p:spTree>
    <p:extLst>
      <p:ext uri="{BB962C8B-B14F-4D97-AF65-F5344CB8AC3E}">
        <p14:creationId xmlns:p14="http://schemas.microsoft.com/office/powerpoint/2010/main" val="471404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1668"/>
            <a:ext cx="4038600" cy="1058151"/>
          </a:xfrm>
        </p:spPr>
        <p:txBody>
          <a:bodyPr/>
          <a:lstStyle/>
          <a:p>
            <a:r>
              <a:rPr lang="en-US" dirty="0" smtClean="0"/>
              <a:t>Private Projects</a:t>
            </a:r>
            <a:endParaRPr lang="en-US" dirty="0"/>
          </a:p>
        </p:txBody>
      </p:sp>
      <p:sp>
        <p:nvSpPr>
          <p:cNvPr id="4" name="Slide Number Placeholder 3"/>
          <p:cNvSpPr>
            <a:spLocks noGrp="1"/>
          </p:cNvSpPr>
          <p:nvPr>
            <p:ph type="sldNum" sz="quarter" idx="12"/>
          </p:nvPr>
        </p:nvSpPr>
        <p:spPr>
          <a:xfrm>
            <a:off x="6324600" y="5791200"/>
            <a:ext cx="2133600" cy="365125"/>
          </a:xfrm>
        </p:spPr>
        <p:txBody>
          <a:bodyPr/>
          <a:lstStyle/>
          <a:p>
            <a:fld id="{BD3E6F33-9149-4F5B-BC12-F342A25203F1}" type="slidenum">
              <a:rPr lang="en-US" smtClean="0"/>
              <a:pPr/>
              <a:t>30</a:t>
            </a:fld>
            <a:endParaRPr lang="en-US"/>
          </a:p>
        </p:txBody>
      </p:sp>
      <p:pic>
        <p:nvPicPr>
          <p:cNvPr id="5" name="Picture 4"/>
          <p:cNvPicPr>
            <a:picLocks noChangeAspect="1"/>
          </p:cNvPicPr>
          <p:nvPr/>
        </p:nvPicPr>
        <p:blipFill rotWithShape="1">
          <a:blip r:embed="rId3" cstate="print"/>
          <a:srcRect l="35500" t="29767" r="23500" b="6046"/>
          <a:stretch/>
        </p:blipFill>
        <p:spPr>
          <a:xfrm>
            <a:off x="-12865" y="1279602"/>
            <a:ext cx="6629400" cy="5578398"/>
          </a:xfrm>
          <a:prstGeom prst="rect">
            <a:avLst/>
          </a:prstGeom>
        </p:spPr>
      </p:pic>
      <p:sp>
        <p:nvSpPr>
          <p:cNvPr id="3" name="Content Placeholder 2"/>
          <p:cNvSpPr>
            <a:spLocks noGrp="1"/>
          </p:cNvSpPr>
          <p:nvPr>
            <p:ph idx="4294967295"/>
          </p:nvPr>
        </p:nvSpPr>
        <p:spPr>
          <a:xfrm>
            <a:off x="5638800" y="560743"/>
            <a:ext cx="3200400" cy="2657176"/>
          </a:xfr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normAutofit fontScale="85000" lnSpcReduction="10000"/>
          </a:bodyPr>
          <a:lstStyle/>
          <a:p>
            <a:r>
              <a:rPr lang="en-US" dirty="0" smtClean="0"/>
              <a:t>Is the site currently developed?</a:t>
            </a:r>
          </a:p>
          <a:p>
            <a:r>
              <a:rPr lang="en-US" dirty="0" smtClean="0"/>
              <a:t>Is your project less than 5,000 ft2?</a:t>
            </a:r>
          </a:p>
          <a:p>
            <a:r>
              <a:rPr lang="en-US" dirty="0" smtClean="0"/>
              <a:t>Are sensitive habitats present?</a:t>
            </a:r>
            <a:endParaRPr lang="en-US" dirty="0"/>
          </a:p>
        </p:txBody>
      </p:sp>
      <p:sp>
        <p:nvSpPr>
          <p:cNvPr id="6" name="Rounded Rectangle 5"/>
          <p:cNvSpPr/>
          <p:nvPr/>
        </p:nvSpPr>
        <p:spPr>
          <a:xfrm>
            <a:off x="2743200" y="28956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1</a:t>
            </a:r>
            <a:endParaRPr lang="en-US" dirty="0"/>
          </a:p>
        </p:txBody>
      </p:sp>
    </p:spTree>
    <p:extLst>
      <p:ext uri="{BB962C8B-B14F-4D97-AF65-F5344CB8AC3E}">
        <p14:creationId xmlns:p14="http://schemas.microsoft.com/office/powerpoint/2010/main" val="3390975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1668"/>
            <a:ext cx="4038600" cy="1058151"/>
          </a:xfrm>
        </p:spPr>
        <p:txBody>
          <a:bodyPr/>
          <a:lstStyle/>
          <a:p>
            <a:r>
              <a:rPr lang="en-US" dirty="0" smtClean="0"/>
              <a:t>Private Projects</a:t>
            </a:r>
            <a:endParaRPr lang="en-US" dirty="0"/>
          </a:p>
        </p:txBody>
      </p:sp>
      <p:sp>
        <p:nvSpPr>
          <p:cNvPr id="4" name="Slide Number Placeholder 3"/>
          <p:cNvSpPr>
            <a:spLocks noGrp="1"/>
          </p:cNvSpPr>
          <p:nvPr>
            <p:ph type="sldNum" sz="quarter" idx="12"/>
          </p:nvPr>
        </p:nvSpPr>
        <p:spPr>
          <a:xfrm>
            <a:off x="6324600" y="5791200"/>
            <a:ext cx="2133600" cy="365125"/>
          </a:xfrm>
        </p:spPr>
        <p:txBody>
          <a:bodyPr/>
          <a:lstStyle/>
          <a:p>
            <a:fld id="{BD3E6F33-9149-4F5B-BC12-F342A25203F1}" type="slidenum">
              <a:rPr lang="en-US" smtClean="0"/>
              <a:pPr/>
              <a:t>31</a:t>
            </a:fld>
            <a:endParaRPr lang="en-US"/>
          </a:p>
        </p:txBody>
      </p:sp>
      <p:pic>
        <p:nvPicPr>
          <p:cNvPr id="5" name="Picture 4"/>
          <p:cNvPicPr>
            <a:picLocks noChangeAspect="1"/>
          </p:cNvPicPr>
          <p:nvPr/>
        </p:nvPicPr>
        <p:blipFill rotWithShape="1">
          <a:blip r:embed="rId3" cstate="print"/>
          <a:srcRect l="35500" t="29767" r="23500" b="6046"/>
          <a:stretch/>
        </p:blipFill>
        <p:spPr>
          <a:xfrm>
            <a:off x="-12865" y="1279602"/>
            <a:ext cx="6629400" cy="5578398"/>
          </a:xfrm>
          <a:prstGeom prst="rect">
            <a:avLst/>
          </a:prstGeom>
        </p:spPr>
      </p:pic>
      <p:sp>
        <p:nvSpPr>
          <p:cNvPr id="3" name="Content Placeholder 2"/>
          <p:cNvSpPr>
            <a:spLocks noGrp="1"/>
          </p:cNvSpPr>
          <p:nvPr>
            <p:ph idx="4294967295"/>
          </p:nvPr>
        </p:nvSpPr>
        <p:spPr>
          <a:xfrm>
            <a:off x="5257800" y="685800"/>
            <a:ext cx="3429000" cy="2667000"/>
          </a:xfr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normAutofit/>
          </a:bodyPr>
          <a:lstStyle/>
          <a:p>
            <a:r>
              <a:rPr lang="en-US" dirty="0" smtClean="0"/>
              <a:t>Is your project 2 or more acres?</a:t>
            </a:r>
          </a:p>
          <a:p>
            <a:r>
              <a:rPr lang="en-US" dirty="0" smtClean="0"/>
              <a:t>Are sensitive habitats present?</a:t>
            </a:r>
          </a:p>
          <a:p>
            <a:endParaRPr lang="en-US" dirty="0"/>
          </a:p>
        </p:txBody>
      </p:sp>
      <p:sp>
        <p:nvSpPr>
          <p:cNvPr id="7" name="Rounded Rectangle 6"/>
          <p:cNvSpPr/>
          <p:nvPr/>
        </p:nvSpPr>
        <p:spPr>
          <a:xfrm>
            <a:off x="1889167" y="52578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2</a:t>
            </a:r>
            <a:endParaRPr lang="en-US" dirty="0"/>
          </a:p>
        </p:txBody>
      </p:sp>
    </p:spTree>
    <p:extLst>
      <p:ext uri="{BB962C8B-B14F-4D97-AF65-F5344CB8AC3E}">
        <p14:creationId xmlns:p14="http://schemas.microsoft.com/office/powerpoint/2010/main" val="2694174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1668"/>
            <a:ext cx="4038600" cy="1058151"/>
          </a:xfrm>
        </p:spPr>
        <p:txBody>
          <a:bodyPr/>
          <a:lstStyle/>
          <a:p>
            <a:r>
              <a:rPr lang="en-US" dirty="0" smtClean="0"/>
              <a:t>Private Projects</a:t>
            </a:r>
            <a:endParaRPr lang="en-US" dirty="0"/>
          </a:p>
        </p:txBody>
      </p:sp>
      <p:sp>
        <p:nvSpPr>
          <p:cNvPr id="4" name="Slide Number Placeholder 3"/>
          <p:cNvSpPr>
            <a:spLocks noGrp="1"/>
          </p:cNvSpPr>
          <p:nvPr>
            <p:ph type="sldNum" sz="quarter" idx="12"/>
          </p:nvPr>
        </p:nvSpPr>
        <p:spPr>
          <a:xfrm>
            <a:off x="6324600" y="5791200"/>
            <a:ext cx="2133600" cy="365125"/>
          </a:xfrm>
        </p:spPr>
        <p:txBody>
          <a:bodyPr/>
          <a:lstStyle/>
          <a:p>
            <a:fld id="{BD3E6F33-9149-4F5B-BC12-F342A25203F1}" type="slidenum">
              <a:rPr lang="en-US" smtClean="0"/>
              <a:pPr/>
              <a:t>32</a:t>
            </a:fld>
            <a:endParaRPr lang="en-US"/>
          </a:p>
        </p:txBody>
      </p:sp>
      <p:pic>
        <p:nvPicPr>
          <p:cNvPr id="5" name="Picture 4"/>
          <p:cNvPicPr>
            <a:picLocks noChangeAspect="1"/>
          </p:cNvPicPr>
          <p:nvPr/>
        </p:nvPicPr>
        <p:blipFill rotWithShape="1">
          <a:blip r:embed="rId3" cstate="print"/>
          <a:srcRect l="35500" t="29767" r="23500" b="6046"/>
          <a:stretch/>
        </p:blipFill>
        <p:spPr>
          <a:xfrm>
            <a:off x="-12865" y="1279602"/>
            <a:ext cx="6629400" cy="5578398"/>
          </a:xfrm>
          <a:prstGeom prst="rect">
            <a:avLst/>
          </a:prstGeom>
        </p:spPr>
      </p:pic>
      <p:sp>
        <p:nvSpPr>
          <p:cNvPr id="3" name="Content Placeholder 2"/>
          <p:cNvSpPr>
            <a:spLocks noGrp="1"/>
          </p:cNvSpPr>
          <p:nvPr>
            <p:ph idx="4294967295"/>
          </p:nvPr>
        </p:nvSpPr>
        <p:spPr>
          <a:xfrm>
            <a:off x="5502233" y="838200"/>
            <a:ext cx="3200400" cy="1379499"/>
          </a:xfr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p>
            <a:pPr marL="0" indent="0">
              <a:buNone/>
            </a:pPr>
            <a:r>
              <a:rPr lang="en-US" dirty="0" smtClean="0"/>
              <a:t>Are sensitive habitats present?</a:t>
            </a:r>
            <a:endParaRPr lang="en-US" dirty="0"/>
          </a:p>
        </p:txBody>
      </p:sp>
      <p:sp>
        <p:nvSpPr>
          <p:cNvPr id="8" name="Rounded Rectangle 7"/>
          <p:cNvSpPr/>
          <p:nvPr/>
        </p:nvSpPr>
        <p:spPr>
          <a:xfrm>
            <a:off x="4648200" y="64008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3</a:t>
            </a:r>
            <a:endParaRPr lang="en-US" dirty="0"/>
          </a:p>
        </p:txBody>
      </p:sp>
      <p:cxnSp>
        <p:nvCxnSpPr>
          <p:cNvPr id="10" name="Straight Arrow Connector 9"/>
          <p:cNvCxnSpPr/>
          <p:nvPr/>
        </p:nvCxnSpPr>
        <p:spPr>
          <a:xfrm flipH="1" flipV="1">
            <a:off x="4114800" y="5765379"/>
            <a:ext cx="533401" cy="6096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69302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1668"/>
            <a:ext cx="4038600" cy="1058151"/>
          </a:xfrm>
        </p:spPr>
        <p:txBody>
          <a:bodyPr/>
          <a:lstStyle/>
          <a:p>
            <a:r>
              <a:rPr lang="en-US" dirty="0" smtClean="0"/>
              <a:t>Private Projects</a:t>
            </a:r>
            <a:endParaRPr lang="en-US" dirty="0"/>
          </a:p>
        </p:txBody>
      </p:sp>
      <p:sp>
        <p:nvSpPr>
          <p:cNvPr id="4" name="Slide Number Placeholder 3"/>
          <p:cNvSpPr>
            <a:spLocks noGrp="1"/>
          </p:cNvSpPr>
          <p:nvPr>
            <p:ph type="sldNum" sz="quarter" idx="12"/>
          </p:nvPr>
        </p:nvSpPr>
        <p:spPr>
          <a:xfrm>
            <a:off x="6324600" y="5791200"/>
            <a:ext cx="2133600" cy="365125"/>
          </a:xfrm>
        </p:spPr>
        <p:txBody>
          <a:bodyPr/>
          <a:lstStyle/>
          <a:p>
            <a:fld id="{BD3E6F33-9149-4F5B-BC12-F342A25203F1}" type="slidenum">
              <a:rPr lang="en-US" smtClean="0"/>
              <a:pPr/>
              <a:t>33</a:t>
            </a:fld>
            <a:endParaRPr lang="en-US"/>
          </a:p>
        </p:txBody>
      </p:sp>
      <p:pic>
        <p:nvPicPr>
          <p:cNvPr id="5" name="Picture 4"/>
          <p:cNvPicPr>
            <a:picLocks noChangeAspect="1"/>
          </p:cNvPicPr>
          <p:nvPr/>
        </p:nvPicPr>
        <p:blipFill rotWithShape="1">
          <a:blip r:embed="rId3" cstate="print"/>
          <a:srcRect l="35500" t="29767" r="23500" b="6046"/>
          <a:stretch/>
        </p:blipFill>
        <p:spPr>
          <a:xfrm>
            <a:off x="-12865" y="1279602"/>
            <a:ext cx="6629400" cy="5578398"/>
          </a:xfrm>
          <a:prstGeom prst="rect">
            <a:avLst/>
          </a:prstGeom>
        </p:spPr>
      </p:pic>
      <p:sp>
        <p:nvSpPr>
          <p:cNvPr id="3" name="Content Placeholder 2"/>
          <p:cNvSpPr>
            <a:spLocks noGrp="1"/>
          </p:cNvSpPr>
          <p:nvPr>
            <p:ph idx="4294967295"/>
          </p:nvPr>
        </p:nvSpPr>
        <p:spPr>
          <a:xfrm>
            <a:off x="5257800" y="381000"/>
            <a:ext cx="3200400" cy="2895600"/>
          </a:xfr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p>
            <a:r>
              <a:rPr lang="en-US" dirty="0" smtClean="0"/>
              <a:t>Is your project 2 or more acres?</a:t>
            </a:r>
          </a:p>
          <a:p>
            <a:r>
              <a:rPr lang="en-US" dirty="0" smtClean="0"/>
              <a:t>Are sensitive habitats present?</a:t>
            </a:r>
            <a:endParaRPr lang="en-US" dirty="0"/>
          </a:p>
        </p:txBody>
      </p:sp>
      <p:sp>
        <p:nvSpPr>
          <p:cNvPr id="13" name="Rounded Rectangle 12"/>
          <p:cNvSpPr/>
          <p:nvPr/>
        </p:nvSpPr>
        <p:spPr>
          <a:xfrm>
            <a:off x="381000" y="2133600"/>
            <a:ext cx="854033" cy="322319"/>
          </a:xfrm>
          <a:prstGeom prst="round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Area 4</a:t>
            </a:r>
            <a:endParaRPr lang="en-US" dirty="0"/>
          </a:p>
        </p:txBody>
      </p:sp>
    </p:spTree>
    <p:extLst>
      <p:ext uri="{BB962C8B-B14F-4D97-AF65-F5344CB8AC3E}">
        <p14:creationId xmlns:p14="http://schemas.microsoft.com/office/powerpoint/2010/main" val="42169105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 y="0"/>
            <a:ext cx="4062412" cy="1066800"/>
          </a:xfrm>
        </p:spPr>
        <p:txBody>
          <a:bodyPr/>
          <a:lstStyle/>
          <a:p>
            <a:r>
              <a:rPr lang="en-US" dirty="0" smtClean="0"/>
              <a:t>Public Projects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34</a:t>
            </a:fld>
            <a:endParaRPr lang="en-US"/>
          </a:p>
        </p:txBody>
      </p:sp>
      <p:pic>
        <p:nvPicPr>
          <p:cNvPr id="4" name="Picture 3"/>
          <p:cNvPicPr>
            <a:picLocks noChangeAspect="1"/>
          </p:cNvPicPr>
          <p:nvPr/>
        </p:nvPicPr>
        <p:blipFill rotWithShape="1">
          <a:blip r:embed="rId3" cstate="print"/>
          <a:srcRect l="36500" t="28837" r="23999" b="5581"/>
          <a:stretch/>
        </p:blipFill>
        <p:spPr>
          <a:xfrm>
            <a:off x="0" y="984249"/>
            <a:ext cx="6553200" cy="5848109"/>
          </a:xfrm>
          <a:prstGeom prst="rect">
            <a:avLst/>
          </a:prstGeom>
        </p:spPr>
      </p:pic>
      <p:sp>
        <p:nvSpPr>
          <p:cNvPr id="5" name="Content Placeholder 2"/>
          <p:cNvSpPr txBox="1">
            <a:spLocks/>
          </p:cNvSpPr>
          <p:nvPr/>
        </p:nvSpPr>
        <p:spPr>
          <a:xfrm>
            <a:off x="5257800" y="685800"/>
            <a:ext cx="3200400" cy="1371600"/>
          </a:xfrm>
          <a:prstGeom prst="rect">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en-US" dirty="0" smtClean="0"/>
              <a:t>Congratulations! You are in.</a:t>
            </a:r>
          </a:p>
        </p:txBody>
      </p:sp>
    </p:spTree>
    <p:extLst>
      <p:ext uri="{BB962C8B-B14F-4D97-AF65-F5344CB8AC3E}">
        <p14:creationId xmlns:p14="http://schemas.microsoft.com/office/powerpoint/2010/main" val="632582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 y="0"/>
            <a:ext cx="8394192" cy="1066800"/>
          </a:xfrm>
        </p:spPr>
        <p:txBody>
          <a:bodyPr>
            <a:normAutofit fontScale="90000"/>
          </a:bodyPr>
          <a:lstStyle/>
          <a:p>
            <a:r>
              <a:rPr lang="en-US" dirty="0" smtClean="0"/>
              <a:t>Participating Special Entities Projects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35</a:t>
            </a:fld>
            <a:endParaRPr lang="en-US" dirty="0"/>
          </a:p>
        </p:txBody>
      </p:sp>
      <p:pic>
        <p:nvPicPr>
          <p:cNvPr id="7" name="Picture 6"/>
          <p:cNvPicPr/>
          <p:nvPr/>
        </p:nvPicPr>
        <p:blipFill>
          <a:blip r:embed="rId3"/>
          <a:stretch>
            <a:fillRect/>
          </a:stretch>
        </p:blipFill>
        <p:spPr>
          <a:xfrm>
            <a:off x="3962400" y="3174120"/>
            <a:ext cx="4724400" cy="2809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Diagram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19200"/>
            <a:ext cx="8153400" cy="1447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5"/>
          <a:srcRect l="22756" t="6866" r="21154"/>
          <a:stretch/>
        </p:blipFill>
        <p:spPr bwMode="auto">
          <a:xfrm>
            <a:off x="357352" y="3028290"/>
            <a:ext cx="3333750" cy="3100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54283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36</a:t>
            </a:fld>
            <a:endParaRPr lang="en-US"/>
          </a:p>
        </p:txBody>
      </p:sp>
    </p:spTree>
    <p:extLst>
      <p:ext uri="{BB962C8B-B14F-4D97-AF65-F5344CB8AC3E}">
        <p14:creationId xmlns:p14="http://schemas.microsoft.com/office/powerpoint/2010/main" val="3160821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accent6">
                    <a:lumMod val="75000"/>
                  </a:schemeClr>
                </a:solidFill>
              </a:rPr>
              <a:t>Part 4</a:t>
            </a:r>
            <a:endParaRPr lang="en-US" dirty="0">
              <a:solidFill>
                <a:schemeClr val="accent6">
                  <a:lumMod val="75000"/>
                </a:schemeClr>
              </a:solidFill>
            </a:endParaRPr>
          </a:p>
        </p:txBody>
      </p:sp>
      <p:sp>
        <p:nvSpPr>
          <p:cNvPr id="6" name="Subtitle 5"/>
          <p:cNvSpPr>
            <a:spLocks noGrp="1"/>
          </p:cNvSpPr>
          <p:nvPr>
            <p:ph type="subTitle" idx="1"/>
          </p:nvPr>
        </p:nvSpPr>
        <p:spPr/>
        <p:txBody>
          <a:bodyPr/>
          <a:lstStyle/>
          <a:p>
            <a:r>
              <a:rPr lang="en-US" b="1" dirty="0">
                <a:solidFill>
                  <a:schemeClr val="accent6">
                    <a:lumMod val="50000"/>
                  </a:schemeClr>
                </a:solidFill>
              </a:rPr>
              <a:t>Understanding the Application/Reporting </a:t>
            </a:r>
            <a:r>
              <a:rPr lang="en-US" b="1" dirty="0" smtClean="0">
                <a:solidFill>
                  <a:schemeClr val="accent6">
                    <a:lumMod val="50000"/>
                  </a:schemeClr>
                </a:solidFill>
              </a:rPr>
              <a:t>Package</a:t>
            </a:r>
            <a:endParaRPr lang="en-US" b="1" dirty="0">
              <a:solidFill>
                <a:schemeClr val="accent6">
                  <a:lumMod val="50000"/>
                </a:schemeClr>
              </a:solidFill>
            </a:endParaRPr>
          </a:p>
          <a:p>
            <a:endParaRPr lang="en-US" b="1"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37</a:t>
            </a:fld>
            <a:endParaRPr lang="en-US"/>
          </a:p>
        </p:txBody>
      </p:sp>
    </p:spTree>
    <p:extLst>
      <p:ext uri="{BB962C8B-B14F-4D97-AF65-F5344CB8AC3E}">
        <p14:creationId xmlns:p14="http://schemas.microsoft.com/office/powerpoint/2010/main" val="3597862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92628" y="-13262"/>
            <a:ext cx="7210425" cy="1143000"/>
          </a:xfrm>
        </p:spPr>
        <p:txBody>
          <a:bodyPr/>
          <a:lstStyle/>
          <a:p>
            <a:r>
              <a:rPr lang="en-US" dirty="0" smtClean="0"/>
              <a:t>Key Resources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38</a:t>
            </a:fld>
            <a:endParaRPr lang="en-US"/>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60" t="22656" r="28187" b="5280"/>
          <a:stretch/>
        </p:blipFill>
        <p:spPr bwMode="auto">
          <a:xfrm>
            <a:off x="5814727" y="2207217"/>
            <a:ext cx="1929715" cy="2572087"/>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AutoShape 10" descr="http://www.google.com/url?sa=i&amp;source=images&amp;cd=&amp;docid=2z9P2CCpML2F8M&amp;tbnid=bfDBRcKYuFDXfM:&amp;ved=0CAUQjBw&amp;url=http%3A%2F%2F3.bp.blogspot.com%2F-Hu7kdI7tB1I%2FUi8GvDiIcUI%2FAAAAAAAAfpg%2FpxV1grS03Po%2Fs1600%2FIncredibles.jpg&amp;ei=PyGiUqGpPMPi2QWE1oGgDA&amp;psig=AFQjCNF9MQA_SbUxqUSGxXCOujB-TLesNQ&amp;ust=1386443456064447"/>
          <p:cNvSpPr>
            <a:spLocks noChangeAspect="1" noChangeArrowheads="1"/>
          </p:cNvSpPr>
          <p:nvPr/>
        </p:nvSpPr>
        <p:spPr bwMode="auto">
          <a:xfrm>
            <a:off x="99595" y="-238125"/>
            <a:ext cx="12192000" cy="94678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p:cNvSpPr/>
          <p:nvPr/>
        </p:nvSpPr>
        <p:spPr>
          <a:xfrm>
            <a:off x="640151" y="1529479"/>
            <a:ext cx="182458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Geobrowser</a:t>
            </a:r>
            <a:endParaRPr lang="en-US" dirty="0" smtClean="0"/>
          </a:p>
          <a:p>
            <a:pPr algn="ctr"/>
            <a:r>
              <a:rPr lang="en-US" dirty="0"/>
              <a:t>h</a:t>
            </a:r>
            <a:r>
              <a:rPr lang="en-US" dirty="0" smtClean="0"/>
              <a:t>cpmaps.com</a:t>
            </a:r>
            <a:endParaRPr lang="en-US" dirty="0"/>
          </a:p>
        </p:txBody>
      </p:sp>
      <p:sp>
        <p:nvSpPr>
          <p:cNvPr id="19" name="Rounded Rectangle 18"/>
          <p:cNvSpPr/>
          <p:nvPr/>
        </p:nvSpPr>
        <p:spPr>
          <a:xfrm>
            <a:off x="3354841" y="1491379"/>
            <a:ext cx="22860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Fees and Conditions Worksheet</a:t>
            </a:r>
            <a:endParaRPr lang="en-US" dirty="0"/>
          </a:p>
        </p:txBody>
      </p:sp>
      <p:sp>
        <p:nvSpPr>
          <p:cNvPr id="20" name="Rounded Rectangle 19"/>
          <p:cNvSpPr/>
          <p:nvPr/>
        </p:nvSpPr>
        <p:spPr>
          <a:xfrm>
            <a:off x="6239862" y="1514774"/>
            <a:ext cx="198502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Application/ Reporting Forms</a:t>
            </a:r>
            <a:endParaRPr lang="en-US" dirty="0"/>
          </a:p>
        </p:txBody>
      </p:sp>
      <p:pic>
        <p:nvPicPr>
          <p:cNvPr id="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56" t="10547" r="21719" b="3516"/>
          <a:stretch/>
        </p:blipFill>
        <p:spPr bwMode="auto">
          <a:xfrm>
            <a:off x="6476929" y="2776817"/>
            <a:ext cx="2057670" cy="254318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8" name="Group 27"/>
          <p:cNvGrpSpPr/>
          <p:nvPr/>
        </p:nvGrpSpPr>
        <p:grpSpPr>
          <a:xfrm>
            <a:off x="361683" y="2265801"/>
            <a:ext cx="2381518" cy="2763400"/>
            <a:chOff x="2209800" y="76200"/>
            <a:chExt cx="6324600" cy="7448550"/>
          </a:xfrm>
        </p:grpSpPr>
        <p:pic>
          <p:nvPicPr>
            <p:cNvPr id="29" name="Picture 28"/>
            <p:cNvPicPr>
              <a:picLocks noChangeAspect="1"/>
            </p:cNvPicPr>
            <p:nvPr/>
          </p:nvPicPr>
          <p:blipFill rotWithShape="1">
            <a:blip r:embed="rId5" cstate="print"/>
            <a:srcRect l="34500" t="9069" r="24000"/>
            <a:stretch/>
          </p:blipFill>
          <p:spPr>
            <a:xfrm>
              <a:off x="2209800" y="76200"/>
              <a:ext cx="6324600" cy="7448550"/>
            </a:xfrm>
            <a:prstGeom prst="rect">
              <a:avLst/>
            </a:prstGeom>
          </p:spPr>
        </p:pic>
        <p:pic>
          <p:nvPicPr>
            <p:cNvPr id="30" name="Picture 29"/>
            <p:cNvPicPr>
              <a:picLocks noChangeAspect="1"/>
            </p:cNvPicPr>
            <p:nvPr/>
          </p:nvPicPr>
          <p:blipFill rotWithShape="1">
            <a:blip r:embed="rId5" cstate="print"/>
            <a:srcRect t="9069" r="73000" b="80922"/>
            <a:stretch/>
          </p:blipFill>
          <p:spPr>
            <a:xfrm>
              <a:off x="2233684" y="76200"/>
              <a:ext cx="4114800" cy="819909"/>
            </a:xfrm>
            <a:prstGeom prst="rect">
              <a:avLst/>
            </a:prstGeom>
          </p:spPr>
        </p:pic>
      </p:grpSp>
      <p:pic>
        <p:nvPicPr>
          <p:cNvPr id="10" name="Picture 9"/>
          <p:cNvPicPr>
            <a:picLocks noChangeAspect="1"/>
          </p:cNvPicPr>
          <p:nvPr/>
        </p:nvPicPr>
        <p:blipFill>
          <a:blip r:embed="rId6" cstate="print"/>
          <a:stretch>
            <a:fillRect/>
          </a:stretch>
        </p:blipFill>
        <p:spPr>
          <a:xfrm>
            <a:off x="3405403" y="2207217"/>
            <a:ext cx="2093272" cy="2801143"/>
          </a:xfrm>
          <a:prstGeom prst="rect">
            <a:avLst/>
          </a:prstGeom>
          <a:ln>
            <a:solidFill>
              <a:schemeClr val="tx1"/>
            </a:solidFill>
          </a:ln>
        </p:spPr>
      </p:pic>
      <p:sp>
        <p:nvSpPr>
          <p:cNvPr id="12" name="TextBox 11"/>
          <p:cNvSpPr txBox="1"/>
          <p:nvPr/>
        </p:nvSpPr>
        <p:spPr>
          <a:xfrm>
            <a:off x="457553" y="5681644"/>
            <a:ext cx="8209491" cy="646331"/>
          </a:xfrm>
          <a:prstGeom prst="rect">
            <a:avLst/>
          </a:prstGeom>
          <a:noFill/>
        </p:spPr>
        <p:txBody>
          <a:bodyPr wrap="none" rtlCol="0">
            <a:spAutoFit/>
          </a:bodyPr>
          <a:lstStyle/>
          <a:p>
            <a:pPr algn="ctr"/>
            <a:r>
              <a:rPr lang="en-US" dirty="0" smtClean="0">
                <a:solidFill>
                  <a:srgbClr val="FF0000"/>
                </a:solidFill>
              </a:rPr>
              <a:t>+ Conditions Guidebook, Fee </a:t>
            </a:r>
            <a:r>
              <a:rPr lang="en-US" dirty="0">
                <a:solidFill>
                  <a:srgbClr val="FF0000"/>
                </a:solidFill>
              </a:rPr>
              <a:t>and Nitrogen </a:t>
            </a:r>
            <a:r>
              <a:rPr lang="en-US" dirty="0" smtClean="0">
                <a:solidFill>
                  <a:srgbClr val="FF0000"/>
                </a:solidFill>
              </a:rPr>
              <a:t>Calculators, Santa </a:t>
            </a:r>
            <a:r>
              <a:rPr lang="en-US" dirty="0">
                <a:solidFill>
                  <a:srgbClr val="FF0000"/>
                </a:solidFill>
              </a:rPr>
              <a:t>Clara Valley Habitat Plan</a:t>
            </a:r>
          </a:p>
          <a:p>
            <a:endParaRPr lang="en-US" dirty="0"/>
          </a:p>
        </p:txBody>
      </p:sp>
    </p:spTree>
    <p:extLst>
      <p:ext uri="{BB962C8B-B14F-4D97-AF65-F5344CB8AC3E}">
        <p14:creationId xmlns:p14="http://schemas.microsoft.com/office/powerpoint/2010/main" val="22143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97FA5D3-E6A5-49BD-844E-04100447B1D0}" type="slidenum">
              <a:rPr lang="en-US">
                <a:solidFill>
                  <a:schemeClr val="tx1">
                    <a:tint val="75000"/>
                  </a:schemeClr>
                </a:solidFill>
              </a:rPr>
              <a:pPr>
                <a:defRPr/>
              </a:pPr>
              <a:t>39</a:t>
            </a:fld>
            <a:endParaRPr lang="en-US" dirty="0">
              <a:solidFill>
                <a:schemeClr val="tx1">
                  <a:tint val="75000"/>
                </a:schemeClr>
              </a:solidFill>
            </a:endParaRPr>
          </a:p>
        </p:txBody>
      </p:sp>
      <p:graphicFrame>
        <p:nvGraphicFramePr>
          <p:cNvPr id="67624" name="Group 40"/>
          <p:cNvGraphicFramePr>
            <a:graphicFrameLocks noGrp="1"/>
          </p:cNvGraphicFramePr>
          <p:nvPr>
            <p:ph idx="1"/>
            <p:extLst>
              <p:ext uri="{D42A27DB-BD31-4B8C-83A1-F6EECF244321}">
                <p14:modId xmlns:p14="http://schemas.microsoft.com/office/powerpoint/2010/main" val="96500137"/>
              </p:ext>
            </p:extLst>
          </p:nvPr>
        </p:nvGraphicFramePr>
        <p:xfrm>
          <a:off x="1752600" y="1382902"/>
          <a:ext cx="7086600" cy="5143500"/>
        </p:xfrm>
        <a:graphic>
          <a:graphicData uri="http://schemas.openxmlformats.org/drawingml/2006/table">
            <a:tbl>
              <a:tblPr/>
              <a:tblGrid>
                <a:gridCol w="1371600"/>
                <a:gridCol w="5715000"/>
              </a:tblGrid>
              <a:tr h="142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Arial" charset="0"/>
                        </a:rPr>
                        <a:t>All Projects</a:t>
                      </a:r>
                    </a:p>
                  </a:txBody>
                  <a:tcPr horzOverflow="overflow">
                    <a:lnL>
                      <a:noFill/>
                    </a:lnL>
                    <a:lnR>
                      <a:noFill/>
                    </a:lnR>
                    <a:lnT w="12700" cap="flat" cmpd="sng" algn="ctr">
                      <a:solidFill>
                        <a:srgbClr val="A5C249"/>
                      </a:solidFill>
                      <a:prstDash val="solid"/>
                      <a:round/>
                      <a:headEnd type="none" w="med" len="med"/>
                      <a:tailEnd type="none" w="med" len="med"/>
                    </a:lnT>
                    <a:lnB w="12700" cap="flat" cmpd="sng" algn="ctr">
                      <a:solidFill>
                        <a:srgbClr val="A5C24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Calibri" pitchFamily="34" charset="0"/>
                        <a:cs typeface="Arial" charset="0"/>
                      </a:endParaRPr>
                    </a:p>
                  </a:txBody>
                  <a:tcPr horzOverflow="overflow">
                    <a:lnL>
                      <a:noFill/>
                    </a:lnL>
                    <a:lnR>
                      <a:noFill/>
                    </a:lnR>
                    <a:lnT w="12700" cap="flat" cmpd="sng" algn="ctr">
                      <a:solidFill>
                        <a:srgbClr val="A5C249"/>
                      </a:solidFill>
                      <a:prstDash val="solid"/>
                      <a:round/>
                      <a:headEnd type="none" w="med" len="med"/>
                      <a:tailEnd type="none" w="med" len="med"/>
                    </a:lnT>
                    <a:lnB w="12700" cap="flat" cmpd="sng" algn="ctr">
                      <a:solidFill>
                        <a:srgbClr val="A5C249"/>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w="12700" cap="flat" cmpd="sng" algn="ctr">
                      <a:solidFill>
                        <a:srgbClr val="A5C249"/>
                      </a:solidFill>
                      <a:prstDash val="solid"/>
                      <a:round/>
                      <a:headEnd type="none" w="med" len="med"/>
                      <a:tailEnd type="none" w="med" len="med"/>
                    </a:lnT>
                    <a:lnB>
                      <a:noFill/>
                    </a:lnB>
                    <a:lnTlToBr>
                      <a:noFill/>
                    </a:lnTlToBr>
                    <a:lnBlToTr>
                      <a:noFill/>
                    </a:lnBlToTr>
                    <a:solidFill>
                      <a:srgbClr val="A5C249">
                        <a:alpha val="20000"/>
                      </a:srgbClr>
                    </a:solidFill>
                  </a:tcPr>
                </a:tc>
                <a:tc>
                  <a:txBody>
                    <a:bodyPr/>
                    <a:lstStyle/>
                    <a:p>
                      <a:pPr marL="533400" marR="0" lvl="0" indent="-53340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Application/Reporting Form</a:t>
                      </a:r>
                    </a:p>
                    <a:p>
                      <a:pPr marL="533400" marR="0" lvl="0" indent="-53340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Project Description</a:t>
                      </a:r>
                    </a:p>
                    <a:p>
                      <a:pPr marL="533400" marR="0" lvl="0" indent="-53340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Vicinity Map</a:t>
                      </a:r>
                    </a:p>
                    <a:p>
                      <a:pPr marL="533400" marR="0" lvl="0" indent="-53340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Site Plan</a:t>
                      </a:r>
                    </a:p>
                    <a:p>
                      <a:pPr marL="533400" marR="0" lvl="0" indent="-53340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Documentation of compliance with conditions</a:t>
                      </a:r>
                    </a:p>
                    <a:p>
                      <a:pPr marL="533400" marR="0" lvl="0" indent="-53340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Fee Calculator Worksheets</a:t>
                      </a:r>
                    </a:p>
                    <a:p>
                      <a:pPr marL="533400" marR="0" lvl="0" indent="-53340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Qualified Biologist Resume*</a:t>
                      </a:r>
                    </a:p>
                  </a:txBody>
                  <a:tcPr horzOverflow="overflow">
                    <a:lnL>
                      <a:noFill/>
                    </a:lnL>
                    <a:lnR>
                      <a:noFill/>
                    </a:lnR>
                    <a:lnT w="12700" cap="flat" cmpd="sng" algn="ctr">
                      <a:solidFill>
                        <a:srgbClr val="A5C249"/>
                      </a:solidFill>
                      <a:prstDash val="solid"/>
                      <a:round/>
                      <a:headEnd type="none" w="med" len="med"/>
                      <a:tailEnd type="none" w="med" len="med"/>
                    </a:lnT>
                    <a:lnB>
                      <a:noFill/>
                    </a:lnB>
                    <a:lnTlToBr>
                      <a:noFill/>
                    </a:lnTlToBr>
                    <a:lnBlToTr>
                      <a:noFill/>
                    </a:lnBlToTr>
                    <a:solidFill>
                      <a:srgbClr val="A5C249">
                        <a:alpha val="20000"/>
                      </a:srgbClr>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cs typeface="Arial" charset="0"/>
                        </a:rPr>
                        <a:t>Projects with Temporary Impacts</a:t>
                      </a:r>
                    </a:p>
                  </a:txBody>
                  <a:tcPr horzOverflow="overflow">
                    <a:lnL>
                      <a:noFill/>
                    </a:lnL>
                    <a:lnR>
                      <a:noFill/>
                    </a:lnR>
                    <a:lnT>
                      <a:noFill/>
                    </a:lnT>
                    <a:lnB>
                      <a:noFill/>
                    </a:lnB>
                    <a:lnTlToBr>
                      <a:noFill/>
                    </a:lnTlToBr>
                    <a:lnBlToTr>
                      <a:noFill/>
                    </a:lnBlToTr>
                    <a:noFill/>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solidFill>
                      <a:srgbClr val="A5C249">
                        <a:alpha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smtClean="0">
                          <a:ln>
                            <a:noFill/>
                          </a:ln>
                          <a:solidFill>
                            <a:schemeClr val="tx1"/>
                          </a:solidFill>
                          <a:effectLst/>
                          <a:latin typeface="Calibri" pitchFamily="34" charset="0"/>
                          <a:cs typeface="Arial" charset="0"/>
                        </a:rPr>
                        <a:t> Site photograph of temporary impacts</a:t>
                      </a:r>
                    </a:p>
                  </a:txBody>
                  <a:tcPr horzOverflow="overflow">
                    <a:lnL>
                      <a:noFill/>
                    </a:lnL>
                    <a:lnR>
                      <a:noFill/>
                    </a:lnR>
                    <a:lnT>
                      <a:noFill/>
                    </a:lnT>
                    <a:lnB>
                      <a:noFill/>
                    </a:lnB>
                    <a:lnTlToBr>
                      <a:noFill/>
                    </a:lnTlToBr>
                    <a:lnBlToTr>
                      <a:noFill/>
                    </a:lnBlToTr>
                    <a:solidFill>
                      <a:srgbClr val="A5C249">
                        <a:alpha val="20000"/>
                      </a:srgbClr>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cs typeface="Arial" charset="0"/>
                        </a:rPr>
                        <a:t>Projects with impacts to wetland, ponds, streams, or riparian woodlands</a:t>
                      </a:r>
                    </a:p>
                  </a:txBody>
                  <a:tcPr horzOverflow="overflow">
                    <a:lnL>
                      <a:noFill/>
                    </a:lnL>
                    <a:lnR>
                      <a:noFill/>
                    </a:lnR>
                    <a:lnT>
                      <a:noFill/>
                    </a:lnT>
                    <a:lnB>
                      <a:noFill/>
                    </a:lnB>
                    <a:lnTlToBr>
                      <a:noFill/>
                    </a:lnTlToBr>
                    <a:lnBlToTr>
                      <a:noFill/>
                    </a:lnBlToTr>
                    <a:noFill/>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solidFill>
                      <a:srgbClr val="A5C249">
                        <a:alpha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smtClean="0">
                          <a:ln>
                            <a:noFill/>
                          </a:ln>
                          <a:solidFill>
                            <a:schemeClr val="tx1"/>
                          </a:solidFill>
                          <a:effectLst/>
                          <a:latin typeface="Calibri" pitchFamily="34" charset="0"/>
                          <a:cs typeface="Arial" charset="0"/>
                        </a:rPr>
                        <a:t> Map of Wetlands, Ponds, Streams, and Riparian Woodlands </a:t>
                      </a:r>
                    </a:p>
                  </a:txBody>
                  <a:tcPr horzOverflow="overflow">
                    <a:lnL>
                      <a:noFill/>
                    </a:lnL>
                    <a:lnR>
                      <a:noFill/>
                    </a:lnR>
                    <a:lnT>
                      <a:noFill/>
                    </a:lnT>
                    <a:lnB>
                      <a:noFill/>
                    </a:lnB>
                    <a:lnTlToBr>
                      <a:noFill/>
                    </a:lnTlToBr>
                    <a:lnBlToTr>
                      <a:noFill/>
                    </a:lnBlToTr>
                    <a:solidFill>
                      <a:srgbClr val="A5C249">
                        <a:alpha val="20000"/>
                      </a:srgbClr>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Arial" charset="0"/>
                        </a:rPr>
                        <a:t>Projects located </a:t>
                      </a:r>
                      <a:r>
                        <a:rPr kumimoji="0" lang="en-US" sz="1800" b="1" i="1" u="none" strike="noStrike" cap="none" normalizeH="0" baseline="0" smtClean="0">
                          <a:ln>
                            <a:noFill/>
                          </a:ln>
                          <a:solidFill>
                            <a:schemeClr val="tx1"/>
                          </a:solidFill>
                          <a:effectLst/>
                          <a:latin typeface="Calibri" pitchFamily="34" charset="0"/>
                          <a:cs typeface="Arial" charset="0"/>
                        </a:rPr>
                        <a:t>inside the urban service area</a:t>
                      </a:r>
                      <a:r>
                        <a:rPr kumimoji="0" lang="en-US" sz="1800" b="0" i="0" u="none" strike="noStrike" cap="none" normalizeH="0" baseline="0" smtClean="0">
                          <a:ln>
                            <a:noFill/>
                          </a:ln>
                          <a:solidFill>
                            <a:schemeClr val="tx1"/>
                          </a:solidFill>
                          <a:effectLst/>
                          <a:latin typeface="Calibri" pitchFamily="34" charset="0"/>
                          <a:cs typeface="Arial" charset="0"/>
                        </a:rPr>
                        <a:t> and is </a:t>
                      </a:r>
                      <a:r>
                        <a:rPr kumimoji="0" lang="en-US" sz="1800" b="1" i="1" u="none" strike="noStrike" cap="none" normalizeH="0" baseline="0" smtClean="0">
                          <a:ln>
                            <a:noFill/>
                          </a:ln>
                          <a:solidFill>
                            <a:schemeClr val="tx1"/>
                          </a:solidFill>
                          <a:effectLst/>
                          <a:latin typeface="Calibri" pitchFamily="34" charset="0"/>
                          <a:cs typeface="Arial" charset="0"/>
                        </a:rPr>
                        <a:t>10 acres or larger </a:t>
                      </a:r>
                      <a:r>
                        <a:rPr kumimoji="0" lang="en-US" sz="1800" b="0" i="0" u="sng" strike="noStrike" cap="none" normalizeH="0" baseline="0" smtClean="0">
                          <a:ln>
                            <a:noFill/>
                          </a:ln>
                          <a:solidFill>
                            <a:schemeClr val="tx1"/>
                          </a:solidFill>
                          <a:effectLst/>
                          <a:latin typeface="Calibri" pitchFamily="34" charset="0"/>
                          <a:cs typeface="Arial" charset="0"/>
                        </a:rPr>
                        <a:t>or</a:t>
                      </a:r>
                      <a:r>
                        <a:rPr kumimoji="0" lang="en-US" sz="1800" b="0" i="0" u="none" strike="noStrike" cap="none" normalizeH="0" baseline="0" smtClean="0">
                          <a:ln>
                            <a:noFill/>
                          </a:ln>
                          <a:solidFill>
                            <a:schemeClr val="tx1"/>
                          </a:solidFill>
                          <a:effectLst/>
                          <a:latin typeface="Calibri" pitchFamily="34" charset="0"/>
                          <a:cs typeface="Arial" charset="0"/>
                        </a:rPr>
                        <a:t> </a:t>
                      </a:r>
                      <a:r>
                        <a:rPr kumimoji="0" lang="en-US" sz="1800" b="1" i="1" u="none" strike="noStrike" cap="none" normalizeH="0" baseline="0" smtClean="0">
                          <a:ln>
                            <a:noFill/>
                          </a:ln>
                          <a:solidFill>
                            <a:schemeClr val="tx1"/>
                          </a:solidFill>
                          <a:effectLst/>
                          <a:latin typeface="Calibri" pitchFamily="34" charset="0"/>
                          <a:cs typeface="Arial" charset="0"/>
                        </a:rPr>
                        <a:t>outside the urban service area</a:t>
                      </a:r>
                      <a:r>
                        <a:rPr kumimoji="0" lang="en-US" sz="1800" b="0" i="0" u="none" strike="noStrike" cap="none" normalizeH="0" baseline="0" smtClean="0">
                          <a:ln>
                            <a:noFill/>
                          </a:ln>
                          <a:solidFill>
                            <a:schemeClr val="tx1"/>
                          </a:solidFill>
                          <a:effectLst/>
                          <a:latin typeface="Calibri" pitchFamily="34" charset="0"/>
                          <a:cs typeface="Arial" charset="0"/>
                        </a:rPr>
                        <a:t> (in rural areas)</a:t>
                      </a:r>
                    </a:p>
                  </a:txBody>
                  <a:tcPr horzOverflow="overflow">
                    <a:lnL>
                      <a:noFill/>
                    </a:lnL>
                    <a:lnR>
                      <a:noFill/>
                    </a:lnR>
                    <a:lnT>
                      <a:noFill/>
                    </a:lnT>
                    <a:lnB>
                      <a:noFill/>
                    </a:lnB>
                    <a:lnTlToBr>
                      <a:noFill/>
                    </a:lnTlToBr>
                    <a:lnBlToTr>
                      <a:noFill/>
                    </a:lnBlToTr>
                    <a:noFill/>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w="12700" cap="flat" cmpd="sng" algn="ctr">
                      <a:solidFill>
                        <a:srgbClr val="A5C249"/>
                      </a:solidFill>
                      <a:prstDash val="solid"/>
                      <a:round/>
                      <a:headEnd type="none" w="med" len="med"/>
                      <a:tailEnd type="none" w="med" len="med"/>
                    </a:lnB>
                    <a:lnTlToBr>
                      <a:noFill/>
                    </a:lnTlToBr>
                    <a:lnBlToTr>
                      <a:noFill/>
                    </a:lnBlToTr>
                    <a:solidFill>
                      <a:srgbClr val="A5C249">
                        <a:alpha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Calibri" pitchFamily="34" charset="0"/>
                          <a:cs typeface="Arial" charset="0"/>
                        </a:rPr>
                        <a:t> GIS files</a:t>
                      </a:r>
                    </a:p>
                  </a:txBody>
                  <a:tcPr horzOverflow="overflow">
                    <a:lnL>
                      <a:noFill/>
                    </a:lnL>
                    <a:lnR>
                      <a:noFill/>
                    </a:lnR>
                    <a:lnT>
                      <a:noFill/>
                    </a:lnT>
                    <a:lnB w="12700" cap="flat" cmpd="sng" algn="ctr">
                      <a:solidFill>
                        <a:srgbClr val="A5C249"/>
                      </a:solidFill>
                      <a:prstDash val="solid"/>
                      <a:round/>
                      <a:headEnd type="none" w="med" len="med"/>
                      <a:tailEnd type="none" w="med" len="med"/>
                    </a:lnB>
                    <a:lnTlToBr>
                      <a:noFill/>
                    </a:lnTlToBr>
                    <a:lnBlToTr>
                      <a:noFill/>
                    </a:lnBlToTr>
                    <a:solidFill>
                      <a:srgbClr val="A5C249">
                        <a:alpha val="20000"/>
                      </a:srgbClr>
                    </a:solidFill>
                  </a:tcPr>
                </a:tc>
              </a:tr>
            </a:tbl>
          </a:graphicData>
        </a:graphic>
      </p:graphicFrame>
      <p:sp>
        <p:nvSpPr>
          <p:cNvPr id="50196" name="Title 1"/>
          <p:cNvSpPr>
            <a:spLocks/>
          </p:cNvSpPr>
          <p:nvPr/>
        </p:nvSpPr>
        <p:spPr bwMode="auto">
          <a:xfrm>
            <a:off x="1628775" y="76200"/>
            <a:ext cx="7515225" cy="1143000"/>
          </a:xfrm>
          <a:prstGeom prst="rect">
            <a:avLst/>
          </a:prstGeom>
          <a:noFill/>
          <a:ln w="9525">
            <a:noFill/>
            <a:miter lim="800000"/>
            <a:headEnd/>
            <a:tailEnd/>
          </a:ln>
        </p:spPr>
        <p:txBody>
          <a:bodyPr anchor="ctr"/>
          <a:lstStyle/>
          <a:p>
            <a:pPr algn="ctr"/>
            <a:r>
              <a:rPr lang="en-US" sz="3200" dirty="0" smtClean="0">
                <a:latin typeface="Calibri" pitchFamily="34" charset="0"/>
              </a:rPr>
              <a:t>Habitat Plan Application/Reporting Package</a:t>
            </a:r>
            <a:endParaRPr lang="en-US" sz="3200" dirty="0">
              <a:latin typeface="Calibri" pitchFamily="34" charset="0"/>
            </a:endParaRPr>
          </a:p>
        </p:txBody>
      </p:sp>
    </p:spTree>
    <p:extLst>
      <p:ext uri="{BB962C8B-B14F-4D97-AF65-F5344CB8AC3E}">
        <p14:creationId xmlns:p14="http://schemas.microsoft.com/office/powerpoint/2010/main" val="3671861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99" y="76200"/>
            <a:ext cx="6142214" cy="1143000"/>
          </a:xfrm>
        </p:spPr>
        <p:txBody>
          <a:bodyPr/>
          <a:lstStyle/>
          <a:p>
            <a:r>
              <a:rPr lang="en-US" dirty="0"/>
              <a:t>Who Developed the Habitat Plan?</a:t>
            </a:r>
          </a:p>
        </p:txBody>
      </p:sp>
      <p:sp>
        <p:nvSpPr>
          <p:cNvPr id="3" name="Content Placeholder 2"/>
          <p:cNvSpPr>
            <a:spLocks noGrp="1"/>
          </p:cNvSpPr>
          <p:nvPr>
            <p:ph idx="1"/>
          </p:nvPr>
        </p:nvSpPr>
        <p:spPr>
          <a:xfrm>
            <a:off x="1676400" y="1524000"/>
            <a:ext cx="7010400" cy="4278945"/>
          </a:xfrm>
        </p:spPr>
        <p:txBody>
          <a:bodyPr/>
          <a:lstStyle/>
          <a:p>
            <a:pPr marL="0" indent="0">
              <a:buNone/>
            </a:pPr>
            <a:r>
              <a:rPr lang="en-US" dirty="0"/>
              <a:t>The Plan was prepared by six local </a:t>
            </a:r>
            <a:r>
              <a:rPr lang="en-US" dirty="0" smtClean="0"/>
              <a:t>agencies.</a:t>
            </a:r>
            <a:endParaRPr lang="en-US" dirty="0"/>
          </a:p>
          <a:p>
            <a:pPr lvl="0" fontAlgn="base"/>
            <a:r>
              <a:rPr lang="en-US" dirty="0"/>
              <a:t>City of Gilroy.</a:t>
            </a:r>
          </a:p>
          <a:p>
            <a:pPr lvl="0" fontAlgn="base"/>
            <a:r>
              <a:rPr lang="en-US" dirty="0"/>
              <a:t>City of Morgan Hill.</a:t>
            </a:r>
          </a:p>
          <a:p>
            <a:pPr lvl="0" fontAlgn="base"/>
            <a:r>
              <a:rPr lang="en-US" dirty="0"/>
              <a:t>City of San José.</a:t>
            </a:r>
          </a:p>
          <a:p>
            <a:pPr lvl="0" fontAlgn="base"/>
            <a:r>
              <a:rPr lang="en-US" dirty="0"/>
              <a:t>County of Santa </a:t>
            </a:r>
            <a:r>
              <a:rPr lang="en-US" dirty="0" smtClean="0"/>
              <a:t>Clara.</a:t>
            </a:r>
            <a:endParaRPr lang="en-US" dirty="0"/>
          </a:p>
          <a:p>
            <a:pPr lvl="0" fontAlgn="base"/>
            <a:r>
              <a:rPr lang="en-US" dirty="0"/>
              <a:t>Santa Clara Valley Water District.</a:t>
            </a:r>
          </a:p>
          <a:p>
            <a:r>
              <a:rPr lang="en-US" dirty="0"/>
              <a:t>Santa Clara Valley Transportation Authority.</a:t>
            </a:r>
          </a:p>
        </p:txBody>
      </p:sp>
      <p:sp>
        <p:nvSpPr>
          <p:cNvPr id="4" name="Slide Number Placeholder 3"/>
          <p:cNvSpPr>
            <a:spLocks noGrp="1"/>
          </p:cNvSpPr>
          <p:nvPr>
            <p:ph type="sldNum" sz="quarter" idx="12"/>
          </p:nvPr>
        </p:nvSpPr>
        <p:spPr/>
        <p:txBody>
          <a:bodyPr/>
          <a:lstStyle/>
          <a:p>
            <a:fld id="{BD3E6F33-9149-4F5B-BC12-F342A25203F1}" type="slidenum">
              <a:rPr lang="en-US" smtClean="0"/>
              <a:pPr/>
              <a:t>4</a:t>
            </a:fld>
            <a:endParaRPr lang="en-US"/>
          </a:p>
        </p:txBody>
      </p:sp>
      <p:pic>
        <p:nvPicPr>
          <p:cNvPr id="1026" name="Picture 2" descr="X:\Santa Clara County\CAT_SCV-HCP\T4_Website\Local Partner Logos\scvlogos_hre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765662"/>
            <a:ext cx="8153400" cy="140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2953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850" y="-17325"/>
            <a:ext cx="91440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Overview of the Compliance Process</a:t>
            </a:r>
            <a:endParaRPr lang="en-US" sz="2800" b="1" dirty="0"/>
          </a:p>
        </p:txBody>
      </p:sp>
      <p:sp>
        <p:nvSpPr>
          <p:cNvPr id="3" name="Freeform 2"/>
          <p:cNvSpPr/>
          <p:nvPr/>
        </p:nvSpPr>
        <p:spPr>
          <a:xfrm>
            <a:off x="1641772" y="874850"/>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2400" kern="1200" dirty="0" smtClean="0">
                <a:solidFill>
                  <a:schemeClr val="tx1"/>
                </a:solidFill>
              </a:rPr>
              <a:t>Determine if project is a covered activity</a:t>
            </a:r>
            <a:endParaRPr lang="en-US" sz="2400" kern="1200" dirty="0">
              <a:solidFill>
                <a:schemeClr val="tx1"/>
              </a:solidFill>
            </a:endParaRPr>
          </a:p>
        </p:txBody>
      </p:sp>
      <p:sp>
        <p:nvSpPr>
          <p:cNvPr id="4" name="Freeform 3"/>
          <p:cNvSpPr/>
          <p:nvPr/>
        </p:nvSpPr>
        <p:spPr>
          <a:xfrm>
            <a:off x="1641772" y="2412871"/>
            <a:ext cx="5416190"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accent6">
              <a:lumMod val="60000"/>
              <a:lumOff val="40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kern="1200" dirty="0" smtClean="0"/>
              <a:t>Verify Land Cover on Project Site</a:t>
            </a:r>
          </a:p>
          <a:p>
            <a:pPr lvl="0" algn="ctr" defTabSz="800100">
              <a:lnSpc>
                <a:spcPct val="90000"/>
              </a:lnSpc>
              <a:spcBef>
                <a:spcPct val="0"/>
              </a:spcBef>
            </a:pPr>
            <a:r>
              <a:rPr lang="en-US" sz="2400" dirty="0" smtClean="0"/>
              <a:t>-------------------</a:t>
            </a:r>
            <a:endParaRPr lang="en-US" sz="2400" kern="1200" dirty="0" smtClean="0"/>
          </a:p>
          <a:p>
            <a:pPr lvl="0" algn="ctr" defTabSz="800100">
              <a:lnSpc>
                <a:spcPct val="90000"/>
              </a:lnSpc>
              <a:spcBef>
                <a:spcPct val="0"/>
              </a:spcBef>
            </a:pPr>
            <a:r>
              <a:rPr lang="en-US" sz="2400" dirty="0" smtClean="0"/>
              <a:t>Determine Conditions and Calculate Fees</a:t>
            </a:r>
            <a:endParaRPr lang="en-US" sz="2400" kern="1200" dirty="0"/>
          </a:p>
        </p:txBody>
      </p:sp>
      <p:sp>
        <p:nvSpPr>
          <p:cNvPr id="5" name="Freeform 4"/>
          <p:cNvSpPr/>
          <p:nvPr/>
        </p:nvSpPr>
        <p:spPr>
          <a:xfrm>
            <a:off x="1641772" y="3779914"/>
            <a:ext cx="5269319" cy="153802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Complete, Submit, and Finalize Application/Reporting Package</a:t>
            </a:r>
            <a:endParaRPr lang="en-US" sz="2400" kern="1200" dirty="0"/>
          </a:p>
        </p:txBody>
      </p:sp>
      <p:sp>
        <p:nvSpPr>
          <p:cNvPr id="6" name="Freeform 5"/>
          <p:cNvSpPr/>
          <p:nvPr/>
        </p:nvSpPr>
        <p:spPr>
          <a:xfrm>
            <a:off x="1641772" y="5472418"/>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Pay Fees and Construct Project</a:t>
            </a:r>
          </a:p>
          <a:p>
            <a:pPr lvl="0" algn="ctr" defTabSz="800100">
              <a:lnSpc>
                <a:spcPct val="90000"/>
              </a:lnSpc>
              <a:spcBef>
                <a:spcPct val="0"/>
              </a:spcBef>
            </a:pPr>
            <a:r>
              <a:rPr lang="en-US" sz="2400" dirty="0" smtClean="0"/>
              <a:t>------------------------------</a:t>
            </a:r>
          </a:p>
          <a:p>
            <a:pPr lvl="0" algn="ctr" defTabSz="800100">
              <a:lnSpc>
                <a:spcPct val="90000"/>
              </a:lnSpc>
              <a:spcBef>
                <a:spcPct val="0"/>
              </a:spcBef>
            </a:pPr>
            <a:r>
              <a:rPr lang="en-US" sz="2400" kern="1200" dirty="0" smtClean="0"/>
              <a:t>Comply with Conditions</a:t>
            </a:r>
            <a:endParaRPr lang="en-US" sz="2400" kern="1200" dirty="0"/>
          </a:p>
        </p:txBody>
      </p:sp>
      <p:sp>
        <p:nvSpPr>
          <p:cNvPr id="7" name="TextBox 6"/>
          <p:cNvSpPr txBox="1"/>
          <p:nvPr/>
        </p:nvSpPr>
        <p:spPr>
          <a:xfrm>
            <a:off x="353702" y="1334226"/>
            <a:ext cx="1061106" cy="461665"/>
          </a:xfrm>
          <a:prstGeom prst="rect">
            <a:avLst/>
          </a:prstGeom>
          <a:noFill/>
        </p:spPr>
        <p:txBody>
          <a:bodyPr wrap="square" rtlCol="0">
            <a:spAutoFit/>
          </a:bodyPr>
          <a:lstStyle/>
          <a:p>
            <a:r>
              <a:rPr lang="en-US" sz="2400" dirty="0" smtClean="0"/>
              <a:t>Step 1</a:t>
            </a:r>
            <a:endParaRPr lang="en-US" sz="2400" dirty="0"/>
          </a:p>
        </p:txBody>
      </p:sp>
      <p:sp>
        <p:nvSpPr>
          <p:cNvPr id="9" name="TextBox 8"/>
          <p:cNvSpPr txBox="1"/>
          <p:nvPr/>
        </p:nvSpPr>
        <p:spPr>
          <a:xfrm>
            <a:off x="353702" y="2764276"/>
            <a:ext cx="1061106" cy="461665"/>
          </a:xfrm>
          <a:prstGeom prst="rect">
            <a:avLst/>
          </a:prstGeom>
          <a:noFill/>
        </p:spPr>
        <p:txBody>
          <a:bodyPr wrap="square" rtlCol="0">
            <a:spAutoFit/>
          </a:bodyPr>
          <a:lstStyle/>
          <a:p>
            <a:r>
              <a:rPr lang="en-US" sz="2400" dirty="0" smtClean="0"/>
              <a:t>Step 2</a:t>
            </a:r>
            <a:endParaRPr lang="en-US" sz="2400" dirty="0"/>
          </a:p>
        </p:txBody>
      </p:sp>
      <p:sp>
        <p:nvSpPr>
          <p:cNvPr id="10" name="TextBox 9"/>
          <p:cNvSpPr txBox="1"/>
          <p:nvPr/>
        </p:nvSpPr>
        <p:spPr>
          <a:xfrm>
            <a:off x="280349" y="4331277"/>
            <a:ext cx="1061106" cy="461665"/>
          </a:xfrm>
          <a:prstGeom prst="rect">
            <a:avLst/>
          </a:prstGeom>
          <a:noFill/>
        </p:spPr>
        <p:txBody>
          <a:bodyPr wrap="square" rtlCol="0">
            <a:spAutoFit/>
          </a:bodyPr>
          <a:lstStyle/>
          <a:p>
            <a:r>
              <a:rPr lang="en-US" sz="2400" dirty="0" smtClean="0"/>
              <a:t>Step 3</a:t>
            </a:r>
            <a:endParaRPr lang="en-US" sz="2400" dirty="0"/>
          </a:p>
        </p:txBody>
      </p:sp>
      <p:sp>
        <p:nvSpPr>
          <p:cNvPr id="11" name="TextBox 10"/>
          <p:cNvSpPr txBox="1"/>
          <p:nvPr/>
        </p:nvSpPr>
        <p:spPr>
          <a:xfrm>
            <a:off x="353702" y="5850053"/>
            <a:ext cx="1061106" cy="461665"/>
          </a:xfrm>
          <a:prstGeom prst="rect">
            <a:avLst/>
          </a:prstGeom>
          <a:noFill/>
        </p:spPr>
        <p:txBody>
          <a:bodyPr wrap="square" rtlCol="0">
            <a:spAutoFit/>
          </a:bodyPr>
          <a:lstStyle/>
          <a:p>
            <a:r>
              <a:rPr lang="en-US" sz="2400" dirty="0" smtClean="0"/>
              <a:t>Step 4</a:t>
            </a:r>
            <a:endParaRPr lang="en-US" sz="2400" dirty="0"/>
          </a:p>
        </p:txBody>
      </p:sp>
    </p:spTree>
    <p:extLst>
      <p:ext uri="{BB962C8B-B14F-4D97-AF65-F5344CB8AC3E}">
        <p14:creationId xmlns:p14="http://schemas.microsoft.com/office/powerpoint/2010/main" val="20872651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41</a:t>
            </a:fld>
            <a:endParaRPr lang="en-US" dirty="0"/>
          </a:p>
        </p:txBody>
      </p:sp>
      <p:sp>
        <p:nvSpPr>
          <p:cNvPr id="3" name="Content Placeholder 2"/>
          <p:cNvSpPr>
            <a:spLocks noGrp="1"/>
          </p:cNvSpPr>
          <p:nvPr>
            <p:ph idx="4294967295"/>
          </p:nvPr>
        </p:nvSpPr>
        <p:spPr>
          <a:xfrm>
            <a:off x="4648200" y="1738860"/>
            <a:ext cx="4495800" cy="4278312"/>
          </a:xfrm>
        </p:spPr>
        <p:txBody>
          <a:bodyPr>
            <a:normAutofit fontScale="70000" lnSpcReduction="20000"/>
          </a:bodyPr>
          <a:lstStyle/>
          <a:p>
            <a:pPr marL="0" indent="0">
              <a:buNone/>
            </a:pPr>
            <a:r>
              <a:rPr lang="en-US" b="1" dirty="0" smtClean="0"/>
              <a:t>Land Cover</a:t>
            </a:r>
          </a:p>
          <a:p>
            <a:r>
              <a:rPr lang="en-US" dirty="0"/>
              <a:t>How do I determine </a:t>
            </a:r>
            <a:r>
              <a:rPr lang="en-US" dirty="0" smtClean="0"/>
              <a:t>and document the land cover </a:t>
            </a:r>
            <a:r>
              <a:rPr lang="en-US" dirty="0"/>
              <a:t>on </a:t>
            </a:r>
            <a:r>
              <a:rPr lang="en-US" dirty="0" smtClean="0"/>
              <a:t>the property?</a:t>
            </a:r>
            <a:endParaRPr lang="en-US" dirty="0"/>
          </a:p>
          <a:p>
            <a:pPr marL="0" indent="0">
              <a:buNone/>
            </a:pPr>
            <a:r>
              <a:rPr lang="en-US" b="1" dirty="0" smtClean="0"/>
              <a:t>Conditions</a:t>
            </a:r>
          </a:p>
          <a:p>
            <a:r>
              <a:rPr lang="en-US" dirty="0" smtClean="0"/>
              <a:t>How </a:t>
            </a:r>
            <a:r>
              <a:rPr lang="en-US" dirty="0"/>
              <a:t>do I determine which Habitat Plan conditions apply to a project</a:t>
            </a:r>
            <a:r>
              <a:rPr lang="en-US" dirty="0" smtClean="0"/>
              <a:t>?</a:t>
            </a:r>
          </a:p>
          <a:p>
            <a:pPr marL="0" indent="0">
              <a:buNone/>
            </a:pPr>
            <a:r>
              <a:rPr lang="en-US" b="1" dirty="0"/>
              <a:t>Fees</a:t>
            </a:r>
          </a:p>
          <a:p>
            <a:r>
              <a:rPr lang="en-US" dirty="0"/>
              <a:t>How do I determine which Habitat Plan fees apply to a project?</a:t>
            </a:r>
          </a:p>
          <a:p>
            <a:r>
              <a:rPr lang="en-US" dirty="0"/>
              <a:t>How are the fees calculated</a:t>
            </a:r>
            <a:r>
              <a:rPr lang="en-US" dirty="0" smtClean="0"/>
              <a:t>?</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75" t="15234" r="25000" b="10156"/>
          <a:stretch/>
        </p:blipFill>
        <p:spPr bwMode="auto">
          <a:xfrm>
            <a:off x="228600" y="1748300"/>
            <a:ext cx="3809202" cy="4724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613" t="23728" r="24393" b="5380"/>
          <a:stretch/>
        </p:blipFill>
        <p:spPr bwMode="auto">
          <a:xfrm>
            <a:off x="1237188" y="3196099"/>
            <a:ext cx="3030012" cy="3661901"/>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6147" name="Picture 3" descr="P:\Santa Clara County\05489.05_SCVHP_Implementation\02_Website\Pictures\AlmadenQuicksilverPar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7702" y="5121275"/>
            <a:ext cx="1600200" cy="16002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Freeform 7"/>
          <p:cNvSpPr/>
          <p:nvPr/>
        </p:nvSpPr>
        <p:spPr>
          <a:xfrm>
            <a:off x="2124093" y="210933"/>
            <a:ext cx="5416190"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accent6">
              <a:lumMod val="60000"/>
              <a:lumOff val="40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kern="1200" dirty="0" smtClean="0"/>
              <a:t>Verify Land Cover on Project Site</a:t>
            </a:r>
          </a:p>
          <a:p>
            <a:pPr lvl="0" algn="ctr" defTabSz="800100">
              <a:lnSpc>
                <a:spcPct val="90000"/>
              </a:lnSpc>
              <a:spcBef>
                <a:spcPct val="0"/>
              </a:spcBef>
            </a:pPr>
            <a:r>
              <a:rPr lang="en-US" sz="2400" dirty="0" smtClean="0"/>
              <a:t>-------------------</a:t>
            </a:r>
            <a:endParaRPr lang="en-US" sz="2400" kern="1200" dirty="0" smtClean="0"/>
          </a:p>
          <a:p>
            <a:pPr lvl="0" algn="ctr" defTabSz="800100">
              <a:lnSpc>
                <a:spcPct val="90000"/>
              </a:lnSpc>
              <a:spcBef>
                <a:spcPct val="0"/>
              </a:spcBef>
            </a:pPr>
            <a:r>
              <a:rPr lang="en-US" sz="2400" dirty="0" smtClean="0"/>
              <a:t>Determine Conditions and Calculate Fees</a:t>
            </a:r>
            <a:endParaRPr lang="en-US" sz="2400" kern="1200" dirty="0"/>
          </a:p>
        </p:txBody>
      </p:sp>
      <p:sp>
        <p:nvSpPr>
          <p:cNvPr id="10" name="TextBox 9"/>
          <p:cNvSpPr txBox="1"/>
          <p:nvPr/>
        </p:nvSpPr>
        <p:spPr>
          <a:xfrm>
            <a:off x="706635" y="435358"/>
            <a:ext cx="1061106" cy="461665"/>
          </a:xfrm>
          <a:prstGeom prst="rect">
            <a:avLst/>
          </a:prstGeom>
          <a:noFill/>
        </p:spPr>
        <p:txBody>
          <a:bodyPr wrap="square" rtlCol="0">
            <a:spAutoFit/>
          </a:bodyPr>
          <a:lstStyle/>
          <a:p>
            <a:r>
              <a:rPr lang="en-US" sz="2400" dirty="0" smtClean="0"/>
              <a:t>Step 2</a:t>
            </a:r>
            <a:endParaRPr lang="en-US" sz="2400" dirty="0"/>
          </a:p>
        </p:txBody>
      </p:sp>
    </p:spTree>
    <p:extLst>
      <p:ext uri="{BB962C8B-B14F-4D97-AF65-F5344CB8AC3E}">
        <p14:creationId xmlns:p14="http://schemas.microsoft.com/office/powerpoint/2010/main" val="28125109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Land Cover</a:t>
            </a:r>
            <a:endParaRPr lang="en-US" dirty="0"/>
          </a:p>
        </p:txBody>
      </p:sp>
      <p:sp>
        <p:nvSpPr>
          <p:cNvPr id="3" name="Subtitle 2"/>
          <p:cNvSpPr>
            <a:spLocks noGrp="1"/>
          </p:cNvSpPr>
          <p:nvPr>
            <p:ph type="subTitle" idx="1"/>
          </p:nvPr>
        </p:nvSpPr>
        <p:spPr/>
        <p:txBody>
          <a:bodyPr/>
          <a:lstStyle/>
          <a:p>
            <a:r>
              <a:rPr lang="en-US" dirty="0" smtClean="0"/>
              <a:t>Mapping and Defining Impacts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42</a:t>
            </a:fld>
            <a:endParaRPr lang="en-US"/>
          </a:p>
        </p:txBody>
      </p:sp>
    </p:spTree>
    <p:extLst>
      <p:ext uri="{BB962C8B-B14F-4D97-AF65-F5344CB8AC3E}">
        <p14:creationId xmlns:p14="http://schemas.microsoft.com/office/powerpoint/2010/main" val="479943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43</a:t>
            </a:fld>
            <a:endParaRPr lang="en-US"/>
          </a:p>
        </p:txBody>
      </p:sp>
      <p:sp>
        <p:nvSpPr>
          <p:cNvPr id="2" name="Title 1"/>
          <p:cNvSpPr>
            <a:spLocks noGrp="1"/>
          </p:cNvSpPr>
          <p:nvPr>
            <p:ph type="title" idx="4294967295"/>
          </p:nvPr>
        </p:nvSpPr>
        <p:spPr>
          <a:xfrm>
            <a:off x="1000282" y="79512"/>
            <a:ext cx="7210425" cy="609600"/>
          </a:xfrm>
        </p:spPr>
        <p:txBody>
          <a:bodyPr>
            <a:noAutofit/>
          </a:bodyPr>
          <a:lstStyle/>
          <a:p>
            <a:r>
              <a:rPr lang="en-US" sz="3600" dirty="0" smtClean="0"/>
              <a:t>Verify Land Cover</a:t>
            </a:r>
            <a:endParaRPr lang="en-US" sz="3600" dirty="0"/>
          </a:p>
        </p:txBody>
      </p:sp>
      <p:sp>
        <p:nvSpPr>
          <p:cNvPr id="8" name="Rectangle 1"/>
          <p:cNvSpPr>
            <a:spLocks noChangeArrowheads="1"/>
          </p:cNvSpPr>
          <p:nvPr/>
        </p:nvSpPr>
        <p:spPr bwMode="auto">
          <a:xfrm>
            <a:off x="1760538" y="35607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90841066"/>
              </p:ext>
            </p:extLst>
          </p:nvPr>
        </p:nvGraphicFramePr>
        <p:xfrm>
          <a:off x="76200" y="1066799"/>
          <a:ext cx="8915400" cy="5800789"/>
        </p:xfrm>
        <a:graphic>
          <a:graphicData uri="http://schemas.openxmlformats.org/drawingml/2006/table">
            <a:tbl>
              <a:tblPr>
                <a:tableStyleId>{7DF18680-E054-41AD-8BC1-D1AEF772440D}</a:tableStyleId>
              </a:tblPr>
              <a:tblGrid>
                <a:gridCol w="4774590"/>
                <a:gridCol w="4140810"/>
              </a:tblGrid>
              <a:tr h="398730">
                <a:tc>
                  <a:txBody>
                    <a:bodyPr/>
                    <a:lstStyle/>
                    <a:p>
                      <a:pPr marL="0" marR="0">
                        <a:lnSpc>
                          <a:spcPct val="110000"/>
                        </a:lnSpc>
                        <a:spcBef>
                          <a:spcPts val="200"/>
                        </a:spcBef>
                        <a:spcAft>
                          <a:spcPts val="200"/>
                        </a:spcAft>
                      </a:pPr>
                      <a:r>
                        <a:rPr lang="en-US" sz="2000" dirty="0"/>
                        <a:t>Land </a:t>
                      </a:r>
                      <a:r>
                        <a:rPr lang="en-US" sz="2000" dirty="0" smtClean="0"/>
                        <a:t>Cover (37 types,</a:t>
                      </a:r>
                      <a:r>
                        <a:rPr lang="en-US" sz="2000" baseline="0" dirty="0" smtClean="0"/>
                        <a:t> Table 3-2)</a:t>
                      </a:r>
                      <a:endParaRPr lang="en-US" sz="2000" b="1" dirty="0">
                        <a:latin typeface="Calibri" pitchFamily="34" charset="0"/>
                        <a:ea typeface="Times New Roman"/>
                        <a:cs typeface="Times New Roman"/>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marL="0" marR="0">
                        <a:lnSpc>
                          <a:spcPct val="110000"/>
                        </a:lnSpc>
                        <a:spcBef>
                          <a:spcPts val="200"/>
                        </a:spcBef>
                        <a:spcAft>
                          <a:spcPts val="200"/>
                        </a:spcAft>
                      </a:pPr>
                      <a:r>
                        <a:rPr lang="en-US" sz="2000" dirty="0" smtClean="0"/>
                        <a:t>      Field </a:t>
                      </a:r>
                      <a:r>
                        <a:rPr lang="en-US" sz="2000" dirty="0"/>
                        <a:t>Verification Method</a:t>
                      </a:r>
                      <a:endParaRPr lang="en-US" sz="2000" b="1" dirty="0">
                        <a:latin typeface="Calibri" pitchFamily="34" charset="0"/>
                        <a:ea typeface="Times New Roman"/>
                        <a:cs typeface="Times New Roman"/>
                      </a:endParaRPr>
                    </a:p>
                  </a:txBody>
                  <a:tcPr marL="0" marR="0" marT="0" marB="0" anchor="b">
                    <a:lnT w="12700" cap="flat" cmpd="sng" algn="ctr">
                      <a:solidFill>
                        <a:schemeClr val="tx1"/>
                      </a:solidFill>
                      <a:prstDash val="solid"/>
                      <a:round/>
                      <a:headEnd type="none" w="med" len="med"/>
                      <a:tailEnd type="none" w="med" len="med"/>
                    </a:lnT>
                    <a:noFill/>
                  </a:tcPr>
                </a:tc>
              </a:tr>
              <a:tr h="1805362">
                <a:tc>
                  <a:txBody>
                    <a:bodyPr/>
                    <a:lstStyle/>
                    <a:p>
                      <a:pPr marL="0" marR="0">
                        <a:lnSpc>
                          <a:spcPct val="110000"/>
                        </a:lnSpc>
                        <a:spcBef>
                          <a:spcPts val="200"/>
                        </a:spcBef>
                        <a:spcAft>
                          <a:spcPts val="200"/>
                        </a:spcAft>
                      </a:pPr>
                      <a:r>
                        <a:rPr lang="en-US" sz="2000" dirty="0" smtClean="0"/>
                        <a:t>Disturbed</a:t>
                      </a:r>
                      <a:r>
                        <a:rPr lang="en-US" sz="2000" baseline="0" dirty="0" smtClean="0"/>
                        <a:t> / Common - </a:t>
                      </a:r>
                      <a:r>
                        <a:rPr lang="en-US" sz="2000" dirty="0" smtClean="0"/>
                        <a:t>Grassland</a:t>
                      </a:r>
                      <a:r>
                        <a:rPr lang="en-US" sz="2000" dirty="0"/>
                        <a:t>, </a:t>
                      </a:r>
                      <a:r>
                        <a:rPr lang="en-US" sz="2000" dirty="0" smtClean="0"/>
                        <a:t>Grain</a:t>
                      </a:r>
                      <a:r>
                        <a:rPr lang="en-US" sz="2000" dirty="0"/>
                        <a:t>, Row Crop, </a:t>
                      </a:r>
                      <a:r>
                        <a:rPr lang="en-US" sz="2000" dirty="0" smtClean="0"/>
                        <a:t>Urban</a:t>
                      </a:r>
                      <a:r>
                        <a:rPr lang="en-US" sz="2000" dirty="0"/>
                        <a:t>-Suburban, Rural-</a:t>
                      </a:r>
                      <a:r>
                        <a:rPr lang="en-US" sz="2000" dirty="0" smtClean="0"/>
                        <a:t>Residential</a:t>
                      </a:r>
                      <a:r>
                        <a:rPr lang="en-US" sz="2000" dirty="0"/>
                        <a:t>, Golf Courses/Urban Parks, </a:t>
                      </a:r>
                      <a:endParaRPr lang="en-US" sz="2000" dirty="0">
                        <a:latin typeface="Calibri" pitchFamily="34" charset="0"/>
                        <a:ea typeface="Times New Roman"/>
                        <a:cs typeface="Times New Roman"/>
                      </a:endParaRPr>
                    </a:p>
                  </a:txBody>
                  <a:tcPr marL="0" marR="0" marT="0" marB="0"/>
                </a:tc>
                <a:tc>
                  <a:txBody>
                    <a:bodyPr/>
                    <a:lstStyle/>
                    <a:p>
                      <a:pPr marL="342900" marR="0" indent="-342900">
                        <a:lnSpc>
                          <a:spcPct val="110000"/>
                        </a:lnSpc>
                        <a:spcBef>
                          <a:spcPts val="200"/>
                        </a:spcBef>
                        <a:spcAft>
                          <a:spcPts val="200"/>
                        </a:spcAft>
                        <a:buFont typeface="Arial" pitchFamily="34" charset="0"/>
                        <a:buChar char="•"/>
                      </a:pPr>
                      <a:r>
                        <a:rPr lang="en-US" sz="2000" dirty="0"/>
                        <a:t>Site Plans, Site Photos </a:t>
                      </a:r>
                    </a:p>
                    <a:p>
                      <a:pPr marL="342900" marR="0" indent="-342900">
                        <a:lnSpc>
                          <a:spcPct val="110000"/>
                        </a:lnSpc>
                        <a:spcBef>
                          <a:spcPts val="200"/>
                        </a:spcBef>
                        <a:spcAft>
                          <a:spcPts val="200"/>
                        </a:spcAft>
                        <a:buFont typeface="Arial" pitchFamily="34" charset="0"/>
                        <a:buChar char="•"/>
                      </a:pPr>
                      <a:r>
                        <a:rPr lang="en-US" sz="2000" dirty="0"/>
                        <a:t>Planning or building office staff may also use aerial photos or a site visit for verification</a:t>
                      </a:r>
                      <a:endParaRPr lang="en-US" sz="2000" dirty="0">
                        <a:latin typeface="Calibri" pitchFamily="34" charset="0"/>
                        <a:ea typeface="Times New Roman"/>
                        <a:cs typeface="Times New Roman"/>
                      </a:endParaRPr>
                    </a:p>
                  </a:txBody>
                  <a:tcPr marL="0" marR="0" marT="0" marB="0"/>
                </a:tc>
              </a:tr>
              <a:tr h="1099933">
                <a:tc>
                  <a:txBody>
                    <a:bodyPr/>
                    <a:lstStyle/>
                    <a:p>
                      <a:pPr marL="0" marR="0">
                        <a:lnSpc>
                          <a:spcPct val="110000"/>
                        </a:lnSpc>
                        <a:spcBef>
                          <a:spcPts val="200"/>
                        </a:spcBef>
                        <a:spcAft>
                          <a:spcPts val="200"/>
                        </a:spcAft>
                      </a:pPr>
                      <a:r>
                        <a:rPr lang="en-US" sz="2000" dirty="0" smtClean="0"/>
                        <a:t>Woodland - Mixed </a:t>
                      </a:r>
                      <a:r>
                        <a:rPr lang="en-US" sz="2000" dirty="0"/>
                        <a:t>Oak Woodland and Forest, </a:t>
                      </a:r>
                      <a:r>
                        <a:rPr lang="en-US" sz="2000" dirty="0" smtClean="0"/>
                        <a:t>Other Forests and Woodlands</a:t>
                      </a:r>
                      <a:endParaRPr lang="en-US" sz="2000" dirty="0">
                        <a:latin typeface="Calibri" pitchFamily="34" charset="0"/>
                        <a:ea typeface="Times New Roman"/>
                        <a:cs typeface="Times New Roman"/>
                      </a:endParaRPr>
                    </a:p>
                  </a:txBody>
                  <a:tcPr marL="0" marR="0" marT="0" marB="0">
                    <a:noFill/>
                  </a:tcPr>
                </a:tc>
                <a:tc>
                  <a:txBody>
                    <a:bodyPr/>
                    <a:lstStyle/>
                    <a:p>
                      <a:pPr marL="342900" marR="0" indent="-342900">
                        <a:lnSpc>
                          <a:spcPct val="110000"/>
                        </a:lnSpc>
                        <a:spcBef>
                          <a:spcPts val="200"/>
                        </a:spcBef>
                        <a:spcAft>
                          <a:spcPts val="200"/>
                        </a:spcAft>
                        <a:buFont typeface="Arial" pitchFamily="34" charset="0"/>
                        <a:buChar char="•"/>
                      </a:pPr>
                      <a:r>
                        <a:rPr lang="en-US" sz="2000" dirty="0"/>
                        <a:t>Mapping by Arborist, Forester, or Qualified </a:t>
                      </a:r>
                      <a:r>
                        <a:rPr lang="en-US" sz="2000" dirty="0" smtClean="0"/>
                        <a:t>Biologist</a:t>
                      </a:r>
                    </a:p>
                    <a:p>
                      <a:pPr marL="342900" marR="0" indent="-342900">
                        <a:lnSpc>
                          <a:spcPct val="110000"/>
                        </a:lnSpc>
                        <a:spcBef>
                          <a:spcPts val="200"/>
                        </a:spcBef>
                        <a:spcAft>
                          <a:spcPts val="200"/>
                        </a:spcAft>
                        <a:buFont typeface="Arial" pitchFamily="34" charset="0"/>
                        <a:buChar char="•"/>
                      </a:pPr>
                      <a:r>
                        <a:rPr lang="en-US" sz="2000" dirty="0" smtClean="0"/>
                        <a:t>Requires</a:t>
                      </a:r>
                      <a:r>
                        <a:rPr lang="en-US" sz="2000" baseline="0" dirty="0" smtClean="0"/>
                        <a:t> site visit and mapping of land covers</a:t>
                      </a:r>
                      <a:endParaRPr lang="en-US" sz="2000" dirty="0"/>
                    </a:p>
                  </a:txBody>
                  <a:tcPr marL="0" marR="0" marT="0" marB="0">
                    <a:noFill/>
                  </a:tcPr>
                </a:tc>
              </a:tr>
              <a:tr h="2204777">
                <a:tc>
                  <a:txBody>
                    <a:bodyPr/>
                    <a:lstStyle/>
                    <a:p>
                      <a:pPr marL="0" marR="0">
                        <a:lnSpc>
                          <a:spcPct val="110000"/>
                        </a:lnSpc>
                        <a:spcBef>
                          <a:spcPts val="200"/>
                        </a:spcBef>
                        <a:spcAft>
                          <a:spcPts val="200"/>
                        </a:spcAft>
                      </a:pPr>
                      <a:endParaRPr lang="en-US" sz="2000" dirty="0" smtClean="0"/>
                    </a:p>
                    <a:p>
                      <a:pPr marL="0" marR="0">
                        <a:lnSpc>
                          <a:spcPct val="110000"/>
                        </a:lnSpc>
                        <a:spcBef>
                          <a:spcPts val="200"/>
                        </a:spcBef>
                        <a:spcAft>
                          <a:spcPts val="200"/>
                        </a:spcAft>
                      </a:pPr>
                      <a:r>
                        <a:rPr lang="en-US" sz="2000" dirty="0" smtClean="0"/>
                        <a:t>Sensitive / Natural - Serpentine </a:t>
                      </a:r>
                      <a:r>
                        <a:rPr lang="en-US" sz="2000" dirty="0"/>
                        <a:t>Bunchgrass Grassland, Northern Mixed Chaparral, </a:t>
                      </a:r>
                      <a:r>
                        <a:rPr lang="en-US" sz="2000" dirty="0" smtClean="0"/>
                        <a:t>Riparian and Wetlands</a:t>
                      </a:r>
                      <a:endParaRPr lang="en-US" sz="2000" dirty="0">
                        <a:latin typeface="Calibri" pitchFamily="34" charset="0"/>
                        <a:ea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c>
                  <a:txBody>
                    <a:bodyPr/>
                    <a:lstStyle/>
                    <a:p>
                      <a:pPr marL="342900" marR="0" indent="-342900">
                        <a:lnSpc>
                          <a:spcPct val="110000"/>
                        </a:lnSpc>
                        <a:spcBef>
                          <a:spcPts val="200"/>
                        </a:spcBef>
                        <a:spcAft>
                          <a:spcPts val="200"/>
                        </a:spcAft>
                        <a:buFont typeface="Arial" pitchFamily="34" charset="0"/>
                        <a:buChar char="•"/>
                      </a:pPr>
                      <a:endParaRPr lang="en-US" sz="2000" dirty="0" smtClean="0"/>
                    </a:p>
                    <a:p>
                      <a:pPr marL="342900" marR="0" indent="-342900">
                        <a:lnSpc>
                          <a:spcPct val="110000"/>
                        </a:lnSpc>
                        <a:spcBef>
                          <a:spcPts val="200"/>
                        </a:spcBef>
                        <a:spcAft>
                          <a:spcPts val="200"/>
                        </a:spcAft>
                        <a:buFont typeface="Arial" pitchFamily="34" charset="0"/>
                        <a:buChar char="•"/>
                      </a:pPr>
                      <a:r>
                        <a:rPr lang="en-US" sz="2000" dirty="0" smtClean="0"/>
                        <a:t>Mapping </a:t>
                      </a:r>
                      <a:r>
                        <a:rPr lang="en-US" sz="2000" dirty="0"/>
                        <a:t>by a Qualified </a:t>
                      </a:r>
                      <a:r>
                        <a:rPr lang="en-US" sz="2000" dirty="0" smtClean="0"/>
                        <a:t>Biologist</a:t>
                      </a:r>
                      <a:endParaRPr lang="en-US" sz="2000" dirty="0"/>
                    </a:p>
                    <a:p>
                      <a:pPr marL="342900" marR="0" indent="-342900">
                        <a:lnSpc>
                          <a:spcPct val="110000"/>
                        </a:lnSpc>
                        <a:spcBef>
                          <a:spcPts val="200"/>
                        </a:spcBef>
                        <a:spcAft>
                          <a:spcPts val="200"/>
                        </a:spcAft>
                        <a:buFont typeface="Arial" pitchFamily="34" charset="0"/>
                        <a:buChar char="•"/>
                      </a:pPr>
                      <a:r>
                        <a:rPr lang="en-US" sz="2000" dirty="0"/>
                        <a:t>Requires site visit </a:t>
                      </a:r>
                      <a:r>
                        <a:rPr lang="en-US" sz="2000" dirty="0" smtClean="0"/>
                        <a:t>mapping </a:t>
                      </a:r>
                      <a:r>
                        <a:rPr lang="en-US" sz="2000" dirty="0"/>
                        <a:t>of land covers</a:t>
                      </a:r>
                      <a:endParaRPr lang="en-US" sz="2000" dirty="0">
                        <a:latin typeface="Calibri" pitchFamily="34" charset="0"/>
                        <a:ea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6" name="Content Placeholder 3"/>
          <p:cNvSpPr txBox="1">
            <a:spLocks/>
          </p:cNvSpPr>
          <p:nvPr/>
        </p:nvSpPr>
        <p:spPr>
          <a:xfrm>
            <a:off x="533400" y="921024"/>
            <a:ext cx="8144190" cy="39512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978526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21926"/>
            <a:ext cx="7845751" cy="685800"/>
          </a:xfrm>
        </p:spPr>
        <p:txBody>
          <a:bodyPr>
            <a:normAutofit fontScale="90000"/>
          </a:bodyPr>
          <a:lstStyle/>
          <a:p>
            <a:r>
              <a:rPr lang="en-US" dirty="0" smtClean="0"/>
              <a:t>Defining Impacts </a:t>
            </a:r>
            <a:br>
              <a:rPr lang="en-US" dirty="0" smtClean="0"/>
            </a:br>
            <a:r>
              <a:rPr lang="en-US" sz="2200" dirty="0" smtClean="0">
                <a:solidFill>
                  <a:schemeClr val="bg1">
                    <a:lumMod val="50000"/>
                  </a:schemeClr>
                </a:solidFill>
              </a:rPr>
              <a:t>Public &amp; Private Projects</a:t>
            </a:r>
            <a:endParaRPr lang="en-US" dirty="0">
              <a:solidFill>
                <a:schemeClr val="bg1">
                  <a:lumMod val="50000"/>
                </a:schemeClr>
              </a:solidFill>
            </a:endParaRPr>
          </a:p>
        </p:txBody>
      </p:sp>
      <p:sp>
        <p:nvSpPr>
          <p:cNvPr id="4" name="Slide Number Placeholder 3"/>
          <p:cNvSpPr>
            <a:spLocks noGrp="1"/>
          </p:cNvSpPr>
          <p:nvPr>
            <p:ph type="sldNum" sz="quarter" idx="12"/>
          </p:nvPr>
        </p:nvSpPr>
        <p:spPr>
          <a:xfrm>
            <a:off x="6809698" y="6268787"/>
            <a:ext cx="2133600" cy="365125"/>
          </a:xfrm>
        </p:spPr>
        <p:txBody>
          <a:bodyPr/>
          <a:lstStyle/>
          <a:p>
            <a:fld id="{BD3E6F33-9149-4F5B-BC12-F342A25203F1}" type="slidenum">
              <a:rPr lang="en-US" smtClean="0"/>
              <a:pPr/>
              <a:t>44</a:t>
            </a:fld>
            <a:endParaRPr lang="en-US" dirty="0"/>
          </a:p>
        </p:txBody>
      </p:sp>
      <p:sp>
        <p:nvSpPr>
          <p:cNvPr id="12" name="TextBox 11"/>
          <p:cNvSpPr txBox="1"/>
          <p:nvPr/>
        </p:nvSpPr>
        <p:spPr>
          <a:xfrm>
            <a:off x="1492081" y="4845784"/>
            <a:ext cx="7710970" cy="1323439"/>
          </a:xfrm>
          <a:prstGeom prst="rect">
            <a:avLst/>
          </a:prstGeom>
          <a:noFill/>
        </p:spPr>
        <p:txBody>
          <a:bodyPr wrap="square" rtlCol="0">
            <a:spAutoFit/>
          </a:bodyPr>
          <a:lstStyle/>
          <a:p>
            <a:r>
              <a:rPr lang="en-US" sz="2000" u="sng" dirty="0" smtClean="0"/>
              <a:t>Other Factors </a:t>
            </a:r>
            <a:r>
              <a:rPr lang="en-US" sz="2000" dirty="0" smtClean="0"/>
              <a:t>– </a:t>
            </a:r>
            <a:endParaRPr lang="en-US" sz="2000" dirty="0"/>
          </a:p>
          <a:p>
            <a:pPr marL="285750" indent="-285750">
              <a:buFont typeface="Arial"/>
              <a:buChar char="•"/>
            </a:pPr>
            <a:r>
              <a:rPr lang="en-US" sz="2000" b="1" dirty="0" smtClean="0"/>
              <a:t>Linear Public Projects (Urban &amp; Rural) </a:t>
            </a:r>
            <a:r>
              <a:rPr lang="en-US" sz="2000" dirty="0" smtClean="0"/>
              <a:t>– Footprint Only</a:t>
            </a:r>
          </a:p>
          <a:p>
            <a:pPr marL="285750" indent="-285750">
              <a:buFont typeface="Arial"/>
              <a:buChar char="•"/>
            </a:pPr>
            <a:r>
              <a:rPr lang="en-US" sz="2000" b="1" dirty="0" smtClean="0"/>
              <a:t>Temporary Impacts </a:t>
            </a:r>
            <a:r>
              <a:rPr lang="en-US" sz="2000" dirty="0" smtClean="0"/>
              <a:t>– Up to 1 year of disturbance and returns to pre-project conditions within year 1 post-impact. </a:t>
            </a: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1367873316"/>
              </p:ext>
            </p:extLst>
          </p:nvPr>
        </p:nvGraphicFramePr>
        <p:xfrm>
          <a:off x="1548951" y="1752601"/>
          <a:ext cx="7406070" cy="2743200"/>
        </p:xfrm>
        <a:graphic>
          <a:graphicData uri="http://schemas.openxmlformats.org/drawingml/2006/table">
            <a:tbl>
              <a:tblPr firstRow="1" bandRow="1">
                <a:tableStyleId>{3B4B98B0-60AC-42C2-AFA5-B58CD77FA1E5}</a:tableStyleId>
              </a:tblPr>
              <a:tblGrid>
                <a:gridCol w="3703035"/>
                <a:gridCol w="3703035"/>
              </a:tblGrid>
              <a:tr h="761999">
                <a:tc>
                  <a:txBody>
                    <a:bodyPr/>
                    <a:lstStyle/>
                    <a:p>
                      <a:r>
                        <a:rPr lang="en-US" sz="2400" b="1" dirty="0" smtClean="0"/>
                        <a:t>Urban Areas &amp; &lt; 10 acres</a:t>
                      </a:r>
                      <a:endParaRPr lang="en-US" sz="24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t>Urban &amp; &gt; 10 acres</a:t>
                      </a:r>
                    </a:p>
                    <a:p>
                      <a:pPr algn="ctr"/>
                      <a:r>
                        <a:rPr lang="en-US" sz="2400" b="1" dirty="0" smtClean="0"/>
                        <a:t>Rural Areas</a:t>
                      </a:r>
                      <a:endParaRPr lang="en-US" sz="2400"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Entire Parcel</a:t>
                      </a:r>
                    </a:p>
                    <a:p>
                      <a:endParaRPr lang="en-US" sz="24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buFont typeface="Arial"/>
                        <a:buChar char="•"/>
                      </a:pPr>
                      <a:r>
                        <a:rPr lang="en-US" sz="2400" dirty="0" smtClean="0"/>
                        <a:t>Development area </a:t>
                      </a:r>
                    </a:p>
                    <a:p>
                      <a:endParaRPr lang="en-US" sz="2400" dirty="0" smtClean="0"/>
                    </a:p>
                    <a:p>
                      <a:pPr marL="342900" indent="-342900">
                        <a:buFont typeface="Arial"/>
                        <a:buChar char="•"/>
                      </a:pPr>
                      <a:r>
                        <a:rPr lang="en-US" sz="2400" dirty="0" smtClean="0"/>
                        <a:t>Project Footprint + 50’ buffer or 10’ buffer</a:t>
                      </a:r>
                    </a:p>
                    <a:p>
                      <a:endParaRPr lang="en-US" sz="2400"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571242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 y="152400"/>
            <a:ext cx="3597166" cy="945494"/>
          </a:xfrm>
        </p:spPr>
        <p:txBody>
          <a:bodyPr>
            <a:noAutofit/>
          </a:bodyPr>
          <a:lstStyle/>
          <a:p>
            <a:r>
              <a:rPr lang="en-US" sz="3200" dirty="0"/>
              <a:t>Development area</a:t>
            </a:r>
            <a:br>
              <a:rPr lang="en-US" sz="3200" dirty="0"/>
            </a:br>
            <a:endParaRPr lang="en-US" sz="3200" dirty="0"/>
          </a:p>
        </p:txBody>
      </p:sp>
      <p:sp>
        <p:nvSpPr>
          <p:cNvPr id="3" name="Content Placeholder 2"/>
          <p:cNvSpPr>
            <a:spLocks noGrp="1"/>
          </p:cNvSpPr>
          <p:nvPr>
            <p:ph idx="4294967295"/>
          </p:nvPr>
        </p:nvSpPr>
        <p:spPr>
          <a:xfrm>
            <a:off x="304800" y="1905000"/>
            <a:ext cx="3733800" cy="4278313"/>
          </a:xfrm>
        </p:spPr>
        <p:txBody>
          <a:bodyPr/>
          <a:lstStyle/>
          <a:p>
            <a:endParaRPr lang="en-US" dirty="0"/>
          </a:p>
          <a:p>
            <a:r>
              <a:rPr lang="en-US" dirty="0" smtClean="0"/>
              <a:t>Permanent + 50’</a:t>
            </a:r>
          </a:p>
          <a:p>
            <a:pPr marL="0" indent="0">
              <a:buNone/>
            </a:pPr>
            <a:endParaRPr lang="en-US" dirty="0" smtClean="0"/>
          </a:p>
          <a:p>
            <a:r>
              <a:rPr lang="en-US" dirty="0" smtClean="0"/>
              <a:t>Temporary + 10’ </a:t>
            </a:r>
          </a:p>
          <a:p>
            <a:endParaRPr lang="en-US" dirty="0"/>
          </a:p>
        </p:txBody>
      </p:sp>
      <p:pic>
        <p:nvPicPr>
          <p:cNvPr id="4" name="Picture 3" descr="Exhibit_1_Schematic_Calc_Devel_Area 20131017.jpg"/>
          <p:cNvPicPr/>
          <p:nvPr/>
        </p:nvPicPr>
        <p:blipFill>
          <a:blip r:embed="rId3" cstate="print"/>
          <a:srcRect b="922"/>
          <a:stretch>
            <a:fillRect/>
          </a:stretch>
        </p:blipFill>
        <p:spPr>
          <a:xfrm>
            <a:off x="3955034" y="0"/>
            <a:ext cx="5188966" cy="6836434"/>
          </a:xfrm>
          <a:prstGeom prst="rect">
            <a:avLst/>
          </a:prstGeom>
          <a:ln>
            <a:solidFill>
              <a:schemeClr val="tx1"/>
            </a:solidFill>
          </a:ln>
        </p:spPr>
      </p:pic>
      <p:cxnSp>
        <p:nvCxnSpPr>
          <p:cNvPr id="6" name="Straight Connector 5"/>
          <p:cNvCxnSpPr/>
          <p:nvPr/>
        </p:nvCxnSpPr>
        <p:spPr>
          <a:xfrm>
            <a:off x="102517" y="762000"/>
            <a:ext cx="35052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45806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Determine Conditions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46</a:t>
            </a:fld>
            <a:endParaRPr lang="en-US"/>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225925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Conditions</a:t>
            </a:r>
            <a:endParaRPr lang="en-US" dirty="0"/>
          </a:p>
        </p:txBody>
      </p:sp>
      <p:sp>
        <p:nvSpPr>
          <p:cNvPr id="5" name="Content Placeholder 4"/>
          <p:cNvSpPr>
            <a:spLocks noGrp="1"/>
          </p:cNvSpPr>
          <p:nvPr>
            <p:ph idx="1"/>
          </p:nvPr>
        </p:nvSpPr>
        <p:spPr/>
        <p:txBody>
          <a:bodyPr/>
          <a:lstStyle/>
          <a:p>
            <a:r>
              <a:rPr lang="en-US" dirty="0" smtClean="0"/>
              <a:t>Triggers</a:t>
            </a:r>
          </a:p>
          <a:p>
            <a:r>
              <a:rPr lang="en-US" dirty="0" smtClean="0"/>
              <a:t>Timeline</a:t>
            </a:r>
          </a:p>
          <a:p>
            <a:r>
              <a:rPr lang="en-US" dirty="0" smtClean="0"/>
              <a:t>Documentation</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47</a:t>
            </a:fld>
            <a:endParaRPr lang="en-US"/>
          </a:p>
        </p:txBody>
      </p:sp>
    </p:spTree>
    <p:extLst>
      <p:ext uri="{BB962C8B-B14F-4D97-AF65-F5344CB8AC3E}">
        <p14:creationId xmlns:p14="http://schemas.microsoft.com/office/powerpoint/2010/main" val="1379621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48</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Conditions</a:t>
            </a:r>
            <a:endParaRPr lang="en-US" dirty="0"/>
          </a:p>
        </p:txBody>
      </p:sp>
      <p:sp>
        <p:nvSpPr>
          <p:cNvPr id="10" name="Rounded Rectangle 9"/>
          <p:cNvSpPr/>
          <p:nvPr/>
        </p:nvSpPr>
        <p:spPr>
          <a:xfrm>
            <a:off x="405629" y="1676400"/>
            <a:ext cx="1873323" cy="838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12762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12192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12192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28956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26720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676400"/>
            <a:ext cx="3303392" cy="45720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676400"/>
            <a:ext cx="2507161" cy="248599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371910"/>
            <a:ext cx="2827020" cy="2743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667310"/>
            <a:ext cx="2261370" cy="14478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143000" y="685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0742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does the Habitat Plan Fit into the CEQA Process?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49</a:t>
            </a:fld>
            <a:endParaRPr lang="en-US" dirty="0"/>
          </a:p>
        </p:txBody>
      </p:sp>
      <p:sp>
        <p:nvSpPr>
          <p:cNvPr id="6" name="Rounded Rectangle 5"/>
          <p:cNvSpPr/>
          <p:nvPr/>
        </p:nvSpPr>
        <p:spPr>
          <a:xfrm>
            <a:off x="1676400" y="2242455"/>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Planning</a:t>
            </a:r>
            <a:endParaRPr lang="en-US" dirty="0"/>
          </a:p>
        </p:txBody>
      </p:sp>
      <p:sp>
        <p:nvSpPr>
          <p:cNvPr id="7" name="Rounded Rectangle 6"/>
          <p:cNvSpPr/>
          <p:nvPr/>
        </p:nvSpPr>
        <p:spPr>
          <a:xfrm>
            <a:off x="3810000" y="4724400"/>
            <a:ext cx="22860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Design</a:t>
            </a:r>
            <a:endParaRPr lang="en-US" dirty="0"/>
          </a:p>
        </p:txBody>
      </p:sp>
      <p:sp>
        <p:nvSpPr>
          <p:cNvPr id="8" name="Rounded Rectangle 7"/>
          <p:cNvSpPr/>
          <p:nvPr/>
        </p:nvSpPr>
        <p:spPr>
          <a:xfrm>
            <a:off x="2667000" y="2830284"/>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CEQA</a:t>
            </a:r>
            <a:endParaRPr lang="en-US" dirty="0"/>
          </a:p>
        </p:txBody>
      </p:sp>
      <p:sp>
        <p:nvSpPr>
          <p:cNvPr id="9" name="Rounded Rectangle 8"/>
          <p:cNvSpPr/>
          <p:nvPr/>
        </p:nvSpPr>
        <p:spPr>
          <a:xfrm>
            <a:off x="3352800" y="3429000"/>
            <a:ext cx="2743200" cy="457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en-US" dirty="0"/>
          </a:p>
        </p:txBody>
      </p:sp>
      <p:sp>
        <p:nvSpPr>
          <p:cNvPr id="10" name="Rounded Rectangle 9"/>
          <p:cNvSpPr/>
          <p:nvPr/>
        </p:nvSpPr>
        <p:spPr>
          <a:xfrm>
            <a:off x="4724400" y="4038600"/>
            <a:ext cx="1371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Permitting</a:t>
            </a:r>
            <a:endParaRPr lang="en-US" dirty="0"/>
          </a:p>
        </p:txBody>
      </p:sp>
      <p:sp>
        <p:nvSpPr>
          <p:cNvPr id="11" name="Rounded Rectangle 10"/>
          <p:cNvSpPr/>
          <p:nvPr/>
        </p:nvSpPr>
        <p:spPr>
          <a:xfrm>
            <a:off x="6172200" y="5410200"/>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Construction</a:t>
            </a:r>
            <a:endParaRPr lang="en-US" dirty="0"/>
          </a:p>
        </p:txBody>
      </p:sp>
      <p:cxnSp>
        <p:nvCxnSpPr>
          <p:cNvPr id="15" name="Straight Arrow Connector 14"/>
          <p:cNvCxnSpPr/>
          <p:nvPr/>
        </p:nvCxnSpPr>
        <p:spPr>
          <a:xfrm>
            <a:off x="1676400" y="1905000"/>
            <a:ext cx="670560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6" name="TextBox 15"/>
          <p:cNvSpPr txBox="1"/>
          <p:nvPr/>
        </p:nvSpPr>
        <p:spPr>
          <a:xfrm>
            <a:off x="4191000" y="1535668"/>
            <a:ext cx="992579" cy="369332"/>
          </a:xfrm>
          <a:prstGeom prst="rect">
            <a:avLst/>
          </a:prstGeom>
          <a:noFill/>
        </p:spPr>
        <p:txBody>
          <a:bodyPr wrap="none" rtlCol="0">
            <a:spAutoFit/>
          </a:bodyPr>
          <a:lstStyle/>
          <a:p>
            <a:r>
              <a:rPr lang="en-US" dirty="0" smtClean="0">
                <a:solidFill>
                  <a:schemeClr val="accent6">
                    <a:lumMod val="50000"/>
                  </a:schemeClr>
                </a:solidFill>
              </a:rPr>
              <a:t>Timeline</a:t>
            </a:r>
            <a:endParaRPr lang="en-US" dirty="0">
              <a:solidFill>
                <a:schemeClr val="accent6">
                  <a:lumMod val="50000"/>
                </a:schemeClr>
              </a:solidFill>
            </a:endParaRPr>
          </a:p>
        </p:txBody>
      </p:sp>
      <p:sp>
        <p:nvSpPr>
          <p:cNvPr id="22" name="Oval 21"/>
          <p:cNvSpPr/>
          <p:nvPr/>
        </p:nvSpPr>
        <p:spPr>
          <a:xfrm>
            <a:off x="5665174" y="3438998"/>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4</a:t>
            </a:r>
            <a:endParaRPr lang="en-US" dirty="0"/>
          </a:p>
        </p:txBody>
      </p:sp>
      <p:sp>
        <p:nvSpPr>
          <p:cNvPr id="27" name="Oval 26"/>
          <p:cNvSpPr/>
          <p:nvPr/>
        </p:nvSpPr>
        <p:spPr>
          <a:xfrm>
            <a:off x="3361764" y="34290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a:off x="3845338" y="3657600"/>
            <a:ext cx="1761564"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41" name="Straight Arrow Connector 40"/>
          <p:cNvCxnSpPr/>
          <p:nvPr/>
        </p:nvCxnSpPr>
        <p:spPr>
          <a:xfrm>
            <a:off x="6215816" y="3667598"/>
            <a:ext cx="2089984"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8" name="TextBox 47"/>
          <p:cNvSpPr txBox="1"/>
          <p:nvPr/>
        </p:nvSpPr>
        <p:spPr>
          <a:xfrm>
            <a:off x="1905000" y="3526866"/>
            <a:ext cx="1363322" cy="369332"/>
          </a:xfrm>
          <a:prstGeom prst="rect">
            <a:avLst/>
          </a:prstGeom>
          <a:noFill/>
        </p:spPr>
        <p:txBody>
          <a:bodyPr wrap="none" rtlCol="0">
            <a:spAutoFit/>
          </a:bodyPr>
          <a:lstStyle/>
          <a:p>
            <a:r>
              <a:rPr lang="en-US" b="1" dirty="0" smtClean="0"/>
              <a:t>Habitat Plan</a:t>
            </a:r>
            <a:endParaRPr lang="en-US" b="1" dirty="0"/>
          </a:p>
        </p:txBody>
      </p:sp>
      <p:sp>
        <p:nvSpPr>
          <p:cNvPr id="12" name="TextBox 11"/>
          <p:cNvSpPr txBox="1"/>
          <p:nvPr/>
        </p:nvSpPr>
        <p:spPr>
          <a:xfrm>
            <a:off x="6096000" y="3286598"/>
            <a:ext cx="2420856" cy="369332"/>
          </a:xfrm>
          <a:prstGeom prst="rect">
            <a:avLst/>
          </a:prstGeom>
          <a:noFill/>
        </p:spPr>
        <p:txBody>
          <a:bodyPr wrap="none" rtlCol="0">
            <a:spAutoFit/>
          </a:bodyPr>
          <a:lstStyle/>
          <a:p>
            <a:r>
              <a:rPr lang="en-US" dirty="0" smtClean="0"/>
              <a:t>Comply with Conditions</a:t>
            </a:r>
            <a:endParaRPr lang="en-US" dirty="0"/>
          </a:p>
        </p:txBody>
      </p:sp>
    </p:spTree>
    <p:extLst>
      <p:ext uri="{BB962C8B-B14F-4D97-AF65-F5344CB8AC3E}">
        <p14:creationId xmlns:p14="http://schemas.microsoft.com/office/powerpoint/2010/main" val="3561683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90688" y="76200"/>
            <a:ext cx="7210425" cy="838200"/>
          </a:xfrm>
        </p:spPr>
        <p:txBody>
          <a:bodyPr/>
          <a:lstStyle/>
          <a:p>
            <a:pPr>
              <a:lnSpc>
                <a:spcPct val="150000"/>
              </a:lnSpc>
            </a:pPr>
            <a:r>
              <a:rPr lang="en-US" dirty="0"/>
              <a:t>Why a Regional Habitat Plan? </a:t>
            </a:r>
          </a:p>
        </p:txBody>
      </p:sp>
      <p:sp>
        <p:nvSpPr>
          <p:cNvPr id="7171" name="Content Placeholder 2"/>
          <p:cNvSpPr>
            <a:spLocks noGrp="1"/>
          </p:cNvSpPr>
          <p:nvPr>
            <p:ph idx="1"/>
          </p:nvPr>
        </p:nvSpPr>
        <p:spPr>
          <a:xfrm>
            <a:off x="1447800" y="1279525"/>
            <a:ext cx="7696200" cy="762000"/>
          </a:xfrm>
        </p:spPr>
        <p:txBody>
          <a:bodyPr>
            <a:normAutofit/>
          </a:bodyPr>
          <a:lstStyle/>
          <a:p>
            <a:pPr marL="0" indent="0" algn="ctr">
              <a:buNone/>
            </a:pPr>
            <a:r>
              <a:rPr lang="en-US" dirty="0" smtClean="0"/>
              <a:t>Endangered Species  Permitting -- Business as Usual</a:t>
            </a:r>
          </a:p>
        </p:txBody>
      </p:sp>
      <p:pic>
        <p:nvPicPr>
          <p:cNvPr id="717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5913" y="1936750"/>
            <a:ext cx="7315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D3E6F33-9149-4F5B-BC12-F342A25203F1}" type="slidenum">
              <a:rPr lang="en-US" smtClean="0"/>
              <a:pPr/>
              <a:t>5</a:t>
            </a:fld>
            <a:endParaRPr lang="en-US"/>
          </a:p>
        </p:txBody>
      </p:sp>
    </p:spTree>
    <p:extLst>
      <p:ext uri="{BB962C8B-B14F-4D97-AF65-F5344CB8AC3E}">
        <p14:creationId xmlns:p14="http://schemas.microsoft.com/office/powerpoint/2010/main" val="3764067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50</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Conditions</a:t>
            </a:r>
            <a:endParaRPr lang="en-US" dirty="0"/>
          </a:p>
        </p:txBody>
      </p:sp>
      <p:sp>
        <p:nvSpPr>
          <p:cNvPr id="10" name="Rounded Rectangle 9"/>
          <p:cNvSpPr/>
          <p:nvPr/>
        </p:nvSpPr>
        <p:spPr>
          <a:xfrm>
            <a:off x="405629" y="1676400"/>
            <a:ext cx="1873323" cy="838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12762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12192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12192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28956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26720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676400"/>
            <a:ext cx="3303392" cy="45720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676400"/>
            <a:ext cx="2507161" cy="2485996"/>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371910"/>
            <a:ext cx="2827020" cy="2743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667310"/>
            <a:ext cx="2261370" cy="14478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143000" y="685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41796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Condition 1: Avoid </a:t>
            </a:r>
            <a:r>
              <a:rPr lang="en-US" sz="3100" dirty="0"/>
              <a:t>Direct Impacts on Legally Protected Plant and Wildlife Species</a:t>
            </a:r>
          </a:p>
        </p:txBody>
      </p:sp>
      <p:sp>
        <p:nvSpPr>
          <p:cNvPr id="4" name="Slide Number Placeholder 3"/>
          <p:cNvSpPr>
            <a:spLocks noGrp="1"/>
          </p:cNvSpPr>
          <p:nvPr>
            <p:ph type="sldNum" sz="quarter" idx="12"/>
          </p:nvPr>
        </p:nvSpPr>
        <p:spPr/>
        <p:txBody>
          <a:bodyPr/>
          <a:lstStyle/>
          <a:p>
            <a:fld id="{BD3E6F33-9149-4F5B-BC12-F342A25203F1}" type="slidenum">
              <a:rPr lang="en-US" smtClean="0"/>
              <a:pPr/>
              <a:t>51</a:t>
            </a:fld>
            <a:endParaRPr lang="en-US"/>
          </a:p>
        </p:txBody>
      </p:sp>
      <p:sp>
        <p:nvSpPr>
          <p:cNvPr id="3" name="Content Placeholder 2"/>
          <p:cNvSpPr>
            <a:spLocks noGrp="1"/>
          </p:cNvSpPr>
          <p:nvPr>
            <p:ph sz="half" idx="4294967295"/>
          </p:nvPr>
        </p:nvSpPr>
        <p:spPr>
          <a:xfrm>
            <a:off x="0" y="1798638"/>
            <a:ext cx="4038600" cy="4525962"/>
          </a:xfrm>
        </p:spPr>
        <p:txBody>
          <a:bodyPr>
            <a:normAutofit fontScale="92500"/>
          </a:bodyPr>
          <a:lstStyle/>
          <a:p>
            <a:r>
              <a:rPr lang="en-US" dirty="0" smtClean="0"/>
              <a:t>Applies to all projects </a:t>
            </a:r>
          </a:p>
          <a:p>
            <a:endParaRPr lang="en-US" dirty="0" smtClean="0"/>
          </a:p>
          <a:p>
            <a:r>
              <a:rPr lang="en-US" dirty="0" smtClean="0"/>
              <a:t>Avoid impacts to other listed and fully protected species, comply with MBTA and BGEPA (Key requirements of condition)</a:t>
            </a:r>
            <a:endParaRPr lang="en-US" dirty="0"/>
          </a:p>
        </p:txBody>
      </p:sp>
      <p:graphicFrame>
        <p:nvGraphicFramePr>
          <p:cNvPr id="6" name="Table 5"/>
          <p:cNvGraphicFramePr>
            <a:graphicFrameLocks noGrp="1"/>
          </p:cNvGraphicFramePr>
          <p:nvPr>
            <p:extLst/>
          </p:nvPr>
        </p:nvGraphicFramePr>
        <p:xfrm>
          <a:off x="5029200" y="1813560"/>
          <a:ext cx="3303778" cy="2225040"/>
        </p:xfrm>
        <a:graphic>
          <a:graphicData uri="http://schemas.openxmlformats.org/drawingml/2006/table">
            <a:tbl>
              <a:tblPr firstRow="1" bandRow="1">
                <a:tableStyleId>{68D230F3-CF80-4859-8CE7-A43EE81993B5}</a:tableStyleId>
              </a:tblPr>
              <a:tblGrid>
                <a:gridCol w="1894078"/>
                <a:gridCol w="1409700"/>
              </a:tblGrid>
              <a:tr h="370840">
                <a:tc gridSpan="2">
                  <a:txBody>
                    <a:bodyPr/>
                    <a:lstStyle/>
                    <a:p>
                      <a:r>
                        <a:rPr lang="en-US" dirty="0" smtClean="0"/>
                        <a:t>When do you apply </a:t>
                      </a:r>
                      <a:endParaRPr lang="en-US" dirty="0"/>
                    </a:p>
                  </a:txBody>
                  <a:tcPr/>
                </a:tc>
                <a:tc hMerge="1">
                  <a:txBody>
                    <a:bodyPr/>
                    <a:lstStyle/>
                    <a:p>
                      <a:endParaRPr lang="en-US" dirty="0"/>
                    </a:p>
                  </a:txBody>
                  <a:tcPr/>
                </a:tc>
              </a:tr>
              <a:tr h="370840">
                <a:tc>
                  <a:txBody>
                    <a:bodyPr/>
                    <a:lstStyle/>
                    <a:p>
                      <a:r>
                        <a:rPr lang="en-US" dirty="0" smtClean="0"/>
                        <a:t>Planning </a:t>
                      </a:r>
                      <a:endParaRPr lang="en-US" dirty="0"/>
                    </a:p>
                  </a:txBody>
                  <a:tcPr/>
                </a:tc>
                <a:tc>
                  <a:txBody>
                    <a:bodyPr/>
                    <a:lstStyle/>
                    <a:p>
                      <a:r>
                        <a:rPr lang="en-US" dirty="0" smtClean="0"/>
                        <a:t>X</a:t>
                      </a:r>
                      <a:endParaRPr lang="en-US" dirty="0"/>
                    </a:p>
                  </a:txBody>
                  <a:tcPr/>
                </a:tc>
              </a:tr>
              <a:tr h="370840">
                <a:tc>
                  <a:txBody>
                    <a:bodyPr/>
                    <a:lstStyle/>
                    <a:p>
                      <a:r>
                        <a:rPr lang="en-US" dirty="0" smtClean="0"/>
                        <a:t>Design</a:t>
                      </a:r>
                      <a:endParaRPr lang="en-US" dirty="0"/>
                    </a:p>
                  </a:txBody>
                  <a:tcPr/>
                </a:tc>
                <a:tc>
                  <a:txBody>
                    <a:bodyPr/>
                    <a:lstStyle/>
                    <a:p>
                      <a:r>
                        <a:rPr lang="en-US" dirty="0" smtClean="0"/>
                        <a:t>X</a:t>
                      </a:r>
                      <a:endParaRPr lang="en-US" dirty="0"/>
                    </a:p>
                  </a:txBody>
                  <a:tcPr/>
                </a:tc>
              </a:tr>
              <a:tr h="370840">
                <a:tc>
                  <a:txBody>
                    <a:bodyPr/>
                    <a:lstStyle/>
                    <a:p>
                      <a:r>
                        <a:rPr lang="en-US" dirty="0" smtClean="0"/>
                        <a:t>Construction</a:t>
                      </a:r>
                      <a:r>
                        <a:rPr lang="en-US" baseline="0" dirty="0" smtClean="0"/>
                        <a:t> </a:t>
                      </a:r>
                      <a:endParaRPr lang="en-US" dirty="0"/>
                    </a:p>
                  </a:txBody>
                  <a:tcPr/>
                </a:tc>
                <a:tc>
                  <a:txBody>
                    <a:bodyPr/>
                    <a:lstStyle/>
                    <a:p>
                      <a:r>
                        <a:rPr lang="en-US" dirty="0" smtClean="0"/>
                        <a:t>X</a:t>
                      </a:r>
                      <a:endParaRPr lang="en-US" dirty="0"/>
                    </a:p>
                  </a:txBody>
                  <a:tcPr/>
                </a:tc>
              </a:tr>
              <a:tr h="370840">
                <a:tc>
                  <a:txBody>
                    <a:bodyPr/>
                    <a:lstStyle/>
                    <a:p>
                      <a:r>
                        <a:rPr lang="en-US" dirty="0" smtClean="0"/>
                        <a:t>Post-Construction</a:t>
                      </a:r>
                      <a:endParaRPr lang="en-US" dirty="0"/>
                    </a:p>
                  </a:txBody>
                  <a:tcPr/>
                </a:tc>
                <a:tc>
                  <a:txBody>
                    <a:bodyPr/>
                    <a:lstStyle/>
                    <a:p>
                      <a:r>
                        <a:rPr lang="en-US" dirty="0" smtClean="0"/>
                        <a:t>X</a:t>
                      </a:r>
                      <a:endParaRPr lang="en-US" dirty="0"/>
                    </a:p>
                  </a:txBody>
                  <a:tcPr/>
                </a:tc>
              </a:tr>
              <a:tr h="370840">
                <a:tc>
                  <a:txBody>
                    <a:bodyPr/>
                    <a:lstStyle/>
                    <a:p>
                      <a:r>
                        <a:rPr lang="en-US" dirty="0" smtClean="0"/>
                        <a:t>O&amp;M</a:t>
                      </a:r>
                      <a:endParaRPr lang="en-US" dirty="0"/>
                    </a:p>
                  </a:txBody>
                  <a:tcPr/>
                </a:tc>
                <a:tc>
                  <a:txBody>
                    <a:bodyPr/>
                    <a:lstStyle/>
                    <a:p>
                      <a:r>
                        <a:rPr lang="en-US" dirty="0" smtClean="0"/>
                        <a:t>X</a:t>
                      </a:r>
                      <a:endParaRPr lang="en-US" dirty="0"/>
                    </a:p>
                  </a:txBody>
                  <a:tcPr/>
                </a:tc>
              </a:tr>
            </a:tbl>
          </a:graphicData>
        </a:graphic>
      </p:graphicFrame>
      <p:cxnSp>
        <p:nvCxnSpPr>
          <p:cNvPr id="8" name="Straight Connector 7"/>
          <p:cNvCxnSpPr/>
          <p:nvPr/>
        </p:nvCxnSpPr>
        <p:spPr>
          <a:xfrm>
            <a:off x="1091802" y="1371600"/>
            <a:ext cx="6858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Rounded Rectangle 4"/>
          <p:cNvSpPr/>
          <p:nvPr/>
        </p:nvSpPr>
        <p:spPr>
          <a:xfrm>
            <a:off x="4953000" y="4329113"/>
            <a:ext cx="3505200" cy="1981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Contra </a:t>
            </a:r>
            <a:r>
              <a:rPr lang="en-US" dirty="0"/>
              <a:t>Costa goldfields, bald eagle, American peregrine falcon, southern bald eagle, white‐tailed kite, California condor, and Ring‐tailed cat (= ringtail)</a:t>
            </a:r>
          </a:p>
        </p:txBody>
      </p:sp>
    </p:spTree>
    <p:extLst>
      <p:ext uri="{BB962C8B-B14F-4D97-AF65-F5344CB8AC3E}">
        <p14:creationId xmlns:p14="http://schemas.microsoft.com/office/powerpoint/2010/main" val="3872778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Condition 3</a:t>
            </a:r>
            <a:r>
              <a:rPr lang="en-US" sz="3100" dirty="0"/>
              <a:t>: Maintain Hydrologic Conditions and Protect Water Quality</a:t>
            </a:r>
          </a:p>
        </p:txBody>
      </p:sp>
      <p:sp>
        <p:nvSpPr>
          <p:cNvPr id="4" name="Slide Number Placeholder 3"/>
          <p:cNvSpPr>
            <a:spLocks noGrp="1"/>
          </p:cNvSpPr>
          <p:nvPr>
            <p:ph type="sldNum" sz="quarter" idx="12"/>
          </p:nvPr>
        </p:nvSpPr>
        <p:spPr/>
        <p:txBody>
          <a:bodyPr/>
          <a:lstStyle/>
          <a:p>
            <a:fld id="{BD3E6F33-9149-4F5B-BC12-F342A25203F1}" type="slidenum">
              <a:rPr lang="en-US" smtClean="0"/>
              <a:pPr/>
              <a:t>52</a:t>
            </a:fld>
            <a:endParaRPr lang="en-US"/>
          </a:p>
        </p:txBody>
      </p:sp>
      <p:sp>
        <p:nvSpPr>
          <p:cNvPr id="3" name="Content Placeholder 2"/>
          <p:cNvSpPr>
            <a:spLocks noGrp="1"/>
          </p:cNvSpPr>
          <p:nvPr>
            <p:ph sz="half" idx="4294967295"/>
          </p:nvPr>
        </p:nvSpPr>
        <p:spPr>
          <a:xfrm>
            <a:off x="0" y="1798638"/>
            <a:ext cx="4038600" cy="4525962"/>
          </a:xfrm>
        </p:spPr>
        <p:txBody>
          <a:bodyPr>
            <a:normAutofit fontScale="92500"/>
          </a:bodyPr>
          <a:lstStyle/>
          <a:p>
            <a:r>
              <a:rPr lang="en-US" dirty="0" smtClean="0"/>
              <a:t>Applies to all projects</a:t>
            </a:r>
          </a:p>
          <a:p>
            <a:endParaRPr lang="en-US" dirty="0"/>
          </a:p>
          <a:p>
            <a:r>
              <a:rPr lang="en-US" dirty="0" smtClean="0"/>
              <a:t>Protect </a:t>
            </a:r>
            <a:r>
              <a:rPr lang="en-US" dirty="0"/>
              <a:t>watershed health, primarily through reducing </a:t>
            </a:r>
            <a:r>
              <a:rPr lang="en-US" dirty="0" err="1"/>
              <a:t>stormwater</a:t>
            </a:r>
            <a:r>
              <a:rPr lang="en-US" dirty="0"/>
              <a:t> discharge and pollutant runoff from project sites</a:t>
            </a:r>
          </a:p>
        </p:txBody>
      </p:sp>
      <p:graphicFrame>
        <p:nvGraphicFramePr>
          <p:cNvPr id="6" name="Table 5"/>
          <p:cNvGraphicFramePr>
            <a:graphicFrameLocks noGrp="1"/>
          </p:cNvGraphicFramePr>
          <p:nvPr>
            <p:extLst/>
          </p:nvPr>
        </p:nvGraphicFramePr>
        <p:xfrm>
          <a:off x="5029200" y="1813560"/>
          <a:ext cx="3303778" cy="2225040"/>
        </p:xfrm>
        <a:graphic>
          <a:graphicData uri="http://schemas.openxmlformats.org/drawingml/2006/table">
            <a:tbl>
              <a:tblPr firstRow="1" bandRow="1">
                <a:tableStyleId>{68D230F3-CF80-4859-8CE7-A43EE81993B5}</a:tableStyleId>
              </a:tblPr>
              <a:tblGrid>
                <a:gridCol w="1894078"/>
                <a:gridCol w="1409700"/>
              </a:tblGrid>
              <a:tr h="370840">
                <a:tc gridSpan="2">
                  <a:txBody>
                    <a:bodyPr/>
                    <a:lstStyle/>
                    <a:p>
                      <a:r>
                        <a:rPr lang="en-US" dirty="0" smtClean="0"/>
                        <a:t>When do you apply </a:t>
                      </a:r>
                      <a:endParaRPr lang="en-US" dirty="0"/>
                    </a:p>
                  </a:txBody>
                  <a:tcPr/>
                </a:tc>
                <a:tc hMerge="1">
                  <a:txBody>
                    <a:bodyPr/>
                    <a:lstStyle/>
                    <a:p>
                      <a:endParaRPr lang="en-US" dirty="0"/>
                    </a:p>
                  </a:txBody>
                  <a:tcPr/>
                </a:tc>
              </a:tr>
              <a:tr h="370840">
                <a:tc>
                  <a:txBody>
                    <a:bodyPr/>
                    <a:lstStyle/>
                    <a:p>
                      <a:r>
                        <a:rPr lang="en-US" dirty="0" smtClean="0"/>
                        <a:t>Planning </a:t>
                      </a:r>
                      <a:endParaRPr lang="en-US" dirty="0"/>
                    </a:p>
                  </a:txBody>
                  <a:tcPr/>
                </a:tc>
                <a:tc>
                  <a:txBody>
                    <a:bodyPr/>
                    <a:lstStyle/>
                    <a:p>
                      <a:r>
                        <a:rPr lang="en-US" dirty="0" smtClean="0"/>
                        <a:t>X</a:t>
                      </a:r>
                      <a:endParaRPr lang="en-US" dirty="0"/>
                    </a:p>
                  </a:txBody>
                  <a:tcPr/>
                </a:tc>
              </a:tr>
              <a:tr h="370840">
                <a:tc>
                  <a:txBody>
                    <a:bodyPr/>
                    <a:lstStyle/>
                    <a:p>
                      <a:r>
                        <a:rPr lang="en-US" dirty="0" smtClean="0"/>
                        <a:t>Design</a:t>
                      </a:r>
                      <a:endParaRPr lang="en-US" dirty="0"/>
                    </a:p>
                  </a:txBody>
                  <a:tcPr/>
                </a:tc>
                <a:tc>
                  <a:txBody>
                    <a:bodyPr/>
                    <a:lstStyle/>
                    <a:p>
                      <a:r>
                        <a:rPr lang="en-US" dirty="0" smtClean="0"/>
                        <a:t>X</a:t>
                      </a:r>
                      <a:endParaRPr lang="en-US" dirty="0"/>
                    </a:p>
                  </a:txBody>
                  <a:tcPr/>
                </a:tc>
              </a:tr>
              <a:tr h="370840">
                <a:tc>
                  <a:txBody>
                    <a:bodyPr/>
                    <a:lstStyle/>
                    <a:p>
                      <a:r>
                        <a:rPr lang="en-US" dirty="0" smtClean="0"/>
                        <a:t>Construction</a:t>
                      </a:r>
                      <a:r>
                        <a:rPr lang="en-US" baseline="0" dirty="0" smtClean="0"/>
                        <a:t> </a:t>
                      </a:r>
                      <a:endParaRPr lang="en-US" dirty="0"/>
                    </a:p>
                  </a:txBody>
                  <a:tcPr/>
                </a:tc>
                <a:tc>
                  <a:txBody>
                    <a:bodyPr/>
                    <a:lstStyle/>
                    <a:p>
                      <a:r>
                        <a:rPr lang="en-US" dirty="0" smtClean="0"/>
                        <a:t>X</a:t>
                      </a:r>
                      <a:endParaRPr lang="en-US" dirty="0"/>
                    </a:p>
                  </a:txBody>
                  <a:tcPr/>
                </a:tc>
              </a:tr>
              <a:tr h="370840">
                <a:tc>
                  <a:txBody>
                    <a:bodyPr/>
                    <a:lstStyle/>
                    <a:p>
                      <a:r>
                        <a:rPr lang="en-US" dirty="0" smtClean="0"/>
                        <a:t>Post-Construction</a:t>
                      </a:r>
                      <a:endParaRPr lang="en-US" dirty="0"/>
                    </a:p>
                  </a:txBody>
                  <a:tcPr/>
                </a:tc>
                <a:tc>
                  <a:txBody>
                    <a:bodyPr/>
                    <a:lstStyle/>
                    <a:p>
                      <a:r>
                        <a:rPr lang="en-US" dirty="0" smtClean="0"/>
                        <a:t>X</a:t>
                      </a:r>
                      <a:endParaRPr lang="en-US" dirty="0"/>
                    </a:p>
                  </a:txBody>
                  <a:tcPr/>
                </a:tc>
              </a:tr>
              <a:tr h="370840">
                <a:tc>
                  <a:txBody>
                    <a:bodyPr/>
                    <a:lstStyle/>
                    <a:p>
                      <a:r>
                        <a:rPr lang="en-US" dirty="0" smtClean="0"/>
                        <a:t>O&amp;M</a:t>
                      </a:r>
                      <a:endParaRPr lang="en-US" dirty="0"/>
                    </a:p>
                  </a:txBody>
                  <a:tcPr/>
                </a:tc>
                <a:tc>
                  <a:txBody>
                    <a:bodyPr/>
                    <a:lstStyle/>
                    <a:p>
                      <a:endParaRPr lang="en-US" dirty="0"/>
                    </a:p>
                  </a:txBody>
                  <a:tcPr/>
                </a:tc>
              </a:tr>
            </a:tbl>
          </a:graphicData>
        </a:graphic>
      </p:graphicFrame>
      <p:cxnSp>
        <p:nvCxnSpPr>
          <p:cNvPr id="8" name="Straight Connector 7"/>
          <p:cNvCxnSpPr/>
          <p:nvPr/>
        </p:nvCxnSpPr>
        <p:spPr>
          <a:xfrm>
            <a:off x="1091802" y="1371600"/>
            <a:ext cx="6858000"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Rounded Rectangle 6"/>
          <p:cNvSpPr/>
          <p:nvPr/>
        </p:nvSpPr>
        <p:spPr>
          <a:xfrm>
            <a:off x="4953000" y="4329113"/>
            <a:ext cx="3505200" cy="1981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Conditions 3, 4, and 5</a:t>
            </a:r>
          </a:p>
          <a:p>
            <a:pPr algn="ctr"/>
            <a:r>
              <a:rPr lang="en-US" dirty="0" smtClean="0"/>
              <a:t>A series of tables was developed to identify which avoidance and minimization measures may apply to your project.</a:t>
            </a:r>
            <a:endParaRPr lang="en-US" dirty="0"/>
          </a:p>
        </p:txBody>
      </p:sp>
    </p:spTree>
    <p:extLst>
      <p:ext uri="{BB962C8B-B14F-4D97-AF65-F5344CB8AC3E}">
        <p14:creationId xmlns:p14="http://schemas.microsoft.com/office/powerpoint/2010/main" val="32974738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53</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Conditions</a:t>
            </a:r>
            <a:endParaRPr lang="en-US" dirty="0"/>
          </a:p>
        </p:txBody>
      </p:sp>
      <p:sp>
        <p:nvSpPr>
          <p:cNvPr id="10" name="Rounded Rectangle 9"/>
          <p:cNvSpPr/>
          <p:nvPr/>
        </p:nvSpPr>
        <p:spPr>
          <a:xfrm>
            <a:off x="405629" y="1676400"/>
            <a:ext cx="1873323" cy="838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12762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12192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12192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28956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26720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676400"/>
            <a:ext cx="3303392" cy="45720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676400"/>
            <a:ext cx="2507161" cy="2485996"/>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371910"/>
            <a:ext cx="2827020" cy="2743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667310"/>
            <a:ext cx="2261370" cy="14478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143000" y="685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624798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54</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Conditions</a:t>
            </a:r>
            <a:endParaRPr lang="en-US" dirty="0"/>
          </a:p>
        </p:txBody>
      </p:sp>
      <p:sp>
        <p:nvSpPr>
          <p:cNvPr id="10" name="Rounded Rectangle 9"/>
          <p:cNvSpPr/>
          <p:nvPr/>
        </p:nvSpPr>
        <p:spPr>
          <a:xfrm>
            <a:off x="405629" y="1676400"/>
            <a:ext cx="1873323" cy="838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12762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12192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12192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28956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26720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676400"/>
            <a:ext cx="3303392" cy="45720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676400"/>
            <a:ext cx="2507161" cy="248599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371910"/>
            <a:ext cx="2827020" cy="2743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667310"/>
            <a:ext cx="2261370" cy="14478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143000" y="685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90449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Condition 11: Stream and Riparian Setbacks</a:t>
            </a:r>
          </a:p>
        </p:txBody>
      </p:sp>
      <p:sp>
        <p:nvSpPr>
          <p:cNvPr id="4" name="Slide Number Placeholder 3"/>
          <p:cNvSpPr>
            <a:spLocks noGrp="1"/>
          </p:cNvSpPr>
          <p:nvPr>
            <p:ph type="sldNum" sz="quarter" idx="12"/>
          </p:nvPr>
        </p:nvSpPr>
        <p:spPr/>
        <p:txBody>
          <a:bodyPr/>
          <a:lstStyle/>
          <a:p>
            <a:fld id="{BD3E6F33-9149-4F5B-BC12-F342A25203F1}" type="slidenum">
              <a:rPr lang="en-US" smtClean="0"/>
              <a:pPr/>
              <a:t>55</a:t>
            </a:fld>
            <a:endParaRPr lang="en-US"/>
          </a:p>
        </p:txBody>
      </p:sp>
      <p:sp>
        <p:nvSpPr>
          <p:cNvPr id="3" name="Content Placeholder 2"/>
          <p:cNvSpPr>
            <a:spLocks noGrp="1"/>
          </p:cNvSpPr>
          <p:nvPr>
            <p:ph sz="half" idx="4294967295"/>
          </p:nvPr>
        </p:nvSpPr>
        <p:spPr>
          <a:xfrm>
            <a:off x="0" y="1798638"/>
            <a:ext cx="4648200" cy="4525962"/>
          </a:xfrm>
        </p:spPr>
        <p:txBody>
          <a:bodyPr>
            <a:normAutofit fontScale="92500" lnSpcReduction="20000"/>
          </a:bodyPr>
          <a:lstStyle/>
          <a:p>
            <a:r>
              <a:rPr lang="en-US" dirty="0" smtClean="0"/>
              <a:t>Applies to projects that overlap stream or stream setback</a:t>
            </a:r>
          </a:p>
          <a:p>
            <a:endParaRPr lang="en-US" dirty="0" smtClean="0"/>
          </a:p>
          <a:p>
            <a:r>
              <a:rPr lang="en-US" dirty="0" smtClean="0"/>
              <a:t>Minimize </a:t>
            </a:r>
            <a:r>
              <a:rPr lang="en-US" dirty="0"/>
              <a:t>impacts on streams by specifying setbacks and buffer </a:t>
            </a:r>
            <a:r>
              <a:rPr lang="en-US" dirty="0" smtClean="0"/>
              <a:t>zones</a:t>
            </a:r>
          </a:p>
          <a:p>
            <a:endParaRPr lang="en-US" dirty="0" smtClean="0"/>
          </a:p>
          <a:p>
            <a:r>
              <a:rPr lang="en-US" b="1" dirty="0" err="1" smtClean="0"/>
              <a:t>Geobrowser</a:t>
            </a:r>
            <a:r>
              <a:rPr lang="en-US" dirty="0" smtClean="0"/>
              <a:t>: </a:t>
            </a:r>
            <a:r>
              <a:rPr lang="en-US" i="1" dirty="0" smtClean="0"/>
              <a:t>Category </a:t>
            </a:r>
            <a:r>
              <a:rPr lang="en-US" i="1" dirty="0"/>
              <a:t>1 Stream Buffers and </a:t>
            </a:r>
            <a:r>
              <a:rPr lang="en-US" i="1" dirty="0" smtClean="0"/>
              <a:t>Setbacks</a:t>
            </a:r>
            <a:endParaRPr lang="en-US" dirty="0"/>
          </a:p>
        </p:txBody>
      </p:sp>
      <p:graphicFrame>
        <p:nvGraphicFramePr>
          <p:cNvPr id="6" name="Table 5"/>
          <p:cNvGraphicFramePr>
            <a:graphicFrameLocks noGrp="1"/>
          </p:cNvGraphicFramePr>
          <p:nvPr>
            <p:extLst/>
          </p:nvPr>
        </p:nvGraphicFramePr>
        <p:xfrm>
          <a:off x="5029200" y="1813560"/>
          <a:ext cx="3303778" cy="2225040"/>
        </p:xfrm>
        <a:graphic>
          <a:graphicData uri="http://schemas.openxmlformats.org/drawingml/2006/table">
            <a:tbl>
              <a:tblPr firstRow="1" bandRow="1">
                <a:tableStyleId>{68D230F3-CF80-4859-8CE7-A43EE81993B5}</a:tableStyleId>
              </a:tblPr>
              <a:tblGrid>
                <a:gridCol w="1894078"/>
                <a:gridCol w="1409700"/>
              </a:tblGrid>
              <a:tr h="370840">
                <a:tc gridSpan="2">
                  <a:txBody>
                    <a:bodyPr/>
                    <a:lstStyle/>
                    <a:p>
                      <a:r>
                        <a:rPr lang="en-US" dirty="0" smtClean="0"/>
                        <a:t>When do you apply </a:t>
                      </a:r>
                      <a:endParaRPr lang="en-US" dirty="0"/>
                    </a:p>
                  </a:txBody>
                  <a:tcPr/>
                </a:tc>
                <a:tc hMerge="1">
                  <a:txBody>
                    <a:bodyPr/>
                    <a:lstStyle/>
                    <a:p>
                      <a:endParaRPr lang="en-US" dirty="0"/>
                    </a:p>
                  </a:txBody>
                  <a:tcPr/>
                </a:tc>
              </a:tr>
              <a:tr h="370840">
                <a:tc>
                  <a:txBody>
                    <a:bodyPr/>
                    <a:lstStyle/>
                    <a:p>
                      <a:r>
                        <a:rPr lang="en-US" dirty="0" smtClean="0"/>
                        <a:t>Planning </a:t>
                      </a:r>
                      <a:endParaRPr lang="en-US" dirty="0"/>
                    </a:p>
                  </a:txBody>
                  <a:tcPr/>
                </a:tc>
                <a:tc>
                  <a:txBody>
                    <a:bodyPr/>
                    <a:lstStyle/>
                    <a:p>
                      <a:endParaRPr lang="en-US" dirty="0"/>
                    </a:p>
                  </a:txBody>
                  <a:tcPr/>
                </a:tc>
              </a:tr>
              <a:tr h="370840">
                <a:tc>
                  <a:txBody>
                    <a:bodyPr/>
                    <a:lstStyle/>
                    <a:p>
                      <a:r>
                        <a:rPr lang="en-US" dirty="0" smtClean="0"/>
                        <a:t>Design</a:t>
                      </a:r>
                      <a:endParaRPr lang="en-US" dirty="0"/>
                    </a:p>
                  </a:txBody>
                  <a:tcPr/>
                </a:tc>
                <a:tc>
                  <a:txBody>
                    <a:bodyPr/>
                    <a:lstStyle/>
                    <a:p>
                      <a:r>
                        <a:rPr lang="en-US" dirty="0" smtClean="0"/>
                        <a:t>X</a:t>
                      </a:r>
                      <a:endParaRPr lang="en-US" dirty="0"/>
                    </a:p>
                  </a:txBody>
                  <a:tcPr/>
                </a:tc>
              </a:tr>
              <a:tr h="370840">
                <a:tc>
                  <a:txBody>
                    <a:bodyPr/>
                    <a:lstStyle/>
                    <a:p>
                      <a:r>
                        <a:rPr lang="en-US" dirty="0" smtClean="0"/>
                        <a:t>Construction</a:t>
                      </a:r>
                      <a:r>
                        <a:rPr lang="en-US" baseline="0" dirty="0" smtClean="0"/>
                        <a:t> </a:t>
                      </a:r>
                      <a:endParaRPr lang="en-US" dirty="0"/>
                    </a:p>
                  </a:txBody>
                  <a:tcPr/>
                </a:tc>
                <a:tc>
                  <a:txBody>
                    <a:bodyPr/>
                    <a:lstStyle/>
                    <a:p>
                      <a:r>
                        <a:rPr lang="en-US" dirty="0" smtClean="0"/>
                        <a:t>X</a:t>
                      </a:r>
                      <a:endParaRPr lang="en-US" dirty="0"/>
                    </a:p>
                  </a:txBody>
                  <a:tcPr/>
                </a:tc>
              </a:tr>
              <a:tr h="370840">
                <a:tc>
                  <a:txBody>
                    <a:bodyPr/>
                    <a:lstStyle/>
                    <a:p>
                      <a:r>
                        <a:rPr lang="en-US" dirty="0" smtClean="0"/>
                        <a:t>Post-Construction</a:t>
                      </a:r>
                      <a:endParaRPr lang="en-US" dirty="0"/>
                    </a:p>
                  </a:txBody>
                  <a:tcPr/>
                </a:tc>
                <a:tc>
                  <a:txBody>
                    <a:bodyPr/>
                    <a:lstStyle/>
                    <a:p>
                      <a:endParaRPr lang="en-US" dirty="0"/>
                    </a:p>
                  </a:txBody>
                  <a:tcPr/>
                </a:tc>
              </a:tr>
              <a:tr h="370840">
                <a:tc>
                  <a:txBody>
                    <a:bodyPr/>
                    <a:lstStyle/>
                    <a:p>
                      <a:r>
                        <a:rPr lang="en-US" dirty="0" smtClean="0"/>
                        <a:t>O&amp;M</a:t>
                      </a:r>
                      <a:endParaRPr lang="en-US" dirty="0"/>
                    </a:p>
                  </a:txBody>
                  <a:tcPr/>
                </a:tc>
                <a:tc>
                  <a:txBody>
                    <a:bodyPr/>
                    <a:lstStyle/>
                    <a:p>
                      <a:endParaRPr lang="en-US" dirty="0"/>
                    </a:p>
                  </a:txBody>
                  <a:tcPr/>
                </a:tc>
              </a:tr>
            </a:tbl>
          </a:graphicData>
        </a:graphic>
      </p:graphicFrame>
      <p:cxnSp>
        <p:nvCxnSpPr>
          <p:cNvPr id="8" name="Straight Connector 7"/>
          <p:cNvCxnSpPr/>
          <p:nvPr/>
        </p:nvCxnSpPr>
        <p:spPr>
          <a:xfrm>
            <a:off x="1091802" y="1371600"/>
            <a:ext cx="6858000"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Rounded Rectangle 8"/>
          <p:cNvSpPr/>
          <p:nvPr/>
        </p:nvSpPr>
        <p:spPr>
          <a:xfrm>
            <a:off x="4953000" y="4329113"/>
            <a:ext cx="3505200" cy="1981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Example</a:t>
            </a:r>
          </a:p>
          <a:p>
            <a:pPr algn="ctr"/>
            <a:r>
              <a:rPr lang="en-US" dirty="0"/>
              <a:t>Protection of streams and adjacent riparian vegetation would conserve </a:t>
            </a:r>
            <a:r>
              <a:rPr lang="en-US" dirty="0" smtClean="0"/>
              <a:t>habitat.</a:t>
            </a:r>
            <a:endParaRPr lang="en-US" dirty="0"/>
          </a:p>
        </p:txBody>
      </p:sp>
    </p:spTree>
    <p:extLst>
      <p:ext uri="{BB962C8B-B14F-4D97-AF65-F5344CB8AC3E}">
        <p14:creationId xmlns:p14="http://schemas.microsoft.com/office/powerpoint/2010/main" val="19079612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914400" y="45387"/>
            <a:ext cx="7438943" cy="5669280"/>
          </a:xfrm>
          <a:prstGeom prst="rect">
            <a:avLst/>
          </a:prstGeom>
        </p:spPr>
      </p:pic>
      <p:sp>
        <p:nvSpPr>
          <p:cNvPr id="2" name="Title 1"/>
          <p:cNvSpPr>
            <a:spLocks noGrp="1"/>
          </p:cNvSpPr>
          <p:nvPr>
            <p:ph type="title"/>
          </p:nvPr>
        </p:nvSpPr>
        <p:spPr/>
        <p:txBody>
          <a:bodyPr>
            <a:normAutofit/>
          </a:bodyPr>
          <a:lstStyle/>
          <a:p>
            <a:r>
              <a:rPr lang="en-US" dirty="0" smtClean="0"/>
              <a:t>Condition 11</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56</a:t>
            </a:fld>
            <a:endParaRPr lang="en-US"/>
          </a:p>
        </p:txBody>
      </p:sp>
      <p:graphicFrame>
        <p:nvGraphicFramePr>
          <p:cNvPr id="5" name="Table 4"/>
          <p:cNvGraphicFramePr>
            <a:graphicFrameLocks noGrp="1"/>
          </p:cNvGraphicFramePr>
          <p:nvPr>
            <p:extLst/>
          </p:nvPr>
        </p:nvGraphicFramePr>
        <p:xfrm>
          <a:off x="558800" y="4603750"/>
          <a:ext cx="8153400" cy="1752600"/>
        </p:xfrm>
        <a:graphic>
          <a:graphicData uri="http://schemas.openxmlformats.org/drawingml/2006/table">
            <a:tbl>
              <a:tblPr firstRow="1" bandRow="1">
                <a:tableStyleId>{68D230F3-CF80-4859-8CE7-A43EE81993B5}</a:tableStyleId>
              </a:tblPr>
              <a:tblGrid>
                <a:gridCol w="2038350"/>
                <a:gridCol w="2038350"/>
                <a:gridCol w="2038350"/>
                <a:gridCol w="2038350"/>
              </a:tblGrid>
              <a:tr h="370840">
                <a:tc>
                  <a:txBody>
                    <a:bodyPr/>
                    <a:lstStyle/>
                    <a:p>
                      <a:r>
                        <a:rPr lang="en-US" dirty="0" smtClean="0"/>
                        <a:t>Stream Category</a:t>
                      </a:r>
                      <a:endParaRPr lang="en-US" dirty="0"/>
                    </a:p>
                  </a:txBody>
                  <a:tcPr>
                    <a:solidFill>
                      <a:schemeClr val="bg1"/>
                    </a:solidFill>
                  </a:tcPr>
                </a:tc>
                <a:tc gridSpan="2">
                  <a:txBody>
                    <a:bodyPr/>
                    <a:lstStyle/>
                    <a:p>
                      <a:pPr algn="ctr"/>
                      <a:r>
                        <a:rPr lang="en-US" dirty="0" smtClean="0"/>
                        <a:t>Category</a:t>
                      </a:r>
                      <a:r>
                        <a:rPr lang="en-US" baseline="0" dirty="0" smtClean="0"/>
                        <a:t> 1 Streams</a:t>
                      </a:r>
                      <a:endParaRPr lang="en-US" dirty="0"/>
                    </a:p>
                  </a:txBody>
                  <a:tcPr>
                    <a:solidFill>
                      <a:schemeClr val="bg1"/>
                    </a:solidFill>
                  </a:tcPr>
                </a:tc>
                <a:tc hMerge="1">
                  <a:txBody>
                    <a:bodyPr/>
                    <a:lstStyle/>
                    <a:p>
                      <a:endParaRPr lang="en-US" dirty="0"/>
                    </a:p>
                  </a:txBody>
                  <a:tcPr/>
                </a:tc>
                <a:tc>
                  <a:txBody>
                    <a:bodyPr/>
                    <a:lstStyle/>
                    <a:p>
                      <a:pPr algn="ctr"/>
                      <a:r>
                        <a:rPr lang="en-US" dirty="0" smtClean="0"/>
                        <a:t>Category</a:t>
                      </a:r>
                      <a:r>
                        <a:rPr lang="en-US" baseline="0" dirty="0" smtClean="0"/>
                        <a:t> 2 Streams</a:t>
                      </a:r>
                      <a:endParaRPr lang="en-US" dirty="0"/>
                    </a:p>
                  </a:txBody>
                  <a:tcPr>
                    <a:solidFill>
                      <a:schemeClr val="bg1"/>
                    </a:solidFill>
                  </a:tcPr>
                </a:tc>
              </a:tr>
              <a:tr h="370840">
                <a:tc>
                  <a:txBody>
                    <a:bodyPr/>
                    <a:lstStyle/>
                    <a:p>
                      <a:r>
                        <a:rPr lang="en-US" dirty="0" smtClean="0"/>
                        <a:t>Slope Class</a:t>
                      </a:r>
                      <a:endParaRPr lang="en-US" dirty="0"/>
                    </a:p>
                  </a:txBody>
                  <a:tcPr>
                    <a:solidFill>
                      <a:schemeClr val="bg1"/>
                    </a:solidFill>
                  </a:tcPr>
                </a:tc>
                <a:tc>
                  <a:txBody>
                    <a:bodyPr/>
                    <a:lstStyle/>
                    <a:p>
                      <a:pPr algn="ctr"/>
                      <a:r>
                        <a:rPr lang="en-US" dirty="0" smtClean="0"/>
                        <a:t>Inside Existing</a:t>
                      </a:r>
                      <a:r>
                        <a:rPr lang="en-US" baseline="0" dirty="0" smtClean="0"/>
                        <a:t> Urban Service Area</a:t>
                      </a:r>
                      <a:endParaRPr lang="en-US" dirty="0"/>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Outside Existing Urban</a:t>
                      </a:r>
                      <a:r>
                        <a:rPr lang="en-US" baseline="0" dirty="0" smtClean="0"/>
                        <a:t> Service Area</a:t>
                      </a:r>
                      <a:endParaRPr lang="en-US" dirty="0"/>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solidFill>
                      <a:schemeClr val="bg1"/>
                    </a:solidFill>
                  </a:tcPr>
                </a:tc>
              </a:tr>
              <a:tr h="370840">
                <a:tc>
                  <a:txBody>
                    <a:bodyPr/>
                    <a:lstStyle/>
                    <a:p>
                      <a:r>
                        <a:rPr lang="en-US" dirty="0" smtClean="0"/>
                        <a:t>0-30%</a:t>
                      </a:r>
                      <a:endParaRPr lang="en-US" dirty="0"/>
                    </a:p>
                  </a:txBody>
                  <a:tcPr>
                    <a:solidFill>
                      <a:schemeClr val="bg1"/>
                    </a:solidFill>
                  </a:tcPr>
                </a:tc>
                <a:tc>
                  <a:txBody>
                    <a:bodyPr/>
                    <a:lstStyle/>
                    <a:p>
                      <a:pPr algn="ctr"/>
                      <a:r>
                        <a:rPr lang="en-US" dirty="0" smtClean="0"/>
                        <a:t>100 feet</a:t>
                      </a:r>
                      <a:endParaRPr lang="en-US"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smtClean="0"/>
                        <a:t>150 feet</a:t>
                      </a:r>
                      <a:endParaRPr lang="en-US"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smtClean="0"/>
                        <a:t>35 feet</a:t>
                      </a:r>
                      <a:endParaRPr lang="en-US" dirty="0"/>
                    </a:p>
                  </a:txBody>
                  <a:tcPr>
                    <a:solidFill>
                      <a:schemeClr val="bg1"/>
                    </a:solidFill>
                  </a:tcPr>
                </a:tc>
              </a:tr>
              <a:tr h="370840">
                <a:tc>
                  <a:txBody>
                    <a:bodyPr/>
                    <a:lstStyle/>
                    <a:p>
                      <a:r>
                        <a:rPr lang="en-US" dirty="0" smtClean="0"/>
                        <a:t>&gt;30%</a:t>
                      </a:r>
                      <a:endParaRPr lang="en-US" dirty="0"/>
                    </a:p>
                  </a:txBody>
                  <a:tcPr>
                    <a:solidFill>
                      <a:schemeClr val="bg1"/>
                    </a:solidFill>
                  </a:tcPr>
                </a:tc>
                <a:tc>
                  <a:txBody>
                    <a:bodyPr/>
                    <a:lstStyle/>
                    <a:p>
                      <a:pPr algn="ctr"/>
                      <a:r>
                        <a:rPr lang="en-US" dirty="0" smtClean="0"/>
                        <a:t>150 feet</a:t>
                      </a:r>
                      <a:endParaRPr lang="en-US" dirty="0"/>
                    </a:p>
                  </a:txBody>
                  <a:tcPr>
                    <a:solidFill>
                      <a:schemeClr val="bg1"/>
                    </a:solidFill>
                  </a:tcPr>
                </a:tc>
                <a:tc>
                  <a:txBody>
                    <a:bodyPr/>
                    <a:lstStyle/>
                    <a:p>
                      <a:pPr algn="ctr"/>
                      <a:r>
                        <a:rPr lang="en-US" dirty="0" smtClean="0"/>
                        <a:t>200 feet</a:t>
                      </a:r>
                      <a:endParaRPr lang="en-US" dirty="0"/>
                    </a:p>
                  </a:txBody>
                  <a:tcPr>
                    <a:solidFill>
                      <a:schemeClr val="bg1"/>
                    </a:solidFill>
                  </a:tcPr>
                </a:tc>
                <a:tc>
                  <a:txBody>
                    <a:bodyPr/>
                    <a:lstStyle/>
                    <a:p>
                      <a:pPr algn="ctr"/>
                      <a:endParaRPr lang="en-US" dirty="0"/>
                    </a:p>
                  </a:txBody>
                  <a:tcPr>
                    <a:solidFill>
                      <a:schemeClr val="bg1"/>
                    </a:solidFill>
                  </a:tcPr>
                </a:tc>
              </a:tr>
            </a:tbl>
          </a:graphicData>
        </a:graphic>
      </p:graphicFrame>
      <p:sp>
        <p:nvSpPr>
          <p:cNvPr id="4" name="Rounded Rectangle 3"/>
          <p:cNvSpPr/>
          <p:nvPr/>
        </p:nvSpPr>
        <p:spPr>
          <a:xfrm>
            <a:off x="6781800" y="457200"/>
            <a:ext cx="2209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Example</a:t>
            </a:r>
            <a:r>
              <a:rPr lang="en-US" dirty="0" smtClean="0"/>
              <a:t> </a:t>
            </a:r>
            <a:endParaRPr lang="en-US" dirty="0"/>
          </a:p>
          <a:p>
            <a:pPr algn="ctr"/>
            <a:r>
              <a:rPr lang="en-US" dirty="0"/>
              <a:t>S</a:t>
            </a:r>
            <a:r>
              <a:rPr lang="en-US" dirty="0" smtClean="0"/>
              <a:t>tream Setbacks outside Urban Service Area</a:t>
            </a:r>
            <a:endParaRPr lang="en-US" dirty="0"/>
          </a:p>
        </p:txBody>
      </p:sp>
    </p:spTree>
    <p:extLst>
      <p:ext uri="{BB962C8B-B14F-4D97-AF65-F5344CB8AC3E}">
        <p14:creationId xmlns:p14="http://schemas.microsoft.com/office/powerpoint/2010/main" val="39552027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57</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Conditions</a:t>
            </a:r>
            <a:endParaRPr lang="en-US" dirty="0"/>
          </a:p>
        </p:txBody>
      </p:sp>
      <p:sp>
        <p:nvSpPr>
          <p:cNvPr id="10" name="Rounded Rectangle 9"/>
          <p:cNvSpPr/>
          <p:nvPr/>
        </p:nvSpPr>
        <p:spPr>
          <a:xfrm>
            <a:off x="405629" y="1676400"/>
            <a:ext cx="1873323" cy="838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12762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12192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12192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28956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26720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676400"/>
            <a:ext cx="3303392" cy="45720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676400"/>
            <a:ext cx="2507161" cy="2485996"/>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371910"/>
            <a:ext cx="2827020" cy="2743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667310"/>
            <a:ext cx="2261370" cy="14478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143000" y="685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41918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58</a:t>
            </a:fld>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925666513"/>
              </p:ext>
            </p:extLst>
          </p:nvPr>
        </p:nvGraphicFramePr>
        <p:xfrm>
          <a:off x="228600" y="914402"/>
          <a:ext cx="8763000" cy="5782488"/>
        </p:xfrm>
        <a:graphic>
          <a:graphicData uri="http://schemas.openxmlformats.org/drawingml/2006/table">
            <a:tbl>
              <a:tblPr firstRow="1" firstCol="1" bandRow="1">
                <a:tableStyleId>{68D230F3-CF80-4859-8CE7-A43EE81993B5}</a:tableStyleId>
              </a:tblPr>
              <a:tblGrid>
                <a:gridCol w="2075078"/>
                <a:gridCol w="3377260"/>
                <a:gridCol w="3310662"/>
              </a:tblGrid>
              <a:tr h="805542">
                <a:tc>
                  <a:txBody>
                    <a:bodyPr/>
                    <a:lstStyle/>
                    <a:p>
                      <a:pPr marL="0" marR="0">
                        <a:spcBef>
                          <a:spcPts val="150"/>
                        </a:spcBef>
                        <a:spcAft>
                          <a:spcPts val="150"/>
                        </a:spcAft>
                      </a:pPr>
                      <a:r>
                        <a:rPr lang="en-US" sz="1800" dirty="0">
                          <a:effectLst/>
                        </a:rPr>
                        <a:t>Surveys for these wildlife species:</a:t>
                      </a:r>
                      <a:endParaRPr lang="en-US" sz="20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1800" dirty="0">
                          <a:effectLst/>
                        </a:rPr>
                        <a:t>Are required for projects located within:</a:t>
                      </a:r>
                      <a:endParaRPr lang="en-US" sz="20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1800" dirty="0">
                          <a:effectLst/>
                        </a:rPr>
                        <a:t>Where the one of following land cover types is present:</a:t>
                      </a:r>
                      <a:endParaRPr lang="en-US" sz="2000" dirty="0">
                        <a:solidFill>
                          <a:srgbClr val="000000"/>
                        </a:solidFill>
                        <a:effectLst/>
                        <a:latin typeface="Cambria"/>
                        <a:ea typeface="Times New Roman"/>
                        <a:cs typeface="Times New Roman"/>
                      </a:endParaRPr>
                    </a:p>
                  </a:txBody>
                  <a:tcPr marL="59055" marR="59055" marT="0" marB="0"/>
                </a:tc>
              </a:tr>
              <a:tr h="1099456">
                <a:tc>
                  <a:txBody>
                    <a:bodyPr/>
                    <a:lstStyle/>
                    <a:p>
                      <a:pPr marL="0" marR="0">
                        <a:spcBef>
                          <a:spcPts val="150"/>
                        </a:spcBef>
                        <a:spcAft>
                          <a:spcPts val="150"/>
                        </a:spcAft>
                      </a:pPr>
                      <a:r>
                        <a:rPr lang="en-US" sz="2400" dirty="0">
                          <a:effectLst/>
                        </a:rPr>
                        <a:t>Western burrowing owl</a:t>
                      </a:r>
                      <a:endParaRPr lang="en-US" sz="24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Occupied burrowing owl nesting habitat  as defined by the Habitat Plan</a:t>
                      </a:r>
                      <a:endParaRPr lang="en-US" sz="2400" dirty="0">
                        <a:solidFill>
                          <a:srgbClr val="000000"/>
                        </a:solidFill>
                        <a:effectLst/>
                        <a:latin typeface="Cambria"/>
                        <a:ea typeface="Times New Roman"/>
                        <a:cs typeface="Times New Roman"/>
                      </a:endParaRPr>
                    </a:p>
                  </a:txBody>
                  <a:tcPr marL="59055" marR="59055" marT="0" marB="0"/>
                </a:tc>
                <a:tc>
                  <a:txBody>
                    <a:bodyPr/>
                    <a:lstStyle/>
                    <a:p>
                      <a:pPr marL="457200" marR="0" lvl="1" indent="0">
                        <a:spcBef>
                          <a:spcPts val="150"/>
                        </a:spcBef>
                        <a:spcAft>
                          <a:spcPts val="150"/>
                        </a:spcAft>
                        <a:buFont typeface="Arial"/>
                        <a:buNone/>
                      </a:pPr>
                      <a:r>
                        <a:rPr lang="en-US" sz="2400" dirty="0">
                          <a:effectLst/>
                        </a:rPr>
                        <a:t>N/A</a:t>
                      </a:r>
                      <a:endParaRPr lang="en-US" sz="2400" dirty="0">
                        <a:solidFill>
                          <a:srgbClr val="000000"/>
                        </a:solidFill>
                        <a:effectLst/>
                        <a:latin typeface="Cambria"/>
                        <a:ea typeface="Times New Roman"/>
                        <a:cs typeface="Times New Roman"/>
                      </a:endParaRPr>
                    </a:p>
                  </a:txBody>
                  <a:tcPr marL="59055" marR="59055" marT="0" marB="0"/>
                </a:tc>
              </a:tr>
              <a:tr h="805542">
                <a:tc>
                  <a:txBody>
                    <a:bodyPr/>
                    <a:lstStyle/>
                    <a:p>
                      <a:pPr marL="0" marR="0">
                        <a:spcBef>
                          <a:spcPts val="150"/>
                        </a:spcBef>
                        <a:spcAft>
                          <a:spcPts val="150"/>
                        </a:spcAft>
                      </a:pPr>
                      <a:r>
                        <a:rPr lang="en-US" sz="2400">
                          <a:effectLst/>
                        </a:rPr>
                        <a:t>Least Bell’s vireo</a:t>
                      </a:r>
                      <a:endParaRPr lang="en-US" sz="240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Least Bell’s vireo breeding habitat in South County</a:t>
                      </a:r>
                      <a:endParaRPr lang="en-US" sz="24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Riparian Forest and Scrub</a:t>
                      </a:r>
                      <a:endParaRPr lang="en-US" sz="2400" dirty="0">
                        <a:solidFill>
                          <a:srgbClr val="000000"/>
                        </a:solidFill>
                        <a:effectLst/>
                        <a:latin typeface="Cambria"/>
                        <a:ea typeface="Times New Roman"/>
                        <a:cs typeface="Times New Roman"/>
                      </a:endParaRPr>
                    </a:p>
                  </a:txBody>
                  <a:tcPr marL="59055" marR="59055" marT="0" marB="0"/>
                </a:tc>
              </a:tr>
              <a:tr h="805542">
                <a:tc>
                  <a:txBody>
                    <a:bodyPr/>
                    <a:lstStyle/>
                    <a:p>
                      <a:pPr marL="0" marR="0">
                        <a:spcBef>
                          <a:spcPts val="150"/>
                        </a:spcBef>
                        <a:spcAft>
                          <a:spcPts val="150"/>
                        </a:spcAft>
                      </a:pPr>
                      <a:r>
                        <a:rPr lang="en-US" sz="2400">
                          <a:effectLst/>
                        </a:rPr>
                        <a:t>Tricolored blackbird</a:t>
                      </a:r>
                      <a:endParaRPr lang="en-US" sz="240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Tricolored blackbird breeding habitat</a:t>
                      </a:r>
                      <a:endParaRPr lang="en-US" sz="24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Pond, Coastal &amp; Valley Freshwater Marsh</a:t>
                      </a:r>
                      <a:endParaRPr lang="en-US" sz="2400" dirty="0">
                        <a:solidFill>
                          <a:srgbClr val="000000"/>
                        </a:solidFill>
                        <a:effectLst/>
                        <a:latin typeface="Cambria"/>
                        <a:ea typeface="Times New Roman"/>
                        <a:cs typeface="Times New Roman"/>
                      </a:endParaRPr>
                    </a:p>
                  </a:txBody>
                  <a:tcPr marL="59055" marR="59055" marT="0" marB="0"/>
                </a:tc>
              </a:tr>
              <a:tr h="805542">
                <a:tc>
                  <a:txBody>
                    <a:bodyPr/>
                    <a:lstStyle/>
                    <a:p>
                      <a:pPr marL="0" marR="0">
                        <a:spcBef>
                          <a:spcPts val="150"/>
                        </a:spcBef>
                        <a:spcAft>
                          <a:spcPts val="150"/>
                        </a:spcAft>
                      </a:pPr>
                      <a:r>
                        <a:rPr lang="en-US" sz="2400">
                          <a:effectLst/>
                        </a:rPr>
                        <a:t>San Joaquin kit fox</a:t>
                      </a:r>
                      <a:endParaRPr lang="en-US" sz="240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San Joaquin kit fox denning habitat</a:t>
                      </a:r>
                      <a:endParaRPr lang="en-US" sz="24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Any Grassland, Oak Woodland, Agricultural</a:t>
                      </a:r>
                      <a:endParaRPr lang="en-US" sz="2400" dirty="0">
                        <a:solidFill>
                          <a:srgbClr val="000000"/>
                        </a:solidFill>
                        <a:effectLst/>
                        <a:latin typeface="Cambria"/>
                        <a:ea typeface="Times New Roman"/>
                        <a:cs typeface="Times New Roman"/>
                      </a:endParaRPr>
                    </a:p>
                  </a:txBody>
                  <a:tcPr marL="59055" marR="59055" marT="0" marB="0"/>
                </a:tc>
              </a:tr>
              <a:tr h="805542">
                <a:tc>
                  <a:txBody>
                    <a:bodyPr/>
                    <a:lstStyle/>
                    <a:p>
                      <a:pPr marL="0" marR="0">
                        <a:spcBef>
                          <a:spcPts val="150"/>
                        </a:spcBef>
                        <a:spcAft>
                          <a:spcPts val="150"/>
                        </a:spcAft>
                      </a:pPr>
                      <a:r>
                        <a:rPr lang="en-US" sz="2400" dirty="0">
                          <a:effectLst/>
                        </a:rPr>
                        <a:t>Bay checkerspot butterfly</a:t>
                      </a:r>
                      <a:endParaRPr lang="en-US" sz="24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Serpentine bunchgrass grassland</a:t>
                      </a:r>
                      <a:endParaRPr lang="en-US" sz="2400" dirty="0">
                        <a:solidFill>
                          <a:srgbClr val="000000"/>
                        </a:solidFill>
                        <a:effectLst/>
                        <a:latin typeface="Cambria"/>
                        <a:ea typeface="Times New Roman"/>
                        <a:cs typeface="Times New Roman"/>
                      </a:endParaRPr>
                    </a:p>
                  </a:txBody>
                  <a:tcPr marL="59055" marR="59055" marT="0" marB="0"/>
                </a:tc>
                <a:tc>
                  <a:txBody>
                    <a:bodyPr/>
                    <a:lstStyle/>
                    <a:p>
                      <a:pPr marL="0" marR="0">
                        <a:spcBef>
                          <a:spcPts val="150"/>
                        </a:spcBef>
                        <a:spcAft>
                          <a:spcPts val="150"/>
                        </a:spcAft>
                      </a:pPr>
                      <a:r>
                        <a:rPr lang="en-US" sz="2400" dirty="0">
                          <a:effectLst/>
                        </a:rPr>
                        <a:t>Serpentine Bunchgrass Grassland</a:t>
                      </a:r>
                      <a:endParaRPr lang="en-US" sz="2400" dirty="0">
                        <a:solidFill>
                          <a:srgbClr val="000000"/>
                        </a:solidFill>
                        <a:effectLst/>
                        <a:latin typeface="Cambria"/>
                        <a:ea typeface="Times New Roman"/>
                        <a:cs typeface="Times New Roman"/>
                      </a:endParaRPr>
                    </a:p>
                  </a:txBody>
                  <a:tcPr marL="59055" marR="59055" marT="0" marB="0"/>
                </a:tc>
              </a:tr>
            </a:tbl>
          </a:graphicData>
        </a:graphic>
      </p:graphicFrame>
      <p:sp>
        <p:nvSpPr>
          <p:cNvPr id="11" name="Title 1"/>
          <p:cNvSpPr txBox="1">
            <a:spLocks/>
          </p:cNvSpPr>
          <p:nvPr/>
        </p:nvSpPr>
        <p:spPr>
          <a:xfrm>
            <a:off x="152400" y="76200"/>
            <a:ext cx="8839199"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Species Surveys</a:t>
            </a:r>
            <a:endParaRPr lang="en-US" sz="3600" dirty="0"/>
          </a:p>
        </p:txBody>
      </p:sp>
    </p:spTree>
    <p:extLst>
      <p:ext uri="{BB962C8B-B14F-4D97-AF65-F5344CB8AC3E}">
        <p14:creationId xmlns:p14="http://schemas.microsoft.com/office/powerpoint/2010/main" val="2595334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360879"/>
            <a:ext cx="7210425" cy="1143000"/>
          </a:xfrm>
        </p:spPr>
        <p:txBody>
          <a:bodyPr/>
          <a:lstStyle/>
          <a:p>
            <a:r>
              <a:rPr lang="en-US" dirty="0" smtClean="0"/>
              <a:t>Wildlife Survey Areas</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59</a:t>
            </a:fld>
            <a:endParaRPr lang="en-US"/>
          </a:p>
        </p:txBody>
      </p:sp>
      <p:pic>
        <p:nvPicPr>
          <p:cNvPr id="4" name="Picture 3"/>
          <p:cNvPicPr>
            <a:picLocks noChangeAspect="1"/>
          </p:cNvPicPr>
          <p:nvPr/>
        </p:nvPicPr>
        <p:blipFill rotWithShape="1">
          <a:blip r:embed="rId3" cstate="print"/>
          <a:srcRect t="7692"/>
          <a:stretch/>
        </p:blipFill>
        <p:spPr>
          <a:xfrm>
            <a:off x="0" y="1784350"/>
            <a:ext cx="9144000" cy="4572000"/>
          </a:xfrm>
          <a:prstGeom prst="rect">
            <a:avLst/>
          </a:prstGeom>
        </p:spPr>
      </p:pic>
      <p:pic>
        <p:nvPicPr>
          <p:cNvPr id="6" name="Picture 5"/>
          <p:cNvPicPr>
            <a:picLocks noChangeAspect="1"/>
          </p:cNvPicPr>
          <p:nvPr/>
        </p:nvPicPr>
        <p:blipFill rotWithShape="1">
          <a:blip r:embed="rId4" cstate="print"/>
          <a:srcRect l="87083" t="18462" r="417" b="64616"/>
          <a:stretch/>
        </p:blipFill>
        <p:spPr>
          <a:xfrm>
            <a:off x="6858000" y="107950"/>
            <a:ext cx="2286000" cy="1676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smtClean="0"/>
              <a:t>What is the Habitat Plan?</a:t>
            </a:r>
          </a:p>
        </p:txBody>
      </p:sp>
      <p:sp>
        <p:nvSpPr>
          <p:cNvPr id="24578" name="Content Placeholder 2"/>
          <p:cNvSpPr>
            <a:spLocks noGrp="1"/>
          </p:cNvSpPr>
          <p:nvPr>
            <p:ph idx="1"/>
          </p:nvPr>
        </p:nvSpPr>
        <p:spPr>
          <a:xfrm>
            <a:off x="1676400" y="1828800"/>
            <a:ext cx="6477000" cy="4527550"/>
          </a:xfrm>
        </p:spPr>
        <p:txBody>
          <a:bodyPr>
            <a:normAutofit/>
          </a:bodyPr>
          <a:lstStyle/>
          <a:p>
            <a:pPr eaLnBrk="1" hangingPunct="1">
              <a:lnSpc>
                <a:spcPct val="150000"/>
              </a:lnSpc>
            </a:pPr>
            <a:r>
              <a:rPr lang="en-US" sz="3600" dirty="0" smtClean="0"/>
              <a:t>50-year regional plan </a:t>
            </a:r>
          </a:p>
          <a:p>
            <a:pPr eaLnBrk="1" hangingPunct="1">
              <a:lnSpc>
                <a:spcPct val="150000"/>
              </a:lnSpc>
            </a:pPr>
            <a:r>
              <a:rPr lang="en-US" sz="3600" dirty="0" smtClean="0">
                <a:solidFill>
                  <a:srgbClr val="000000"/>
                </a:solidFill>
              </a:rPr>
              <a:t>Endangered species permits</a:t>
            </a:r>
            <a:endParaRPr lang="en-US" sz="3600" dirty="0" smtClean="0"/>
          </a:p>
          <a:p>
            <a:pPr eaLnBrk="1" hangingPunct="1"/>
            <a:r>
              <a:rPr lang="en-US" sz="3600" dirty="0" smtClean="0"/>
              <a:t>Regulatory document and is not voluntary</a:t>
            </a:r>
          </a:p>
        </p:txBody>
      </p:sp>
      <p:sp>
        <p:nvSpPr>
          <p:cNvPr id="4" name="Slide Number Placeholder 3"/>
          <p:cNvSpPr>
            <a:spLocks noGrp="1"/>
          </p:cNvSpPr>
          <p:nvPr>
            <p:ph type="sldNum" sz="quarter" idx="12"/>
          </p:nvPr>
        </p:nvSpPr>
        <p:spPr/>
        <p:txBody>
          <a:bodyPr/>
          <a:lstStyle/>
          <a:p>
            <a:pPr>
              <a:defRPr/>
            </a:pPr>
            <a:fld id="{21461D7A-484F-48CD-8695-D272ACE6D4B5}" type="slidenum">
              <a:rPr lang="en-US">
                <a:solidFill>
                  <a:schemeClr val="tx1">
                    <a:tint val="75000"/>
                  </a:schemeClr>
                </a:solidFill>
              </a:rPr>
              <a:pPr>
                <a:defRPr/>
              </a:pPr>
              <a:t>6</a:t>
            </a:fld>
            <a:endParaRPr lang="en-US">
              <a:solidFill>
                <a:schemeClr val="tx1">
                  <a:tint val="75000"/>
                </a:schemeClr>
              </a:solidFill>
            </a:endParaRPr>
          </a:p>
        </p:txBody>
      </p:sp>
    </p:spTree>
    <p:extLst>
      <p:ext uri="{BB962C8B-B14F-4D97-AF65-F5344CB8AC3E}">
        <p14:creationId xmlns:p14="http://schemas.microsoft.com/office/powerpoint/2010/main" val="577063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60</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Conditions</a:t>
            </a:r>
            <a:endParaRPr lang="en-US" dirty="0"/>
          </a:p>
        </p:txBody>
      </p:sp>
      <p:sp>
        <p:nvSpPr>
          <p:cNvPr id="10" name="Rounded Rectangle 9"/>
          <p:cNvSpPr/>
          <p:nvPr/>
        </p:nvSpPr>
        <p:spPr>
          <a:xfrm>
            <a:off x="405629" y="1676400"/>
            <a:ext cx="1873323" cy="838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12762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12192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12192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28956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26720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676400"/>
            <a:ext cx="3303392" cy="45720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676400"/>
            <a:ext cx="2507161" cy="2485996"/>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371910"/>
            <a:ext cx="2827020" cy="2743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667310"/>
            <a:ext cx="2261370" cy="14478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143000" y="685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698510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Condition 19: Plant Salvage when Impacts are Unavoidable</a:t>
            </a:r>
          </a:p>
        </p:txBody>
      </p:sp>
      <p:sp>
        <p:nvSpPr>
          <p:cNvPr id="4" name="Slide Number Placeholder 3"/>
          <p:cNvSpPr>
            <a:spLocks noGrp="1"/>
          </p:cNvSpPr>
          <p:nvPr>
            <p:ph type="sldNum" sz="quarter" idx="12"/>
          </p:nvPr>
        </p:nvSpPr>
        <p:spPr/>
        <p:txBody>
          <a:bodyPr/>
          <a:lstStyle/>
          <a:p>
            <a:fld id="{BD3E6F33-9149-4F5B-BC12-F342A25203F1}" type="slidenum">
              <a:rPr lang="en-US" smtClean="0"/>
              <a:pPr/>
              <a:t>61</a:t>
            </a:fld>
            <a:endParaRPr lang="en-US"/>
          </a:p>
        </p:txBody>
      </p:sp>
      <p:sp>
        <p:nvSpPr>
          <p:cNvPr id="3" name="Content Placeholder 2"/>
          <p:cNvSpPr>
            <a:spLocks noGrp="1"/>
          </p:cNvSpPr>
          <p:nvPr>
            <p:ph sz="half" idx="4294967295"/>
          </p:nvPr>
        </p:nvSpPr>
        <p:spPr>
          <a:xfrm>
            <a:off x="0" y="1798638"/>
            <a:ext cx="4038600" cy="4525962"/>
          </a:xfrm>
        </p:spPr>
        <p:txBody>
          <a:bodyPr>
            <a:normAutofit fontScale="77500" lnSpcReduction="20000"/>
          </a:bodyPr>
          <a:lstStyle/>
          <a:p>
            <a:r>
              <a:rPr lang="en-US" dirty="0" smtClean="0"/>
              <a:t>Applies to </a:t>
            </a:r>
            <a:r>
              <a:rPr lang="en-US" dirty="0"/>
              <a:t>projects that Cannot avoid impacts on covered </a:t>
            </a:r>
            <a:r>
              <a:rPr lang="en-US" dirty="0" smtClean="0"/>
              <a:t>plants</a:t>
            </a:r>
          </a:p>
          <a:p>
            <a:endParaRPr lang="en-US" dirty="0"/>
          </a:p>
          <a:p>
            <a:r>
              <a:rPr lang="en-US" dirty="0"/>
              <a:t>Protects covered plants by prescribing salvage </a:t>
            </a:r>
            <a:r>
              <a:rPr lang="en-US" dirty="0" smtClean="0"/>
              <a:t>as an option whenever </a:t>
            </a:r>
            <a:r>
              <a:rPr lang="en-US" dirty="0"/>
              <a:t>avoidance of impacts is not </a:t>
            </a:r>
            <a:r>
              <a:rPr lang="en-US" dirty="0" smtClean="0"/>
              <a:t>feasible</a:t>
            </a:r>
          </a:p>
          <a:p>
            <a:endParaRPr lang="en-US" dirty="0"/>
          </a:p>
          <a:p>
            <a:r>
              <a:rPr lang="en-US" b="1" dirty="0" err="1" smtClean="0"/>
              <a:t>Geobrowser</a:t>
            </a:r>
            <a:r>
              <a:rPr lang="en-US" b="1" dirty="0" smtClean="0"/>
              <a:t>: </a:t>
            </a:r>
            <a:r>
              <a:rPr lang="en-US" i="1" dirty="0" smtClean="0"/>
              <a:t>Plant </a:t>
            </a:r>
            <a:r>
              <a:rPr lang="en-US" i="1" dirty="0"/>
              <a:t>Survey </a:t>
            </a:r>
            <a:r>
              <a:rPr lang="en-US" i="1" dirty="0" smtClean="0"/>
              <a:t>Areas </a:t>
            </a:r>
            <a:r>
              <a:rPr lang="en-US" dirty="0" smtClean="0"/>
              <a:t>(field verification required)</a:t>
            </a:r>
            <a:endParaRPr lang="en-US" dirty="0"/>
          </a:p>
          <a:p>
            <a:endParaRPr lang="en-US" dirty="0"/>
          </a:p>
        </p:txBody>
      </p:sp>
      <p:graphicFrame>
        <p:nvGraphicFramePr>
          <p:cNvPr id="6" name="Table 5"/>
          <p:cNvGraphicFramePr>
            <a:graphicFrameLocks noGrp="1"/>
          </p:cNvGraphicFramePr>
          <p:nvPr>
            <p:extLst/>
          </p:nvPr>
        </p:nvGraphicFramePr>
        <p:xfrm>
          <a:off x="5029200" y="1813560"/>
          <a:ext cx="3303778" cy="2225040"/>
        </p:xfrm>
        <a:graphic>
          <a:graphicData uri="http://schemas.openxmlformats.org/drawingml/2006/table">
            <a:tbl>
              <a:tblPr firstRow="1" bandRow="1">
                <a:tableStyleId>{68D230F3-CF80-4859-8CE7-A43EE81993B5}</a:tableStyleId>
              </a:tblPr>
              <a:tblGrid>
                <a:gridCol w="1894078"/>
                <a:gridCol w="1409700"/>
              </a:tblGrid>
              <a:tr h="370840">
                <a:tc gridSpan="2">
                  <a:txBody>
                    <a:bodyPr/>
                    <a:lstStyle/>
                    <a:p>
                      <a:r>
                        <a:rPr lang="en-US" dirty="0" smtClean="0"/>
                        <a:t>When do you apply </a:t>
                      </a:r>
                      <a:endParaRPr lang="en-US" dirty="0"/>
                    </a:p>
                  </a:txBody>
                  <a:tcPr/>
                </a:tc>
                <a:tc hMerge="1">
                  <a:txBody>
                    <a:bodyPr/>
                    <a:lstStyle/>
                    <a:p>
                      <a:endParaRPr lang="en-US" dirty="0"/>
                    </a:p>
                  </a:txBody>
                  <a:tcPr/>
                </a:tc>
              </a:tr>
              <a:tr h="370840">
                <a:tc>
                  <a:txBody>
                    <a:bodyPr/>
                    <a:lstStyle/>
                    <a:p>
                      <a:r>
                        <a:rPr lang="en-US" dirty="0" smtClean="0"/>
                        <a:t>Planning </a:t>
                      </a:r>
                      <a:endParaRPr lang="en-US" dirty="0"/>
                    </a:p>
                  </a:txBody>
                  <a:tcPr/>
                </a:tc>
                <a:tc>
                  <a:txBody>
                    <a:bodyPr/>
                    <a:lstStyle/>
                    <a:p>
                      <a:endParaRPr lang="en-US" dirty="0"/>
                    </a:p>
                  </a:txBody>
                  <a:tcPr/>
                </a:tc>
              </a:tr>
              <a:tr h="370840">
                <a:tc>
                  <a:txBody>
                    <a:bodyPr/>
                    <a:lstStyle/>
                    <a:p>
                      <a:r>
                        <a:rPr lang="en-US" dirty="0" smtClean="0"/>
                        <a:t>Design</a:t>
                      </a:r>
                      <a:endParaRPr lang="en-US" dirty="0"/>
                    </a:p>
                  </a:txBody>
                  <a:tcPr/>
                </a:tc>
                <a:tc>
                  <a:txBody>
                    <a:bodyPr/>
                    <a:lstStyle/>
                    <a:p>
                      <a:r>
                        <a:rPr lang="en-US" dirty="0" smtClean="0"/>
                        <a:t>X</a:t>
                      </a:r>
                      <a:endParaRPr lang="en-US" dirty="0"/>
                    </a:p>
                  </a:txBody>
                  <a:tcPr/>
                </a:tc>
              </a:tr>
              <a:tr h="370840">
                <a:tc>
                  <a:txBody>
                    <a:bodyPr/>
                    <a:lstStyle/>
                    <a:p>
                      <a:r>
                        <a:rPr lang="en-US" dirty="0" smtClean="0"/>
                        <a:t>Construction</a:t>
                      </a:r>
                      <a:r>
                        <a:rPr lang="en-US" baseline="0" dirty="0" smtClean="0"/>
                        <a:t> </a:t>
                      </a:r>
                      <a:endParaRPr lang="en-US" dirty="0"/>
                    </a:p>
                  </a:txBody>
                  <a:tcPr/>
                </a:tc>
                <a:tc>
                  <a:txBody>
                    <a:bodyPr/>
                    <a:lstStyle/>
                    <a:p>
                      <a:r>
                        <a:rPr lang="en-US" dirty="0" smtClean="0"/>
                        <a:t>X</a:t>
                      </a:r>
                      <a:endParaRPr lang="en-US" dirty="0"/>
                    </a:p>
                  </a:txBody>
                  <a:tcPr/>
                </a:tc>
              </a:tr>
              <a:tr h="370840">
                <a:tc>
                  <a:txBody>
                    <a:bodyPr/>
                    <a:lstStyle/>
                    <a:p>
                      <a:r>
                        <a:rPr lang="en-US" dirty="0" smtClean="0"/>
                        <a:t>Post-Construction</a:t>
                      </a:r>
                      <a:endParaRPr lang="en-US" dirty="0"/>
                    </a:p>
                  </a:txBody>
                  <a:tcPr/>
                </a:tc>
                <a:tc>
                  <a:txBody>
                    <a:bodyPr/>
                    <a:lstStyle/>
                    <a:p>
                      <a:r>
                        <a:rPr lang="en-US" dirty="0" smtClean="0"/>
                        <a:t>X</a:t>
                      </a:r>
                      <a:endParaRPr lang="en-US" dirty="0"/>
                    </a:p>
                  </a:txBody>
                  <a:tcPr/>
                </a:tc>
              </a:tr>
              <a:tr h="370840">
                <a:tc>
                  <a:txBody>
                    <a:bodyPr/>
                    <a:lstStyle/>
                    <a:p>
                      <a:r>
                        <a:rPr lang="en-US" dirty="0" smtClean="0"/>
                        <a:t>O&amp;M</a:t>
                      </a:r>
                      <a:endParaRPr lang="en-US" dirty="0"/>
                    </a:p>
                  </a:txBody>
                  <a:tcPr/>
                </a:tc>
                <a:tc>
                  <a:txBody>
                    <a:bodyPr/>
                    <a:lstStyle/>
                    <a:p>
                      <a:r>
                        <a:rPr lang="en-US" dirty="0" smtClean="0"/>
                        <a:t>X</a:t>
                      </a:r>
                      <a:endParaRPr lang="en-US" dirty="0"/>
                    </a:p>
                  </a:txBody>
                  <a:tcPr/>
                </a:tc>
              </a:tr>
            </a:tbl>
          </a:graphicData>
        </a:graphic>
      </p:graphicFrame>
      <p:cxnSp>
        <p:nvCxnSpPr>
          <p:cNvPr id="8" name="Straight Connector 7"/>
          <p:cNvCxnSpPr/>
          <p:nvPr/>
        </p:nvCxnSpPr>
        <p:spPr>
          <a:xfrm>
            <a:off x="1091802" y="13716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258108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Condition 20: Avoid and Minimize Impacts to Covered Plant Occurrences</a:t>
            </a:r>
          </a:p>
        </p:txBody>
      </p:sp>
      <p:sp>
        <p:nvSpPr>
          <p:cNvPr id="4" name="Slide Number Placeholder 3"/>
          <p:cNvSpPr>
            <a:spLocks noGrp="1"/>
          </p:cNvSpPr>
          <p:nvPr>
            <p:ph type="sldNum" sz="quarter" idx="12"/>
          </p:nvPr>
        </p:nvSpPr>
        <p:spPr/>
        <p:txBody>
          <a:bodyPr/>
          <a:lstStyle/>
          <a:p>
            <a:fld id="{BD3E6F33-9149-4F5B-BC12-F342A25203F1}" type="slidenum">
              <a:rPr lang="en-US" smtClean="0"/>
              <a:pPr/>
              <a:t>62</a:t>
            </a:fld>
            <a:endParaRPr lang="en-US"/>
          </a:p>
        </p:txBody>
      </p:sp>
      <p:sp>
        <p:nvSpPr>
          <p:cNvPr id="3" name="Content Placeholder 2"/>
          <p:cNvSpPr>
            <a:spLocks noGrp="1"/>
          </p:cNvSpPr>
          <p:nvPr>
            <p:ph sz="half" idx="4294967295"/>
          </p:nvPr>
        </p:nvSpPr>
        <p:spPr>
          <a:xfrm>
            <a:off x="0" y="1798638"/>
            <a:ext cx="4038600" cy="4525962"/>
          </a:xfrm>
        </p:spPr>
        <p:txBody>
          <a:bodyPr>
            <a:normAutofit fontScale="77500" lnSpcReduction="20000"/>
          </a:bodyPr>
          <a:lstStyle/>
          <a:p>
            <a:r>
              <a:rPr lang="en-US" dirty="0" smtClean="0"/>
              <a:t>Applies to projects </a:t>
            </a:r>
            <a:r>
              <a:rPr lang="en-US" dirty="0"/>
              <a:t>located in areas where covered plant species are likely to occur and within a covered plant survey area</a:t>
            </a:r>
            <a:endParaRPr lang="en-US" dirty="0" smtClean="0"/>
          </a:p>
          <a:p>
            <a:r>
              <a:rPr lang="en-US" dirty="0" smtClean="0"/>
              <a:t>Requires </a:t>
            </a:r>
            <a:r>
              <a:rPr lang="en-US" dirty="0"/>
              <a:t>plant surveys, specific avoidance and minimization practices (e.g., using seclusion fencing), and monitoring for selected plant </a:t>
            </a:r>
            <a:r>
              <a:rPr lang="en-US" dirty="0" smtClean="0"/>
              <a:t>species</a:t>
            </a:r>
          </a:p>
          <a:p>
            <a:r>
              <a:rPr lang="en-US" b="1" dirty="0" err="1"/>
              <a:t>Geobrowser</a:t>
            </a:r>
            <a:r>
              <a:rPr lang="en-US" b="1" dirty="0"/>
              <a:t>: </a:t>
            </a:r>
            <a:r>
              <a:rPr lang="en-US" i="1" dirty="0"/>
              <a:t>Plant Survey Areas </a:t>
            </a:r>
            <a:r>
              <a:rPr lang="en-US" dirty="0"/>
              <a:t>(field verification required)</a:t>
            </a:r>
          </a:p>
          <a:p>
            <a:endParaRPr lang="en-US" dirty="0"/>
          </a:p>
        </p:txBody>
      </p:sp>
      <p:graphicFrame>
        <p:nvGraphicFramePr>
          <p:cNvPr id="6" name="Table 5"/>
          <p:cNvGraphicFramePr>
            <a:graphicFrameLocks noGrp="1"/>
          </p:cNvGraphicFramePr>
          <p:nvPr>
            <p:extLst/>
          </p:nvPr>
        </p:nvGraphicFramePr>
        <p:xfrm>
          <a:off x="5029200" y="1813560"/>
          <a:ext cx="3303778" cy="2225040"/>
        </p:xfrm>
        <a:graphic>
          <a:graphicData uri="http://schemas.openxmlformats.org/drawingml/2006/table">
            <a:tbl>
              <a:tblPr firstRow="1" bandRow="1">
                <a:tableStyleId>{68D230F3-CF80-4859-8CE7-A43EE81993B5}</a:tableStyleId>
              </a:tblPr>
              <a:tblGrid>
                <a:gridCol w="1894078"/>
                <a:gridCol w="1409700"/>
              </a:tblGrid>
              <a:tr h="370840">
                <a:tc gridSpan="2">
                  <a:txBody>
                    <a:bodyPr/>
                    <a:lstStyle/>
                    <a:p>
                      <a:r>
                        <a:rPr lang="en-US" dirty="0" smtClean="0"/>
                        <a:t>When do you apply </a:t>
                      </a:r>
                      <a:endParaRPr lang="en-US" dirty="0"/>
                    </a:p>
                  </a:txBody>
                  <a:tcPr/>
                </a:tc>
                <a:tc hMerge="1">
                  <a:txBody>
                    <a:bodyPr/>
                    <a:lstStyle/>
                    <a:p>
                      <a:endParaRPr lang="en-US" dirty="0"/>
                    </a:p>
                  </a:txBody>
                  <a:tcPr/>
                </a:tc>
              </a:tr>
              <a:tr h="370840">
                <a:tc>
                  <a:txBody>
                    <a:bodyPr/>
                    <a:lstStyle/>
                    <a:p>
                      <a:r>
                        <a:rPr lang="en-US" dirty="0" smtClean="0"/>
                        <a:t>Planning </a:t>
                      </a:r>
                      <a:endParaRPr lang="en-US" dirty="0"/>
                    </a:p>
                  </a:txBody>
                  <a:tcPr/>
                </a:tc>
                <a:tc>
                  <a:txBody>
                    <a:bodyPr/>
                    <a:lstStyle/>
                    <a:p>
                      <a:endParaRPr lang="en-US" dirty="0"/>
                    </a:p>
                  </a:txBody>
                  <a:tcPr/>
                </a:tc>
              </a:tr>
              <a:tr h="370840">
                <a:tc>
                  <a:txBody>
                    <a:bodyPr/>
                    <a:lstStyle/>
                    <a:p>
                      <a:r>
                        <a:rPr lang="en-US" dirty="0" smtClean="0"/>
                        <a:t>Design</a:t>
                      </a:r>
                      <a:endParaRPr lang="en-US" dirty="0"/>
                    </a:p>
                  </a:txBody>
                  <a:tcPr/>
                </a:tc>
                <a:tc>
                  <a:txBody>
                    <a:bodyPr/>
                    <a:lstStyle/>
                    <a:p>
                      <a:r>
                        <a:rPr lang="en-US" dirty="0" smtClean="0"/>
                        <a:t>X</a:t>
                      </a:r>
                      <a:endParaRPr lang="en-US" dirty="0"/>
                    </a:p>
                  </a:txBody>
                  <a:tcPr/>
                </a:tc>
              </a:tr>
              <a:tr h="370840">
                <a:tc>
                  <a:txBody>
                    <a:bodyPr/>
                    <a:lstStyle/>
                    <a:p>
                      <a:r>
                        <a:rPr lang="en-US" dirty="0" smtClean="0"/>
                        <a:t>Construction</a:t>
                      </a:r>
                      <a:r>
                        <a:rPr lang="en-US" baseline="0" dirty="0" smtClean="0"/>
                        <a:t> </a:t>
                      </a:r>
                      <a:endParaRPr lang="en-US" dirty="0"/>
                    </a:p>
                  </a:txBody>
                  <a:tcPr/>
                </a:tc>
                <a:tc>
                  <a:txBody>
                    <a:bodyPr/>
                    <a:lstStyle/>
                    <a:p>
                      <a:r>
                        <a:rPr lang="en-US" dirty="0" smtClean="0"/>
                        <a:t>X</a:t>
                      </a:r>
                      <a:endParaRPr lang="en-US" dirty="0"/>
                    </a:p>
                  </a:txBody>
                  <a:tcPr/>
                </a:tc>
              </a:tr>
              <a:tr h="370840">
                <a:tc>
                  <a:txBody>
                    <a:bodyPr/>
                    <a:lstStyle/>
                    <a:p>
                      <a:r>
                        <a:rPr lang="en-US" dirty="0" smtClean="0"/>
                        <a:t>Post-Construction</a:t>
                      </a:r>
                      <a:endParaRPr lang="en-US" dirty="0"/>
                    </a:p>
                  </a:txBody>
                  <a:tcPr/>
                </a:tc>
                <a:tc>
                  <a:txBody>
                    <a:bodyPr/>
                    <a:lstStyle/>
                    <a:p>
                      <a:r>
                        <a:rPr lang="en-US" dirty="0" smtClean="0"/>
                        <a:t>X</a:t>
                      </a:r>
                      <a:endParaRPr lang="en-US" dirty="0"/>
                    </a:p>
                  </a:txBody>
                  <a:tcPr/>
                </a:tc>
              </a:tr>
              <a:tr h="370840">
                <a:tc>
                  <a:txBody>
                    <a:bodyPr/>
                    <a:lstStyle/>
                    <a:p>
                      <a:r>
                        <a:rPr lang="en-US" dirty="0" smtClean="0"/>
                        <a:t>O&amp;M</a:t>
                      </a:r>
                      <a:endParaRPr lang="en-US" dirty="0"/>
                    </a:p>
                  </a:txBody>
                  <a:tcPr/>
                </a:tc>
                <a:tc>
                  <a:txBody>
                    <a:bodyPr/>
                    <a:lstStyle/>
                    <a:p>
                      <a:r>
                        <a:rPr lang="en-US" dirty="0" smtClean="0"/>
                        <a:t>X</a:t>
                      </a:r>
                      <a:endParaRPr lang="en-US" dirty="0"/>
                    </a:p>
                  </a:txBody>
                  <a:tcPr/>
                </a:tc>
              </a:tr>
            </a:tbl>
          </a:graphicData>
        </a:graphic>
      </p:graphicFrame>
      <p:cxnSp>
        <p:nvCxnSpPr>
          <p:cNvPr id="8" name="Straight Connector 7"/>
          <p:cNvCxnSpPr/>
          <p:nvPr/>
        </p:nvCxnSpPr>
        <p:spPr>
          <a:xfrm>
            <a:off x="1091802" y="13716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694707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63</a:t>
            </a:fld>
            <a:endParaRPr lang="en-US"/>
          </a:p>
        </p:txBody>
      </p:sp>
      <p:sp>
        <p:nvSpPr>
          <p:cNvPr id="11" name="Title 1"/>
          <p:cNvSpPr txBox="1">
            <a:spLocks/>
          </p:cNvSpPr>
          <p:nvPr/>
        </p:nvSpPr>
        <p:spPr>
          <a:xfrm>
            <a:off x="152400" y="76200"/>
            <a:ext cx="8839199"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Species Surveys</a:t>
            </a:r>
            <a:endParaRPr lang="en-US" sz="3600" dirty="0"/>
          </a:p>
        </p:txBody>
      </p:sp>
      <p:cxnSp>
        <p:nvCxnSpPr>
          <p:cNvPr id="12" name="Straight Connector 11"/>
          <p:cNvCxnSpPr/>
          <p:nvPr/>
        </p:nvCxnSpPr>
        <p:spPr>
          <a:xfrm>
            <a:off x="152400" y="708134"/>
            <a:ext cx="8839199" cy="0"/>
          </a:xfrm>
          <a:prstGeom prst="line">
            <a:avLst/>
          </a:prstGeom>
        </p:spPr>
        <p:style>
          <a:lnRef idx="3">
            <a:schemeClr val="accent6"/>
          </a:lnRef>
          <a:fillRef idx="0">
            <a:schemeClr val="accent6"/>
          </a:fillRef>
          <a:effectRef idx="2">
            <a:schemeClr val="accent6"/>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468017097"/>
              </p:ext>
            </p:extLst>
          </p:nvPr>
        </p:nvGraphicFramePr>
        <p:xfrm>
          <a:off x="178676" y="896703"/>
          <a:ext cx="8839199" cy="5787999"/>
        </p:xfrm>
        <a:graphic>
          <a:graphicData uri="http://schemas.openxmlformats.org/drawingml/2006/table">
            <a:tbl>
              <a:tblPr firstRow="1" firstCol="1" bandRow="1">
                <a:tableStyleId>{68D230F3-CF80-4859-8CE7-A43EE81993B5}</a:tableStyleId>
              </a:tblPr>
              <a:tblGrid>
                <a:gridCol w="4698124"/>
                <a:gridCol w="4141075"/>
              </a:tblGrid>
              <a:tr h="226288">
                <a:tc>
                  <a:txBody>
                    <a:bodyPr/>
                    <a:lstStyle/>
                    <a:p>
                      <a:pPr marL="0" marR="0">
                        <a:spcBef>
                          <a:spcPts val="150"/>
                        </a:spcBef>
                        <a:spcAft>
                          <a:spcPts val="150"/>
                        </a:spcAft>
                      </a:pPr>
                      <a:r>
                        <a:rPr lang="en-US" sz="1600" dirty="0">
                          <a:effectLst/>
                        </a:rPr>
                        <a:t>Surveys for these plants:</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Are required for projects located within:</a:t>
                      </a:r>
                      <a:endParaRPr lang="en-US" sz="1800" dirty="0">
                        <a:solidFill>
                          <a:srgbClr val="000000"/>
                        </a:solidFill>
                        <a:effectLst/>
                        <a:latin typeface="Cambria"/>
                        <a:ea typeface="Times New Roman"/>
                        <a:cs typeface="Times New Roman"/>
                      </a:endParaRPr>
                    </a:p>
                  </a:txBody>
                  <a:tcPr marL="68580" marR="68580" marT="0" marB="0"/>
                </a:tc>
              </a:tr>
              <a:tr h="847397">
                <a:tc>
                  <a:txBody>
                    <a:bodyPr/>
                    <a:lstStyle/>
                    <a:p>
                      <a:pPr marL="0" marR="0">
                        <a:spcBef>
                          <a:spcPts val="150"/>
                        </a:spcBef>
                        <a:spcAft>
                          <a:spcPts val="150"/>
                        </a:spcAft>
                      </a:pPr>
                      <a:r>
                        <a:rPr lang="en-US" sz="1600" b="0" dirty="0">
                          <a:effectLst/>
                        </a:rPr>
                        <a:t>Smooth </a:t>
                      </a:r>
                      <a:r>
                        <a:rPr lang="en-US" sz="1600" b="0" dirty="0" err="1">
                          <a:effectLst/>
                        </a:rPr>
                        <a:t>lessingia</a:t>
                      </a:r>
                      <a:r>
                        <a:rPr lang="en-US" sz="1600" b="0" dirty="0">
                          <a:effectLst/>
                        </a:rPr>
                        <a:t>, fragrant fritillary, Metcalf canyon </a:t>
                      </a:r>
                      <a:r>
                        <a:rPr lang="en-US" sz="1600" b="0" dirty="0" err="1">
                          <a:effectLst/>
                        </a:rPr>
                        <a:t>jewelflower</a:t>
                      </a:r>
                      <a:r>
                        <a:rPr lang="en-US" sz="1600" b="0" dirty="0">
                          <a:effectLst/>
                        </a:rPr>
                        <a:t>, most beautiful </a:t>
                      </a:r>
                      <a:r>
                        <a:rPr lang="en-US" sz="1600" b="0" dirty="0" err="1" smtClean="0">
                          <a:effectLst/>
                        </a:rPr>
                        <a:t>jewelflower</a:t>
                      </a:r>
                      <a:r>
                        <a:rPr lang="en-US" sz="1600" b="0" dirty="0">
                          <a:effectLst/>
                        </a:rPr>
                        <a:t>, Tiburon paintbrush, and Coyote </a:t>
                      </a:r>
                      <a:r>
                        <a:rPr lang="en-US" sz="1600" b="0" dirty="0" err="1">
                          <a:effectLst/>
                        </a:rPr>
                        <a:t>ceanothus</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Serpentine bunchgrass grassland </a:t>
                      </a:r>
                      <a:r>
                        <a:rPr lang="en-US" sz="1600" u="sng" dirty="0">
                          <a:effectLst/>
                        </a:rPr>
                        <a:t>or</a:t>
                      </a:r>
                      <a:r>
                        <a:rPr lang="en-US" sz="1600" dirty="0">
                          <a:effectLst/>
                        </a:rPr>
                        <a:t> </a:t>
                      </a:r>
                      <a:endParaRPr lang="en-US" sz="1600" dirty="0" smtClean="0">
                        <a:effectLst/>
                      </a:endParaRPr>
                    </a:p>
                    <a:p>
                      <a:pPr marL="0" marR="0">
                        <a:spcBef>
                          <a:spcPts val="150"/>
                        </a:spcBef>
                        <a:spcAft>
                          <a:spcPts val="150"/>
                        </a:spcAft>
                      </a:pPr>
                      <a:r>
                        <a:rPr lang="en-US" sz="1600" dirty="0" smtClean="0">
                          <a:effectLst/>
                        </a:rPr>
                        <a:t>within </a:t>
                      </a:r>
                      <a:r>
                        <a:rPr lang="en-US" sz="1600" dirty="0">
                          <a:effectLst/>
                        </a:rPr>
                        <a:t>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891532">
                <a:tc>
                  <a:txBody>
                    <a:bodyPr/>
                    <a:lstStyle/>
                    <a:p>
                      <a:pPr marL="0" marR="0">
                        <a:spcBef>
                          <a:spcPts val="150"/>
                        </a:spcBef>
                        <a:spcAft>
                          <a:spcPts val="150"/>
                        </a:spcAft>
                      </a:pPr>
                      <a:r>
                        <a:rPr lang="en-US" sz="1600" b="0" dirty="0">
                          <a:effectLst/>
                        </a:rPr>
                        <a:t>Santa Clara Valley </a:t>
                      </a:r>
                      <a:r>
                        <a:rPr lang="en-US" sz="1600" b="0" dirty="0" err="1">
                          <a:effectLst/>
                        </a:rPr>
                        <a:t>dudleya</a:t>
                      </a:r>
                      <a:r>
                        <a:rPr lang="en-US" sz="1600" b="0" dirty="0">
                          <a:effectLst/>
                        </a:rPr>
                        <a:t>, smooth </a:t>
                      </a:r>
                      <a:r>
                        <a:rPr lang="en-US" sz="1600" b="0" dirty="0" err="1">
                          <a:effectLst/>
                        </a:rPr>
                        <a:t>lessingia</a:t>
                      </a:r>
                      <a:r>
                        <a:rPr lang="en-US" sz="1600" b="0" dirty="0">
                          <a:effectLst/>
                        </a:rPr>
                        <a:t>, Metcalf canyon </a:t>
                      </a:r>
                      <a:r>
                        <a:rPr lang="en-US" sz="1600" b="0" dirty="0" err="1">
                          <a:effectLst/>
                        </a:rPr>
                        <a:t>jewelflower</a:t>
                      </a:r>
                      <a:r>
                        <a:rPr lang="en-US" sz="1600" b="0" dirty="0">
                          <a:effectLst/>
                        </a:rPr>
                        <a:t>, most beautiful </a:t>
                      </a:r>
                      <a:r>
                        <a:rPr lang="en-US" sz="1600" b="0" dirty="0" err="1">
                          <a:effectLst/>
                        </a:rPr>
                        <a:t>jewelflower</a:t>
                      </a:r>
                      <a:r>
                        <a:rPr lang="en-US" sz="1600" b="0" dirty="0">
                          <a:effectLst/>
                        </a:rPr>
                        <a:t>, and</a:t>
                      </a:r>
                      <a:endParaRPr lang="en-US" sz="1800" b="0" dirty="0">
                        <a:effectLst/>
                      </a:endParaRPr>
                    </a:p>
                    <a:p>
                      <a:pPr marL="0" marR="0">
                        <a:spcBef>
                          <a:spcPts val="150"/>
                        </a:spcBef>
                        <a:spcAft>
                          <a:spcPts val="150"/>
                        </a:spcAft>
                      </a:pPr>
                      <a:r>
                        <a:rPr lang="en-US" sz="1600" b="0" dirty="0">
                          <a:effectLst/>
                        </a:rPr>
                        <a:t>Tiburon paintbrush</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Serpentine rock outcrop </a:t>
                      </a:r>
                      <a:r>
                        <a:rPr lang="en-US" sz="1600" u="sng" dirty="0">
                          <a:effectLst/>
                        </a:rPr>
                        <a:t>or</a:t>
                      </a:r>
                      <a:r>
                        <a:rPr lang="en-US" sz="1600" dirty="0">
                          <a:effectLst/>
                        </a:rPr>
                        <a:t> </a:t>
                      </a:r>
                      <a:endParaRPr lang="en-US" sz="1600" dirty="0" smtClean="0">
                        <a:effectLst/>
                      </a:endParaRPr>
                    </a:p>
                    <a:p>
                      <a:pPr marL="0" marR="0">
                        <a:spcBef>
                          <a:spcPts val="150"/>
                        </a:spcBef>
                        <a:spcAft>
                          <a:spcPts val="150"/>
                        </a:spcAft>
                      </a:pPr>
                      <a:r>
                        <a:rPr lang="en-US" sz="1600" dirty="0" smtClean="0">
                          <a:effectLst/>
                        </a:rPr>
                        <a:t>within </a:t>
                      </a:r>
                      <a:r>
                        <a:rPr lang="en-US" sz="1600" dirty="0">
                          <a:effectLst/>
                        </a:rPr>
                        <a:t>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499719">
                <a:tc>
                  <a:txBody>
                    <a:bodyPr/>
                    <a:lstStyle/>
                    <a:p>
                      <a:pPr marL="0" marR="0">
                        <a:spcBef>
                          <a:spcPts val="150"/>
                        </a:spcBef>
                        <a:spcAft>
                          <a:spcPts val="150"/>
                        </a:spcAft>
                      </a:pPr>
                      <a:r>
                        <a:rPr lang="en-US" sz="1600" b="0" dirty="0">
                          <a:effectLst/>
                        </a:rPr>
                        <a:t>Mount Hamilton thistle</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Serpentine seep </a:t>
                      </a:r>
                      <a:r>
                        <a:rPr lang="en-US" sz="1600" u="sng" dirty="0">
                          <a:effectLst/>
                        </a:rPr>
                        <a:t>or</a:t>
                      </a:r>
                      <a:r>
                        <a:rPr lang="en-US" sz="1600" dirty="0">
                          <a:effectLst/>
                        </a:rPr>
                        <a:t> </a:t>
                      </a:r>
                      <a:endParaRPr lang="en-US" sz="1600" dirty="0" smtClean="0">
                        <a:effectLst/>
                      </a:endParaRPr>
                    </a:p>
                    <a:p>
                      <a:pPr marL="0" marR="0">
                        <a:spcBef>
                          <a:spcPts val="150"/>
                        </a:spcBef>
                        <a:spcAft>
                          <a:spcPts val="150"/>
                        </a:spcAft>
                      </a:pPr>
                      <a:r>
                        <a:rPr lang="en-US" sz="1600" dirty="0" smtClean="0">
                          <a:effectLst/>
                        </a:rPr>
                        <a:t>within </a:t>
                      </a:r>
                      <a:r>
                        <a:rPr lang="en-US" sz="1600" dirty="0">
                          <a:effectLst/>
                        </a:rPr>
                        <a:t>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499719">
                <a:tc>
                  <a:txBody>
                    <a:bodyPr/>
                    <a:lstStyle/>
                    <a:p>
                      <a:pPr marL="0" marR="0">
                        <a:spcBef>
                          <a:spcPts val="150"/>
                        </a:spcBef>
                        <a:spcAft>
                          <a:spcPts val="150"/>
                        </a:spcAft>
                      </a:pPr>
                      <a:r>
                        <a:rPr lang="en-US" sz="1600" b="0" dirty="0">
                          <a:effectLst/>
                        </a:rPr>
                        <a:t>Coyote </a:t>
                      </a:r>
                      <a:r>
                        <a:rPr lang="en-US" sz="1600" b="0" dirty="0" err="1">
                          <a:effectLst/>
                        </a:rPr>
                        <a:t>ceanothus</a:t>
                      </a:r>
                      <a:r>
                        <a:rPr lang="en-US" sz="1600" b="0" dirty="0">
                          <a:effectLst/>
                        </a:rPr>
                        <a:t> and most beautiful </a:t>
                      </a:r>
                      <a:r>
                        <a:rPr lang="en-US" sz="1600" b="0" dirty="0" err="1">
                          <a:effectLst/>
                        </a:rPr>
                        <a:t>jewelflower</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Mixed serpentine chaparral</a:t>
                      </a:r>
                      <a:r>
                        <a:rPr lang="en-US" sz="1600" u="sng" dirty="0">
                          <a:effectLst/>
                        </a:rPr>
                        <a:t> or </a:t>
                      </a:r>
                      <a:endParaRPr lang="en-US" sz="1600" u="sng" dirty="0" smtClean="0">
                        <a:effectLst/>
                      </a:endParaRPr>
                    </a:p>
                    <a:p>
                      <a:pPr marL="0" marR="0">
                        <a:spcBef>
                          <a:spcPts val="150"/>
                        </a:spcBef>
                        <a:spcAft>
                          <a:spcPts val="150"/>
                        </a:spcAft>
                      </a:pPr>
                      <a:r>
                        <a:rPr lang="en-US" sz="1600" dirty="0" smtClean="0">
                          <a:effectLst/>
                        </a:rPr>
                        <a:t>within </a:t>
                      </a:r>
                      <a:r>
                        <a:rPr lang="en-US" sz="1600" dirty="0">
                          <a:effectLst/>
                        </a:rPr>
                        <a:t>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726006">
                <a:tc>
                  <a:txBody>
                    <a:bodyPr/>
                    <a:lstStyle/>
                    <a:p>
                      <a:pPr marL="0" marR="0">
                        <a:spcBef>
                          <a:spcPts val="150"/>
                        </a:spcBef>
                        <a:spcAft>
                          <a:spcPts val="150"/>
                        </a:spcAft>
                      </a:pPr>
                      <a:r>
                        <a:rPr lang="en-US" sz="1600" b="0" dirty="0">
                          <a:effectLst/>
                        </a:rPr>
                        <a:t>Loma </a:t>
                      </a:r>
                      <a:r>
                        <a:rPr lang="en-US" sz="1600" b="0" dirty="0" err="1">
                          <a:effectLst/>
                        </a:rPr>
                        <a:t>Prieta</a:t>
                      </a:r>
                      <a:r>
                        <a:rPr lang="en-US" sz="1600" b="0" dirty="0">
                          <a:effectLst/>
                        </a:rPr>
                        <a:t> </a:t>
                      </a:r>
                      <a:r>
                        <a:rPr lang="en-US" sz="1600" b="0" dirty="0" err="1">
                          <a:effectLst/>
                        </a:rPr>
                        <a:t>hoita</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Mixed oak woodland and forest with serpentine soils </a:t>
                      </a:r>
                      <a:r>
                        <a:rPr lang="en-US" sz="1600" u="sng" dirty="0">
                          <a:effectLst/>
                        </a:rPr>
                        <a:t>or</a:t>
                      </a:r>
                      <a:r>
                        <a:rPr lang="en-US" sz="1600" dirty="0">
                          <a:effectLst/>
                        </a:rPr>
                        <a:t> </a:t>
                      </a:r>
                      <a:endParaRPr lang="en-US" sz="1600" dirty="0" smtClean="0">
                        <a:effectLst/>
                      </a:endParaRPr>
                    </a:p>
                    <a:p>
                      <a:pPr marL="0" marR="0">
                        <a:spcBef>
                          <a:spcPts val="150"/>
                        </a:spcBef>
                        <a:spcAft>
                          <a:spcPts val="150"/>
                        </a:spcAft>
                      </a:pPr>
                      <a:r>
                        <a:rPr lang="en-US" sz="1600" dirty="0" smtClean="0">
                          <a:effectLst/>
                        </a:rPr>
                        <a:t>within </a:t>
                      </a:r>
                      <a:r>
                        <a:rPr lang="en-US" sz="1600" dirty="0">
                          <a:effectLst/>
                        </a:rPr>
                        <a:t>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726006">
                <a:tc>
                  <a:txBody>
                    <a:bodyPr/>
                    <a:lstStyle/>
                    <a:p>
                      <a:pPr marL="0" marR="0">
                        <a:spcBef>
                          <a:spcPts val="150"/>
                        </a:spcBef>
                        <a:spcAft>
                          <a:spcPts val="150"/>
                        </a:spcAft>
                      </a:pPr>
                      <a:r>
                        <a:rPr lang="en-US" sz="1600" b="0" dirty="0">
                          <a:effectLst/>
                        </a:rPr>
                        <a:t>Loma </a:t>
                      </a:r>
                      <a:r>
                        <a:rPr lang="en-US" sz="1600" b="0" dirty="0" err="1">
                          <a:effectLst/>
                        </a:rPr>
                        <a:t>Prieta</a:t>
                      </a:r>
                      <a:r>
                        <a:rPr lang="en-US" sz="1600" b="0" dirty="0">
                          <a:effectLst/>
                        </a:rPr>
                        <a:t> </a:t>
                      </a:r>
                      <a:r>
                        <a:rPr lang="en-US" sz="1600" b="0" dirty="0" err="1">
                          <a:effectLst/>
                        </a:rPr>
                        <a:t>hoita</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Coast live oak forest and woodland with serpentine soils  </a:t>
                      </a:r>
                      <a:r>
                        <a:rPr lang="en-US" sz="1600" u="sng" dirty="0" smtClean="0">
                          <a:effectLst/>
                        </a:rPr>
                        <a:t>or </a:t>
                      </a:r>
                    </a:p>
                    <a:p>
                      <a:pPr marL="0" marR="0">
                        <a:spcBef>
                          <a:spcPts val="150"/>
                        </a:spcBef>
                        <a:spcAft>
                          <a:spcPts val="150"/>
                        </a:spcAft>
                      </a:pPr>
                      <a:r>
                        <a:rPr lang="en-US" sz="1600" dirty="0" smtClean="0">
                          <a:effectLst/>
                        </a:rPr>
                        <a:t>within </a:t>
                      </a:r>
                      <a:r>
                        <a:rPr lang="en-US" sz="1600" dirty="0">
                          <a:effectLst/>
                        </a:rPr>
                        <a:t>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1163630">
                <a:tc>
                  <a:txBody>
                    <a:bodyPr/>
                    <a:lstStyle/>
                    <a:p>
                      <a:pPr marL="0" marR="0">
                        <a:spcBef>
                          <a:spcPts val="150"/>
                        </a:spcBef>
                        <a:spcAft>
                          <a:spcPts val="150"/>
                        </a:spcAft>
                      </a:pPr>
                      <a:r>
                        <a:rPr lang="en-US" sz="1600" b="0" dirty="0">
                          <a:effectLst/>
                        </a:rPr>
                        <a:t>Coyote </a:t>
                      </a:r>
                      <a:r>
                        <a:rPr lang="en-US" sz="1600" b="0" dirty="0" err="1">
                          <a:effectLst/>
                        </a:rPr>
                        <a:t>ceanothus</a:t>
                      </a:r>
                      <a:r>
                        <a:rPr lang="en-US" sz="1600" b="0" dirty="0">
                          <a:effectLst/>
                        </a:rPr>
                        <a:t>, Metcalf canyon </a:t>
                      </a:r>
                      <a:r>
                        <a:rPr lang="en-US" sz="1600" b="0" dirty="0" err="1">
                          <a:effectLst/>
                        </a:rPr>
                        <a:t>jewelflower</a:t>
                      </a:r>
                      <a:r>
                        <a:rPr lang="en-US" sz="1600" b="0" dirty="0">
                          <a:effectLst/>
                        </a:rPr>
                        <a:t>, most beautiful </a:t>
                      </a:r>
                      <a:r>
                        <a:rPr lang="en-US" sz="1600" b="0" dirty="0" err="1">
                          <a:effectLst/>
                        </a:rPr>
                        <a:t>jewelflower</a:t>
                      </a:r>
                      <a:r>
                        <a:rPr lang="en-US" sz="1600" b="0" dirty="0">
                          <a:effectLst/>
                        </a:rPr>
                        <a:t>, and smooth </a:t>
                      </a:r>
                      <a:r>
                        <a:rPr lang="en-US" sz="1600" b="0" dirty="0" err="1">
                          <a:effectLst/>
                        </a:rPr>
                        <a:t>lessingia</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Northern coastal scrub and </a:t>
                      </a:r>
                      <a:r>
                        <a:rPr lang="en-US" sz="1600" dirty="0" err="1">
                          <a:effectLst/>
                        </a:rPr>
                        <a:t>Diablan</a:t>
                      </a:r>
                      <a:r>
                        <a:rPr lang="en-US" sz="1600" dirty="0">
                          <a:effectLst/>
                        </a:rPr>
                        <a:t> sage scrub with serpentine soils </a:t>
                      </a:r>
                      <a:r>
                        <a:rPr lang="en-US" sz="1600" u="sng" dirty="0">
                          <a:effectLst/>
                        </a:rPr>
                        <a:t>or</a:t>
                      </a:r>
                      <a:r>
                        <a:rPr lang="en-US" sz="1600" dirty="0">
                          <a:effectLst/>
                        </a:rPr>
                        <a:t> </a:t>
                      </a:r>
                      <a:endParaRPr lang="en-US" sz="1600" dirty="0" smtClean="0">
                        <a:effectLst/>
                      </a:endParaRPr>
                    </a:p>
                    <a:p>
                      <a:pPr marL="0" marR="0">
                        <a:spcBef>
                          <a:spcPts val="150"/>
                        </a:spcBef>
                        <a:spcAft>
                          <a:spcPts val="150"/>
                        </a:spcAft>
                      </a:pPr>
                      <a:r>
                        <a:rPr lang="en-US" sz="1600" dirty="0" smtClean="0">
                          <a:effectLst/>
                        </a:rPr>
                        <a:t>within </a:t>
                      </a:r>
                      <a:r>
                        <a:rPr lang="en-US" sz="1600" dirty="0">
                          <a:effectLst/>
                        </a:rPr>
                        <a:t>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811601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i="1" dirty="0" err="1" smtClean="0"/>
              <a:t>Phytophthora</a:t>
            </a:r>
            <a:r>
              <a:rPr lang="en-US" dirty="0" smtClean="0"/>
              <a:t>: An Emerging Threat to Covered Species</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64</a:t>
            </a:fld>
            <a:endParaRPr lang="en-US"/>
          </a:p>
        </p:txBody>
      </p:sp>
      <p:pic>
        <p:nvPicPr>
          <p:cNvPr id="7" name="Picture 6" descr="may 2012 017.JPG"/>
          <p:cNvPicPr>
            <a:picLocks noChangeAspect="1"/>
          </p:cNvPicPr>
          <p:nvPr/>
        </p:nvPicPr>
        <p:blipFill>
          <a:blip r:embed="rId3" cstate="print"/>
          <a:stretch>
            <a:fillRect/>
          </a:stretch>
        </p:blipFill>
        <p:spPr>
          <a:xfrm>
            <a:off x="762000" y="1447800"/>
            <a:ext cx="3829050" cy="5105400"/>
          </a:xfrm>
          <a:prstGeom prst="rect">
            <a:avLst/>
          </a:prstGeom>
          <a:ln>
            <a:solidFill>
              <a:schemeClr val="accent1"/>
            </a:solidFill>
          </a:ln>
        </p:spPr>
      </p:pic>
      <p:pic>
        <p:nvPicPr>
          <p:cNvPr id="9" name="Picture 8" descr="photo (32).JPG"/>
          <p:cNvPicPr>
            <a:picLocks noChangeAspect="1"/>
          </p:cNvPicPr>
          <p:nvPr/>
        </p:nvPicPr>
        <p:blipFill>
          <a:blip r:embed="rId4" cstate="print"/>
          <a:stretch>
            <a:fillRect/>
          </a:stretch>
        </p:blipFill>
        <p:spPr>
          <a:xfrm>
            <a:off x="4800600" y="1828800"/>
            <a:ext cx="3276600" cy="4368800"/>
          </a:xfrm>
          <a:prstGeom prst="rect">
            <a:avLst/>
          </a:prstGeom>
          <a:ln>
            <a:solidFill>
              <a:schemeClr val="accent1"/>
            </a:solidFill>
          </a:ln>
        </p:spPr>
      </p:pic>
      <p:sp>
        <p:nvSpPr>
          <p:cNvPr id="10" name="TextBox 9"/>
          <p:cNvSpPr txBox="1"/>
          <p:nvPr/>
        </p:nvSpPr>
        <p:spPr>
          <a:xfrm>
            <a:off x="4724400" y="6324600"/>
            <a:ext cx="3525324" cy="369332"/>
          </a:xfrm>
          <a:prstGeom prst="rect">
            <a:avLst/>
          </a:prstGeom>
          <a:noFill/>
        </p:spPr>
        <p:txBody>
          <a:bodyPr wrap="none" rtlCol="0">
            <a:spAutoFit/>
          </a:bodyPr>
          <a:lstStyle/>
          <a:p>
            <a:r>
              <a:rPr lang="en-US" dirty="0" smtClean="0"/>
              <a:t>Infected Coyote </a:t>
            </a:r>
            <a:r>
              <a:rPr lang="en-US" dirty="0" err="1" smtClean="0"/>
              <a:t>ceanothus</a:t>
            </a:r>
            <a:r>
              <a:rPr lang="en-US" dirty="0" smtClean="0"/>
              <a:t> seedling</a:t>
            </a:r>
            <a:endParaRPr lang="en-US" dirty="0"/>
          </a:p>
        </p:txBody>
      </p:sp>
    </p:spTree>
    <p:extLst>
      <p:ext uri="{BB962C8B-B14F-4D97-AF65-F5344CB8AC3E}">
        <p14:creationId xmlns:p14="http://schemas.microsoft.com/office/powerpoint/2010/main" val="27157483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i="1" dirty="0" err="1" smtClean="0"/>
              <a:t>Phytophthora</a:t>
            </a:r>
            <a:r>
              <a:rPr lang="en-US" dirty="0" smtClean="0"/>
              <a:t>: An Emerging Threat to Covered Species</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65</a:t>
            </a:fld>
            <a:endParaRPr lang="en-US"/>
          </a:p>
        </p:txBody>
      </p:sp>
      <p:pic>
        <p:nvPicPr>
          <p:cNvPr id="8" name="Picture 7" descr="IMG_7023_pge.jpg"/>
          <p:cNvPicPr>
            <a:picLocks noChangeAspect="1"/>
          </p:cNvPicPr>
          <p:nvPr/>
        </p:nvPicPr>
        <p:blipFill>
          <a:blip r:embed="rId3" cstate="print"/>
          <a:stretch>
            <a:fillRect/>
          </a:stretch>
        </p:blipFill>
        <p:spPr>
          <a:xfrm>
            <a:off x="152400" y="1524000"/>
            <a:ext cx="4800600" cy="3200400"/>
          </a:xfrm>
          <a:prstGeom prst="rect">
            <a:avLst/>
          </a:prstGeom>
          <a:ln>
            <a:solidFill>
              <a:schemeClr val="accent1"/>
            </a:solidFill>
          </a:ln>
        </p:spPr>
      </p:pic>
      <p:pic>
        <p:nvPicPr>
          <p:cNvPr id="11" name="Picture 10" descr="IMG_7024_pge.jpg"/>
          <p:cNvPicPr>
            <a:picLocks noChangeAspect="1"/>
          </p:cNvPicPr>
          <p:nvPr/>
        </p:nvPicPr>
        <p:blipFill>
          <a:blip r:embed="rId4" cstate="print"/>
          <a:stretch>
            <a:fillRect/>
          </a:stretch>
        </p:blipFill>
        <p:spPr>
          <a:xfrm>
            <a:off x="4572000" y="3810000"/>
            <a:ext cx="4381500" cy="2921000"/>
          </a:xfrm>
          <a:prstGeom prst="rect">
            <a:avLst/>
          </a:prstGeom>
          <a:ln>
            <a:solidFill>
              <a:schemeClr val="accent1"/>
            </a:solidFill>
          </a:ln>
        </p:spPr>
      </p:pic>
    </p:spTree>
    <p:extLst>
      <p:ext uri="{BB962C8B-B14F-4D97-AF65-F5344CB8AC3E}">
        <p14:creationId xmlns:p14="http://schemas.microsoft.com/office/powerpoint/2010/main" val="27157483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SCVWD Response to Pathogen Issue: </a:t>
            </a:r>
            <a:r>
              <a:rPr lang="en-US" i="1" dirty="0" smtClean="0"/>
              <a:t>Keep it Clean!</a:t>
            </a:r>
            <a:endParaRPr lang="en-US" i="1"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66</a:t>
            </a:fld>
            <a:endParaRPr lang="en-US"/>
          </a:p>
        </p:txBody>
      </p:sp>
      <p:sp>
        <p:nvSpPr>
          <p:cNvPr id="10" name="Content Placeholder 2"/>
          <p:cNvSpPr txBox="1">
            <a:spLocks/>
          </p:cNvSpPr>
          <p:nvPr/>
        </p:nvSpPr>
        <p:spPr>
          <a:xfrm>
            <a:off x="152400" y="1828800"/>
            <a:ext cx="5105400" cy="452596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General Construction/</a:t>
            </a:r>
          </a:p>
          <a:p>
            <a:pPr marL="342900" marR="0" lvl="0" indent="-342900" algn="l" defTabSz="914400" rtl="0" eaLnBrk="1" fontAlgn="auto" latinLnBrk="0" hangingPunct="1">
              <a:lnSpc>
                <a:spcPct val="100000"/>
              </a:lnSpc>
              <a:spcBef>
                <a:spcPct val="20000"/>
              </a:spcBef>
              <a:spcAft>
                <a:spcPts val="0"/>
              </a:spcAft>
              <a:buClrTx/>
              <a:buSzTx/>
              <a:tabLst/>
              <a:defRPr/>
            </a:pP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Operations and Maintenance BMP</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Sensitive and Contaminated</a:t>
            </a:r>
            <a:r>
              <a:rPr kumimoji="0" lang="en-US" sz="3200" b="0" i="0" u="none" strike="noStrike" kern="1200" cap="none" spc="0" normalizeH="0" noProof="0" dirty="0" smtClean="0">
                <a:ln>
                  <a:noFill/>
                </a:ln>
                <a:solidFill>
                  <a:schemeClr val="tx1"/>
                </a:solidFill>
                <a:effectLst/>
                <a:uLnTx/>
                <a:uFillTx/>
                <a:latin typeface="+mn-lt"/>
                <a:ea typeface="+mn-ea"/>
                <a:cs typeface="+mn-cs"/>
              </a:rPr>
              <a:t> Site BMP</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Nursery Contract Spec</a:t>
            </a:r>
            <a:endParaRPr kumimoji="0" lang="en-US" sz="320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boot_wash.jpg"/>
          <p:cNvPicPr>
            <a:picLocks noChangeAspect="1"/>
          </p:cNvPicPr>
          <p:nvPr/>
        </p:nvPicPr>
        <p:blipFill>
          <a:blip r:embed="rId3" cstate="print"/>
          <a:stretch>
            <a:fillRect/>
          </a:stretch>
        </p:blipFill>
        <p:spPr>
          <a:xfrm>
            <a:off x="6781800" y="1219200"/>
            <a:ext cx="2133600" cy="2438848"/>
          </a:xfrm>
          <a:prstGeom prst="rect">
            <a:avLst/>
          </a:prstGeom>
          <a:ln>
            <a:solidFill>
              <a:schemeClr val="accent1"/>
            </a:solidFill>
          </a:ln>
        </p:spPr>
      </p:pic>
      <p:pic>
        <p:nvPicPr>
          <p:cNvPr id="9" name="Picture 8" descr="IMG_7191_bootwash.jpg"/>
          <p:cNvPicPr>
            <a:picLocks noChangeAspect="1"/>
          </p:cNvPicPr>
          <p:nvPr/>
        </p:nvPicPr>
        <p:blipFill>
          <a:blip r:embed="rId4" cstate="print"/>
          <a:stretch>
            <a:fillRect/>
          </a:stretch>
        </p:blipFill>
        <p:spPr>
          <a:xfrm>
            <a:off x="4533900" y="3048000"/>
            <a:ext cx="2705100" cy="3606800"/>
          </a:xfrm>
          <a:prstGeom prst="rect">
            <a:avLst/>
          </a:prstGeom>
          <a:ln>
            <a:solidFill>
              <a:schemeClr val="accent1"/>
            </a:solidFill>
          </a:ln>
        </p:spPr>
      </p:pic>
    </p:spTree>
    <p:extLst>
      <p:ext uri="{BB962C8B-B14F-4D97-AF65-F5344CB8AC3E}">
        <p14:creationId xmlns:p14="http://schemas.microsoft.com/office/powerpoint/2010/main" val="27157483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with Conditions in the Field</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67</a:t>
            </a:fld>
            <a:endParaRPr lang="en-US"/>
          </a:p>
        </p:txBody>
      </p:sp>
      <p:pic>
        <p:nvPicPr>
          <p:cNvPr id="7" name="Content Placeholder 6" descr="IMG_7192_washstation.jpg"/>
          <p:cNvPicPr>
            <a:picLocks noGrp="1" noChangeAspect="1"/>
          </p:cNvPicPr>
          <p:nvPr>
            <p:ph idx="1"/>
          </p:nvPr>
        </p:nvPicPr>
        <p:blipFill>
          <a:blip r:embed="rId3" cstate="print"/>
          <a:stretch>
            <a:fillRect/>
          </a:stretch>
        </p:blipFill>
        <p:spPr>
          <a:xfrm>
            <a:off x="1600200" y="1371600"/>
            <a:ext cx="4038600" cy="3028950"/>
          </a:xfrm>
          <a:ln>
            <a:solidFill>
              <a:schemeClr val="accent1"/>
            </a:solidFill>
          </a:ln>
        </p:spPr>
      </p:pic>
      <p:pic>
        <p:nvPicPr>
          <p:cNvPr id="8" name="Picture 7" descr="FullSizeRender (2)ridge.jpg"/>
          <p:cNvPicPr>
            <a:picLocks noChangeAspect="1"/>
          </p:cNvPicPr>
          <p:nvPr/>
        </p:nvPicPr>
        <p:blipFill>
          <a:blip r:embed="rId4" cstate="print"/>
          <a:stretch>
            <a:fillRect/>
          </a:stretch>
        </p:blipFill>
        <p:spPr>
          <a:xfrm>
            <a:off x="4927600" y="3657600"/>
            <a:ext cx="4064000" cy="3048000"/>
          </a:xfrm>
          <a:prstGeom prst="rect">
            <a:avLst/>
          </a:prstGeom>
          <a:ln>
            <a:solidFill>
              <a:schemeClr val="accent1"/>
            </a:solidFill>
          </a:ln>
        </p:spPr>
      </p:pic>
    </p:spTree>
    <p:extLst>
      <p:ext uri="{BB962C8B-B14F-4D97-AF65-F5344CB8AC3E}">
        <p14:creationId xmlns:p14="http://schemas.microsoft.com/office/powerpoint/2010/main" val="11095082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Calculate Fees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68</a:t>
            </a:fld>
            <a:endParaRPr lang="en-US"/>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3772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267" b="512"/>
          <a:stretch/>
        </p:blipFill>
        <p:spPr bwMode="auto">
          <a:xfrm>
            <a:off x="28575" y="1614685"/>
            <a:ext cx="7130938" cy="511071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D3E6F33-9149-4F5B-BC12-F342A25203F1}" type="slidenum">
              <a:rPr lang="en-US" smtClean="0"/>
              <a:pPr/>
              <a:t>69</a:t>
            </a:fld>
            <a:endParaRPr lang="en-US" dirty="0"/>
          </a:p>
        </p:txBody>
      </p:sp>
      <p:sp>
        <p:nvSpPr>
          <p:cNvPr id="2" name="Title 1"/>
          <p:cNvSpPr>
            <a:spLocks noGrp="1"/>
          </p:cNvSpPr>
          <p:nvPr>
            <p:ph type="title" idx="4294967295"/>
          </p:nvPr>
        </p:nvSpPr>
        <p:spPr>
          <a:xfrm>
            <a:off x="914400" y="26151"/>
            <a:ext cx="7210425" cy="1143000"/>
          </a:xfrm>
        </p:spPr>
        <p:txBody>
          <a:bodyPr/>
          <a:lstStyle/>
          <a:p>
            <a:r>
              <a:rPr lang="en-US" dirty="0" smtClean="0"/>
              <a:t>Habitat Plan Fees</a:t>
            </a:r>
            <a:endParaRPr lang="en-US" dirty="0"/>
          </a:p>
        </p:txBody>
      </p:sp>
      <p:sp>
        <p:nvSpPr>
          <p:cNvPr id="6" name="TextBox 5"/>
          <p:cNvSpPr txBox="1"/>
          <p:nvPr/>
        </p:nvSpPr>
        <p:spPr>
          <a:xfrm>
            <a:off x="6477000" y="2131137"/>
            <a:ext cx="2076450" cy="129397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b="1" dirty="0" smtClean="0"/>
              <a:t>Land Cover Fees</a:t>
            </a:r>
          </a:p>
          <a:p>
            <a:pPr marL="285750" indent="-285750">
              <a:buFont typeface="Arial" pitchFamily="34" charset="0"/>
              <a:buChar char="•"/>
            </a:pPr>
            <a:r>
              <a:rPr lang="en-US" sz="1400" dirty="0" smtClean="0"/>
              <a:t>Zone A</a:t>
            </a:r>
          </a:p>
          <a:p>
            <a:pPr marL="285750" indent="-285750">
              <a:buFont typeface="Arial" pitchFamily="34" charset="0"/>
              <a:buChar char="•"/>
            </a:pPr>
            <a:r>
              <a:rPr lang="en-US" sz="1400" dirty="0" smtClean="0"/>
              <a:t>Zone B</a:t>
            </a:r>
          </a:p>
          <a:p>
            <a:pPr marL="285750" indent="-285750">
              <a:buFont typeface="Arial" pitchFamily="34" charset="0"/>
              <a:buChar char="•"/>
            </a:pPr>
            <a:r>
              <a:rPr lang="en-US" sz="1400" dirty="0" smtClean="0"/>
              <a:t>Zone C</a:t>
            </a:r>
          </a:p>
          <a:p>
            <a:endParaRPr lang="en-US" sz="1400" dirty="0"/>
          </a:p>
        </p:txBody>
      </p:sp>
      <p:sp>
        <p:nvSpPr>
          <p:cNvPr id="7" name="TextBox 6"/>
          <p:cNvSpPr txBox="1"/>
          <p:nvPr/>
        </p:nvSpPr>
        <p:spPr>
          <a:xfrm>
            <a:off x="6477000" y="3657600"/>
            <a:ext cx="2333625" cy="129397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b="1" dirty="0" smtClean="0"/>
              <a:t>Specialty Fees</a:t>
            </a:r>
          </a:p>
          <a:p>
            <a:pPr marL="285750" indent="-285750">
              <a:buFont typeface="Arial" pitchFamily="34" charset="0"/>
              <a:buChar char="•"/>
            </a:pPr>
            <a:r>
              <a:rPr lang="en-US" sz="1400" dirty="0"/>
              <a:t>Occupied Burrowing Owl habitat (mapped)</a:t>
            </a:r>
          </a:p>
          <a:p>
            <a:pPr marL="285750" indent="-285750">
              <a:buFont typeface="Arial" pitchFamily="34" charset="0"/>
              <a:buChar char="•"/>
            </a:pPr>
            <a:r>
              <a:rPr lang="en-US" sz="1400" dirty="0" smtClean="0"/>
              <a:t>Serpentine</a:t>
            </a:r>
          </a:p>
          <a:p>
            <a:pPr marL="285750" indent="-285750">
              <a:buFont typeface="Arial" pitchFamily="34" charset="0"/>
              <a:buChar char="•"/>
            </a:pPr>
            <a:r>
              <a:rPr lang="en-US" sz="1400" dirty="0" smtClean="0"/>
              <a:t>Wetlands</a:t>
            </a:r>
            <a:endParaRPr lang="en-US" sz="1400" dirty="0"/>
          </a:p>
        </p:txBody>
      </p:sp>
      <p:sp>
        <p:nvSpPr>
          <p:cNvPr id="8" name="TextBox 7"/>
          <p:cNvSpPr txBox="1"/>
          <p:nvPr/>
        </p:nvSpPr>
        <p:spPr>
          <a:xfrm>
            <a:off x="6353175" y="1206062"/>
            <a:ext cx="2438400" cy="817245"/>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b="1" dirty="0" smtClean="0"/>
              <a:t>Vehicle-trip or by New Single Family Residence</a:t>
            </a:r>
          </a:p>
          <a:p>
            <a:pPr marL="285750" indent="-285750">
              <a:buFont typeface="Arial" pitchFamily="34" charset="0"/>
              <a:buChar char="•"/>
            </a:pPr>
            <a:r>
              <a:rPr lang="en-US" sz="1400" dirty="0" smtClean="0"/>
              <a:t>Nitrogen Deposition</a:t>
            </a:r>
            <a:endParaRPr lang="en-US" sz="1400" dirty="0"/>
          </a:p>
        </p:txBody>
      </p:sp>
      <p:cxnSp>
        <p:nvCxnSpPr>
          <p:cNvPr id="10" name="Straight Connector 9"/>
          <p:cNvCxnSpPr/>
          <p:nvPr/>
        </p:nvCxnSpPr>
        <p:spPr>
          <a:xfrm>
            <a:off x="629046" y="1066800"/>
            <a:ext cx="8057754"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298746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7</a:t>
            </a:fld>
            <a:endParaRPr lang="en-US"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3" y="287439"/>
            <a:ext cx="6553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37130" y="287439"/>
            <a:ext cx="1668470" cy="461665"/>
          </a:xfrm>
          <a:prstGeom prst="rect">
            <a:avLst/>
          </a:prstGeom>
          <a:solidFill>
            <a:schemeClr val="bg1"/>
          </a:solidFill>
          <a:ln>
            <a:solidFill>
              <a:schemeClr val="tx1"/>
            </a:solidFill>
          </a:ln>
        </p:spPr>
        <p:txBody>
          <a:bodyPr wrap="none" rtlCol="0">
            <a:spAutoFit/>
          </a:bodyPr>
          <a:lstStyle/>
          <a:p>
            <a:r>
              <a:rPr lang="en-US" sz="2400" dirty="0" smtClean="0"/>
              <a:t>Permit Area</a:t>
            </a:r>
            <a:endParaRPr lang="en-US" sz="2400" dirty="0"/>
          </a:p>
        </p:txBody>
      </p:sp>
      <p:sp>
        <p:nvSpPr>
          <p:cNvPr id="3" name="Content Placeholder 2"/>
          <p:cNvSpPr>
            <a:spLocks noGrp="1"/>
          </p:cNvSpPr>
          <p:nvPr>
            <p:ph idx="4294967295"/>
          </p:nvPr>
        </p:nvSpPr>
        <p:spPr>
          <a:xfrm>
            <a:off x="5867400" y="838200"/>
            <a:ext cx="3162300" cy="2971800"/>
          </a:xfrm>
          <a:solidFill>
            <a:schemeClr val="bg2"/>
          </a:solidFill>
          <a:ln>
            <a:solidFill>
              <a:schemeClr val="tx1"/>
            </a:solidFill>
          </a:ln>
        </p:spPr>
        <p:txBody>
          <a:bodyPr>
            <a:normAutofit fontScale="70000" lnSpcReduction="20000"/>
          </a:bodyPr>
          <a:lstStyle/>
          <a:p>
            <a:pPr marL="0" indent="0">
              <a:buNone/>
            </a:pPr>
            <a:r>
              <a:rPr lang="en-US" dirty="0" smtClean="0"/>
              <a:t>Permit Area Boundaries Defined by:</a:t>
            </a:r>
          </a:p>
          <a:p>
            <a:pPr marL="342900" lvl="2" indent="-342900"/>
            <a:r>
              <a:rPr lang="en-US" dirty="0"/>
              <a:t>All of City of San Jose except </a:t>
            </a:r>
            <a:r>
              <a:rPr lang="en-US" dirty="0" err="1" smtClean="0"/>
              <a:t>Baylands</a:t>
            </a:r>
            <a:endParaRPr lang="en-US" dirty="0" smtClean="0"/>
          </a:p>
          <a:p>
            <a:pPr marL="342900" lvl="2" indent="-342900"/>
            <a:r>
              <a:rPr lang="en-US" dirty="0"/>
              <a:t>All of City of Morgan Hill and Gilroy</a:t>
            </a:r>
          </a:p>
          <a:p>
            <a:pPr marL="342900" lvl="2" indent="-342900"/>
            <a:r>
              <a:rPr lang="en-US" dirty="0"/>
              <a:t>Santa Clara County in Guadalupe, Coyote, and </a:t>
            </a:r>
            <a:r>
              <a:rPr lang="en-US" dirty="0" err="1"/>
              <a:t>Pajaro</a:t>
            </a:r>
            <a:r>
              <a:rPr lang="en-US" dirty="0"/>
              <a:t> Watersheds</a:t>
            </a:r>
          </a:p>
          <a:p>
            <a:pPr marL="342900" lvl="2" indent="-342900"/>
            <a:r>
              <a:rPr lang="en-US" dirty="0"/>
              <a:t>Excludes Henry Coe State Park</a:t>
            </a:r>
          </a:p>
          <a:p>
            <a:pPr marL="342900" lvl="2" indent="-342900"/>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40248200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21926"/>
            <a:ext cx="7845751" cy="685800"/>
          </a:xfrm>
        </p:spPr>
        <p:txBody>
          <a:bodyPr>
            <a:normAutofit fontScale="90000"/>
          </a:bodyPr>
          <a:lstStyle/>
          <a:p>
            <a:r>
              <a:rPr lang="en-US" dirty="0" smtClean="0"/>
              <a:t>Defining Impacts and Fee Paying Areas</a:t>
            </a:r>
            <a:br>
              <a:rPr lang="en-US" dirty="0" smtClean="0"/>
            </a:br>
            <a:r>
              <a:rPr lang="en-US" sz="2200" dirty="0" smtClean="0">
                <a:solidFill>
                  <a:schemeClr val="bg1">
                    <a:lumMod val="50000"/>
                  </a:schemeClr>
                </a:solidFill>
              </a:rPr>
              <a:t>Public &amp; Private Projects</a:t>
            </a:r>
            <a:endParaRPr lang="en-US" dirty="0">
              <a:solidFill>
                <a:schemeClr val="bg1">
                  <a:lumMod val="50000"/>
                </a:schemeClr>
              </a:solidFill>
            </a:endParaRPr>
          </a:p>
        </p:txBody>
      </p:sp>
      <p:sp>
        <p:nvSpPr>
          <p:cNvPr id="4" name="Slide Number Placeholder 3"/>
          <p:cNvSpPr>
            <a:spLocks noGrp="1"/>
          </p:cNvSpPr>
          <p:nvPr>
            <p:ph type="sldNum" sz="quarter" idx="12"/>
          </p:nvPr>
        </p:nvSpPr>
        <p:spPr>
          <a:xfrm>
            <a:off x="6809698" y="6268787"/>
            <a:ext cx="2133600" cy="365125"/>
          </a:xfrm>
        </p:spPr>
        <p:txBody>
          <a:bodyPr/>
          <a:lstStyle/>
          <a:p>
            <a:fld id="{BD3E6F33-9149-4F5B-BC12-F342A25203F1}" type="slidenum">
              <a:rPr lang="en-US" smtClean="0"/>
              <a:pPr/>
              <a:t>70</a:t>
            </a:fld>
            <a:endParaRPr lang="en-US" dirty="0"/>
          </a:p>
        </p:txBody>
      </p:sp>
      <p:sp>
        <p:nvSpPr>
          <p:cNvPr id="12" name="TextBox 11"/>
          <p:cNvSpPr txBox="1"/>
          <p:nvPr/>
        </p:nvSpPr>
        <p:spPr>
          <a:xfrm>
            <a:off x="1492081" y="4845784"/>
            <a:ext cx="7710970" cy="1323439"/>
          </a:xfrm>
          <a:prstGeom prst="rect">
            <a:avLst/>
          </a:prstGeom>
          <a:noFill/>
        </p:spPr>
        <p:txBody>
          <a:bodyPr wrap="square" rtlCol="0">
            <a:spAutoFit/>
          </a:bodyPr>
          <a:lstStyle/>
          <a:p>
            <a:r>
              <a:rPr lang="en-US" sz="2000" u="sng" dirty="0" smtClean="0"/>
              <a:t>Other Factors </a:t>
            </a:r>
            <a:r>
              <a:rPr lang="en-US" sz="2000" dirty="0" smtClean="0"/>
              <a:t>– </a:t>
            </a:r>
            <a:endParaRPr lang="en-US" sz="2000" dirty="0"/>
          </a:p>
          <a:p>
            <a:pPr marL="285750" indent="-285750">
              <a:buFont typeface="Arial"/>
              <a:buChar char="•"/>
            </a:pPr>
            <a:r>
              <a:rPr lang="en-US" sz="2000" b="1" dirty="0" smtClean="0"/>
              <a:t>Linear Public Projects (Urban &amp; Rural) </a:t>
            </a:r>
            <a:r>
              <a:rPr lang="en-US" sz="2000" dirty="0" smtClean="0"/>
              <a:t>– Footprint Only</a:t>
            </a:r>
          </a:p>
          <a:p>
            <a:pPr marL="285750" indent="-285750">
              <a:buFont typeface="Arial"/>
              <a:buChar char="•"/>
            </a:pPr>
            <a:r>
              <a:rPr lang="en-US" sz="2000" b="1" dirty="0" smtClean="0"/>
              <a:t>Areas of site already developed </a:t>
            </a:r>
            <a:r>
              <a:rPr lang="en-US" sz="2000" dirty="0" smtClean="0"/>
              <a:t>– no land cover fees</a:t>
            </a:r>
          </a:p>
          <a:p>
            <a:pPr marL="285750" indent="-285750">
              <a:buFont typeface="Arial"/>
              <a:buChar char="•"/>
            </a:pPr>
            <a:r>
              <a:rPr lang="en-US" sz="2000" b="1" dirty="0" smtClean="0"/>
              <a:t>Temporary Impacts </a:t>
            </a: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3148167787"/>
              </p:ext>
            </p:extLst>
          </p:nvPr>
        </p:nvGraphicFramePr>
        <p:xfrm>
          <a:off x="1521988" y="1828800"/>
          <a:ext cx="7406070" cy="2743200"/>
        </p:xfrm>
        <a:graphic>
          <a:graphicData uri="http://schemas.openxmlformats.org/drawingml/2006/table">
            <a:tbl>
              <a:tblPr firstRow="1" bandRow="1">
                <a:tableStyleId>{3B4B98B0-60AC-42C2-AFA5-B58CD77FA1E5}</a:tableStyleId>
              </a:tblPr>
              <a:tblGrid>
                <a:gridCol w="3703035"/>
                <a:gridCol w="3703035"/>
              </a:tblGrid>
              <a:tr h="761999">
                <a:tc>
                  <a:txBody>
                    <a:bodyPr/>
                    <a:lstStyle/>
                    <a:p>
                      <a:r>
                        <a:rPr lang="en-US" sz="2400" b="1" dirty="0" smtClean="0"/>
                        <a:t>Urban Areas &amp; &lt; 10 acres</a:t>
                      </a:r>
                      <a:endParaRPr lang="en-US" sz="24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t>Urban &amp; &gt; 10 acres</a:t>
                      </a:r>
                    </a:p>
                    <a:p>
                      <a:pPr algn="ctr"/>
                      <a:r>
                        <a:rPr lang="en-US" sz="2400" b="1" dirty="0" smtClean="0"/>
                        <a:t>Rural Areas</a:t>
                      </a:r>
                      <a:endParaRPr lang="en-US" sz="2400"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Entire Parcel</a:t>
                      </a:r>
                    </a:p>
                    <a:p>
                      <a:endParaRPr lang="en-US" sz="24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buFont typeface="Arial"/>
                        <a:buChar char="•"/>
                      </a:pPr>
                      <a:r>
                        <a:rPr lang="en-US" sz="2400" dirty="0" smtClean="0"/>
                        <a:t>Development area </a:t>
                      </a:r>
                    </a:p>
                    <a:p>
                      <a:endParaRPr lang="en-US" sz="2400" dirty="0" smtClean="0"/>
                    </a:p>
                    <a:p>
                      <a:pPr marL="342900" indent="-342900">
                        <a:buFont typeface="Arial"/>
                        <a:buChar char="•"/>
                      </a:pPr>
                      <a:r>
                        <a:rPr lang="en-US" sz="2400" dirty="0" smtClean="0"/>
                        <a:t>Project Footprint + 50’ buffer or 10’ buffer</a:t>
                      </a:r>
                    </a:p>
                    <a:p>
                      <a:endParaRPr lang="en-US" sz="2400"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393200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Specialty Fees</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793153365"/>
              </p:ext>
            </p:extLst>
          </p:nvPr>
        </p:nvGraphicFramePr>
        <p:xfrm>
          <a:off x="1690689" y="1828800"/>
          <a:ext cx="7148513" cy="4049486"/>
        </p:xfrm>
        <a:graphic>
          <a:graphicData uri="http://schemas.openxmlformats.org/drawingml/2006/table">
            <a:tbl>
              <a:tblPr firstRow="1" bandRow="1">
                <a:tableStyleId>{68D230F3-CF80-4859-8CE7-A43EE81993B5}</a:tableStyleId>
              </a:tblPr>
              <a:tblGrid>
                <a:gridCol w="1443764"/>
                <a:gridCol w="1901583"/>
                <a:gridCol w="1901583"/>
                <a:gridCol w="1901583"/>
              </a:tblGrid>
              <a:tr h="529771">
                <a:tc>
                  <a:txBody>
                    <a:bodyPr/>
                    <a:lstStyle/>
                    <a:p>
                      <a:r>
                        <a:rPr lang="en-US" b="0" dirty="0" smtClean="0"/>
                        <a:t>Fee Type</a:t>
                      </a:r>
                      <a:endParaRPr lang="en-US" b="0" dirty="0"/>
                    </a:p>
                  </a:txBody>
                  <a:tcPr/>
                </a:tc>
                <a:tc>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Urban Areas &amp; &lt; 10 acres </a:t>
                      </a:r>
                      <a:endParaRPr lang="en-US" b="0" dirty="0"/>
                    </a:p>
                  </a:txBody>
                  <a:tcPr/>
                </a:tc>
                <a:tc>
                  <a:txBody>
                    <a:bodyPr/>
                    <a:lstStyle/>
                    <a:p>
                      <a:pPr algn="ctr"/>
                      <a:r>
                        <a:rPr lang="en-US" sz="1800" b="0" dirty="0" smtClean="0"/>
                        <a:t>Urban &amp; &gt; 10 acres,</a:t>
                      </a:r>
                    </a:p>
                    <a:p>
                      <a:pPr algn="ctr"/>
                      <a:r>
                        <a:rPr lang="en-US" sz="1800" b="0" dirty="0" smtClean="0"/>
                        <a:t>Rural Areas</a:t>
                      </a:r>
                      <a:endParaRPr lang="en-US" b="0" dirty="0"/>
                    </a:p>
                  </a:txBody>
                  <a:tcPr/>
                </a:tc>
              </a:tr>
              <a:tr h="1306286">
                <a:tc>
                  <a:txBody>
                    <a:bodyPr/>
                    <a:lstStyle/>
                    <a:p>
                      <a:r>
                        <a:rPr lang="en-US" dirty="0" smtClean="0"/>
                        <a:t>Occupied Burrowing Owl habitat</a:t>
                      </a:r>
                      <a:endParaRPr lang="en-US" dirty="0"/>
                    </a:p>
                  </a:txBody>
                  <a:tcPr/>
                </a:tc>
                <a:tc>
                  <a:txBody>
                    <a:bodyPr/>
                    <a:lstStyle/>
                    <a:p>
                      <a:r>
                        <a:rPr lang="en-US" dirty="0" smtClean="0"/>
                        <a:t>Mapped Breeding Owl Habitat per </a:t>
                      </a:r>
                      <a:r>
                        <a:rPr lang="en-US" dirty="0" err="1" smtClean="0"/>
                        <a:t>Geobrowser</a:t>
                      </a:r>
                      <a:endParaRPr lang="en-US" dirty="0"/>
                    </a:p>
                  </a:txBody>
                  <a:tcPr/>
                </a:tc>
                <a:tc>
                  <a:txBody>
                    <a:bodyPr/>
                    <a:lstStyle/>
                    <a:p>
                      <a:r>
                        <a:rPr lang="en-US" dirty="0" smtClean="0"/>
                        <a:t>Area w/in</a:t>
                      </a:r>
                      <a:r>
                        <a:rPr lang="en-US" baseline="0" dirty="0" smtClean="0"/>
                        <a:t> Parcel</a:t>
                      </a:r>
                      <a:endParaRPr lang="en-US" dirty="0"/>
                    </a:p>
                  </a:txBody>
                  <a:tcPr/>
                </a:tc>
                <a:tc>
                  <a:txBody>
                    <a:bodyPr/>
                    <a:lstStyle/>
                    <a:p>
                      <a:r>
                        <a:rPr lang="en-US" dirty="0" smtClean="0"/>
                        <a:t>Area within Development</a:t>
                      </a:r>
                      <a:r>
                        <a:rPr lang="en-US" baseline="0" dirty="0" smtClean="0"/>
                        <a:t> Area</a:t>
                      </a:r>
                      <a:endParaRPr lang="en-US" dirty="0"/>
                    </a:p>
                  </a:txBody>
                  <a:tcPr/>
                </a:tc>
              </a:tr>
              <a:tr h="529771">
                <a:tc>
                  <a:txBody>
                    <a:bodyPr/>
                    <a:lstStyle/>
                    <a:p>
                      <a:r>
                        <a:rPr lang="en-US" dirty="0" smtClean="0"/>
                        <a:t>Serpentine</a:t>
                      </a:r>
                      <a:endParaRPr lang="en-US" dirty="0"/>
                    </a:p>
                  </a:txBody>
                  <a:tcPr/>
                </a:tc>
                <a:tc>
                  <a:txBody>
                    <a:bodyPr/>
                    <a:lstStyle/>
                    <a:p>
                      <a:r>
                        <a:rPr lang="en-US" dirty="0" smtClean="0"/>
                        <a:t>Field</a:t>
                      </a:r>
                      <a:r>
                        <a:rPr lang="en-US" baseline="0" dirty="0" smtClean="0"/>
                        <a:t> Verified </a:t>
                      </a:r>
                      <a:endParaRPr lang="en-US" dirty="0"/>
                    </a:p>
                  </a:txBody>
                  <a:tcPr/>
                </a:tc>
                <a:tc>
                  <a:txBody>
                    <a:bodyPr/>
                    <a:lstStyle/>
                    <a:p>
                      <a:r>
                        <a:rPr lang="en-US" dirty="0" smtClean="0"/>
                        <a:t>Area w/in</a:t>
                      </a:r>
                      <a:r>
                        <a:rPr lang="en-US" baseline="0" dirty="0" smtClean="0"/>
                        <a:t> Parcel</a:t>
                      </a:r>
                      <a:endParaRPr lang="en-US" dirty="0"/>
                    </a:p>
                  </a:txBody>
                  <a:tcPr/>
                </a:tc>
                <a:tc>
                  <a:txBody>
                    <a:bodyPr/>
                    <a:lstStyle/>
                    <a:p>
                      <a:r>
                        <a:rPr lang="en-US" dirty="0" smtClean="0"/>
                        <a:t>Area within Development</a:t>
                      </a:r>
                      <a:r>
                        <a:rPr lang="en-US" baseline="0" dirty="0" smtClean="0"/>
                        <a:t> Area</a:t>
                      </a:r>
                      <a:endParaRPr lang="en-US" dirty="0"/>
                    </a:p>
                  </a:txBody>
                  <a:tcPr/>
                </a:tc>
              </a:tr>
              <a:tr h="529771">
                <a:tc>
                  <a:txBody>
                    <a:bodyPr/>
                    <a:lstStyle/>
                    <a:p>
                      <a:r>
                        <a:rPr lang="en-US" dirty="0" smtClean="0"/>
                        <a:t>Wetland</a:t>
                      </a:r>
                      <a:endParaRPr lang="en-US" dirty="0"/>
                    </a:p>
                  </a:txBody>
                  <a:tcPr/>
                </a:tc>
                <a:tc>
                  <a:txBody>
                    <a:bodyPr/>
                    <a:lstStyle/>
                    <a:p>
                      <a:r>
                        <a:rPr lang="en-US" dirty="0" smtClean="0"/>
                        <a:t>Field</a:t>
                      </a:r>
                      <a:r>
                        <a:rPr lang="en-US" baseline="0" dirty="0" smtClean="0"/>
                        <a:t> Verified </a:t>
                      </a:r>
                      <a:endParaRPr lang="en-US" dirty="0"/>
                    </a:p>
                  </a:txBody>
                  <a:tcPr/>
                </a:tc>
                <a:tc>
                  <a:txBody>
                    <a:bodyPr/>
                    <a:lstStyle/>
                    <a:p>
                      <a:r>
                        <a:rPr lang="en-US" dirty="0" smtClean="0"/>
                        <a:t>Area w/in</a:t>
                      </a:r>
                      <a:r>
                        <a:rPr lang="en-US" baseline="0" dirty="0" smtClean="0"/>
                        <a:t> Parcel</a:t>
                      </a:r>
                      <a:endParaRPr lang="en-US" dirty="0"/>
                    </a:p>
                  </a:txBody>
                  <a:tcPr/>
                </a:tc>
                <a:tc>
                  <a:txBody>
                    <a:bodyPr/>
                    <a:lstStyle/>
                    <a:p>
                      <a:r>
                        <a:rPr lang="en-US" dirty="0" smtClean="0"/>
                        <a:t>Area within Development</a:t>
                      </a:r>
                      <a:r>
                        <a:rPr lang="en-US" baseline="0" dirty="0" smtClean="0"/>
                        <a:t> Area</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BD3E6F33-9149-4F5B-BC12-F342A25203F1}" type="slidenum">
              <a:rPr lang="en-US" smtClean="0"/>
              <a:pPr/>
              <a:t>71</a:t>
            </a:fld>
            <a:endParaRPr lang="en-US"/>
          </a:p>
        </p:txBody>
      </p:sp>
    </p:spTree>
    <p:extLst>
      <p:ext uri="{BB962C8B-B14F-4D97-AF65-F5344CB8AC3E}">
        <p14:creationId xmlns:p14="http://schemas.microsoft.com/office/powerpoint/2010/main" val="40499930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Deposition Fee</a:t>
            </a:r>
            <a:endParaRPr lang="en-US" dirty="0"/>
          </a:p>
        </p:txBody>
      </p:sp>
      <p:sp>
        <p:nvSpPr>
          <p:cNvPr id="3" name="Content Placeholder 2"/>
          <p:cNvSpPr>
            <a:spLocks noGrp="1"/>
          </p:cNvSpPr>
          <p:nvPr>
            <p:ph idx="1"/>
          </p:nvPr>
        </p:nvSpPr>
        <p:spPr/>
        <p:txBody>
          <a:bodyPr/>
          <a:lstStyle/>
          <a:p>
            <a:r>
              <a:rPr lang="en-US" dirty="0" smtClean="0"/>
              <a:t>Net new vehicle trips</a:t>
            </a:r>
          </a:p>
          <a:p>
            <a:r>
              <a:rPr lang="en-US" dirty="0" smtClean="0"/>
              <a:t>New single family residences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72</a:t>
            </a:fld>
            <a:endParaRPr lang="en-US"/>
          </a:p>
        </p:txBody>
      </p:sp>
    </p:spTree>
    <p:extLst>
      <p:ext uri="{BB962C8B-B14F-4D97-AF65-F5344CB8AC3E}">
        <p14:creationId xmlns:p14="http://schemas.microsoft.com/office/powerpoint/2010/main" val="42044824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Calculate fees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73</a:t>
            </a:fld>
            <a:endParaRPr lang="en-US"/>
          </a:p>
        </p:txBody>
      </p:sp>
      <p:sp>
        <p:nvSpPr>
          <p:cNvPr id="5" name="TextBox 4"/>
          <p:cNvSpPr txBox="1"/>
          <p:nvPr/>
        </p:nvSpPr>
        <p:spPr>
          <a:xfrm>
            <a:off x="152400" y="2150685"/>
            <a:ext cx="2590800" cy="2485787"/>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smtClean="0"/>
              <a:t>Land Cover Fees</a:t>
            </a:r>
          </a:p>
          <a:p>
            <a:pPr marL="285750" indent="-285750">
              <a:buFont typeface="Arial" pitchFamily="34" charset="0"/>
              <a:buChar char="•"/>
            </a:pPr>
            <a:r>
              <a:rPr lang="en-US" sz="2000" dirty="0" smtClean="0"/>
              <a:t>Zone A</a:t>
            </a:r>
          </a:p>
          <a:p>
            <a:pPr marL="285750" indent="-285750">
              <a:buFont typeface="Arial" pitchFamily="34" charset="0"/>
              <a:buChar char="•"/>
            </a:pPr>
            <a:r>
              <a:rPr lang="en-US" sz="2000" dirty="0" smtClean="0"/>
              <a:t>Zone B</a:t>
            </a:r>
          </a:p>
          <a:p>
            <a:pPr marL="285750" indent="-285750">
              <a:buFont typeface="Arial" pitchFamily="34" charset="0"/>
              <a:buChar char="•"/>
            </a:pPr>
            <a:r>
              <a:rPr lang="en-US" sz="2000" dirty="0" smtClean="0"/>
              <a:t>Zone C</a:t>
            </a:r>
          </a:p>
          <a:p>
            <a:endParaRPr lang="en-US" sz="2000" dirty="0" smtClean="0"/>
          </a:p>
          <a:p>
            <a:endParaRPr lang="en-US" sz="2000" dirty="0"/>
          </a:p>
          <a:p>
            <a:endParaRPr lang="en-US" sz="2000" dirty="0"/>
          </a:p>
        </p:txBody>
      </p:sp>
      <p:sp>
        <p:nvSpPr>
          <p:cNvPr id="6" name="TextBox 5"/>
          <p:cNvSpPr txBox="1"/>
          <p:nvPr/>
        </p:nvSpPr>
        <p:spPr>
          <a:xfrm>
            <a:off x="3487074" y="2150685"/>
            <a:ext cx="2333625" cy="246405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smtClean="0"/>
              <a:t>Specialty Fees</a:t>
            </a:r>
          </a:p>
          <a:p>
            <a:pPr marL="285750" indent="-285750">
              <a:buFont typeface="Arial" pitchFamily="34" charset="0"/>
              <a:buChar char="•"/>
            </a:pPr>
            <a:r>
              <a:rPr lang="en-US" sz="2000" dirty="0"/>
              <a:t>Occupied Burrowing Owl habitat (mapped)</a:t>
            </a:r>
          </a:p>
          <a:p>
            <a:pPr marL="285750" indent="-285750">
              <a:buFont typeface="Arial" pitchFamily="34" charset="0"/>
              <a:buChar char="•"/>
            </a:pPr>
            <a:r>
              <a:rPr lang="en-US" sz="2000" dirty="0" smtClean="0"/>
              <a:t>Serpentine</a:t>
            </a:r>
          </a:p>
          <a:p>
            <a:pPr marL="285750" indent="-285750">
              <a:buFont typeface="Arial" pitchFamily="34" charset="0"/>
              <a:buChar char="•"/>
            </a:pPr>
            <a:r>
              <a:rPr lang="en-US" sz="2000" dirty="0" smtClean="0"/>
              <a:t>Wetlands</a:t>
            </a:r>
            <a:endParaRPr lang="en-US" sz="2000" dirty="0"/>
          </a:p>
        </p:txBody>
      </p:sp>
      <p:sp>
        <p:nvSpPr>
          <p:cNvPr id="7" name="TextBox 6"/>
          <p:cNvSpPr txBox="1"/>
          <p:nvPr/>
        </p:nvSpPr>
        <p:spPr>
          <a:xfrm>
            <a:off x="6553200" y="2150685"/>
            <a:ext cx="2514600" cy="2485787"/>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smtClean="0"/>
              <a:t>Vehicle-trip or by New Single Family Residence</a:t>
            </a:r>
          </a:p>
          <a:p>
            <a:pPr marL="285750" indent="-285750">
              <a:buFont typeface="Arial" pitchFamily="34" charset="0"/>
              <a:buChar char="•"/>
            </a:pPr>
            <a:r>
              <a:rPr lang="en-US" sz="2000" dirty="0" smtClean="0"/>
              <a:t>Nitrogen Deposition</a:t>
            </a:r>
          </a:p>
          <a:p>
            <a:pPr marL="285750" indent="-285750">
              <a:buFont typeface="Arial" pitchFamily="34" charset="0"/>
              <a:buChar char="•"/>
            </a:pPr>
            <a:endParaRPr lang="en-US" sz="2000" dirty="0"/>
          </a:p>
          <a:p>
            <a:endParaRPr lang="en-US" sz="2000" dirty="0"/>
          </a:p>
        </p:txBody>
      </p:sp>
      <p:sp>
        <p:nvSpPr>
          <p:cNvPr id="8" name="TextBox 7"/>
          <p:cNvSpPr txBox="1"/>
          <p:nvPr/>
        </p:nvSpPr>
        <p:spPr>
          <a:xfrm>
            <a:off x="2938723" y="3102164"/>
            <a:ext cx="364202" cy="523220"/>
          </a:xfrm>
          <a:prstGeom prst="rect">
            <a:avLst/>
          </a:prstGeom>
          <a:noFill/>
        </p:spPr>
        <p:txBody>
          <a:bodyPr wrap="none" rtlCol="0">
            <a:spAutoFit/>
          </a:bodyPr>
          <a:lstStyle/>
          <a:p>
            <a:r>
              <a:rPr lang="en-US" sz="2800" dirty="0" smtClean="0"/>
              <a:t>+</a:t>
            </a:r>
            <a:endParaRPr lang="en-US" sz="2800" dirty="0"/>
          </a:p>
        </p:txBody>
      </p:sp>
      <p:sp>
        <p:nvSpPr>
          <p:cNvPr id="9" name="Rectangle 8"/>
          <p:cNvSpPr/>
          <p:nvPr/>
        </p:nvSpPr>
        <p:spPr>
          <a:xfrm>
            <a:off x="6036908" y="3179108"/>
            <a:ext cx="364202" cy="523220"/>
          </a:xfrm>
          <a:prstGeom prst="rect">
            <a:avLst/>
          </a:prstGeom>
        </p:spPr>
        <p:txBody>
          <a:bodyPr wrap="none">
            <a:spAutoFit/>
          </a:bodyPr>
          <a:lstStyle/>
          <a:p>
            <a:r>
              <a:rPr lang="en-US" sz="2800" dirty="0"/>
              <a:t>+</a:t>
            </a:r>
          </a:p>
        </p:txBody>
      </p:sp>
      <p:sp>
        <p:nvSpPr>
          <p:cNvPr id="10" name="TextBox 9"/>
          <p:cNvSpPr txBox="1"/>
          <p:nvPr/>
        </p:nvSpPr>
        <p:spPr>
          <a:xfrm>
            <a:off x="2864440" y="5347790"/>
            <a:ext cx="2956259" cy="830997"/>
          </a:xfrm>
          <a:prstGeom prst="rect">
            <a:avLst/>
          </a:prstGeom>
          <a:noFill/>
        </p:spPr>
        <p:txBody>
          <a:bodyPr wrap="none" rtlCol="0">
            <a:spAutoFit/>
          </a:bodyPr>
          <a:lstStyle/>
          <a:p>
            <a:r>
              <a:rPr lang="en-US" sz="4800" dirty="0" smtClean="0"/>
              <a:t>= total fees</a:t>
            </a:r>
            <a:endParaRPr lang="en-US" sz="4800" dirty="0"/>
          </a:p>
        </p:txBody>
      </p:sp>
    </p:spTree>
    <p:extLst>
      <p:ext uri="{BB962C8B-B14F-4D97-AF65-F5344CB8AC3E}">
        <p14:creationId xmlns:p14="http://schemas.microsoft.com/office/powerpoint/2010/main" val="1366513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
            <a:ext cx="7210425" cy="1143000"/>
          </a:xfrm>
        </p:spPr>
        <p:txBody>
          <a:bodyPr/>
          <a:lstStyle/>
          <a:p>
            <a:r>
              <a:rPr lang="en-US" dirty="0" smtClean="0"/>
              <a:t>How to Calculate fees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74</a:t>
            </a:fld>
            <a:endParaRPr lang="en-US"/>
          </a:p>
        </p:txBody>
      </p:sp>
      <p:sp>
        <p:nvSpPr>
          <p:cNvPr id="11" name="TextBox 10"/>
          <p:cNvSpPr txBox="1"/>
          <p:nvPr/>
        </p:nvSpPr>
        <p:spPr>
          <a:xfrm>
            <a:off x="2760932" y="992201"/>
            <a:ext cx="3364960" cy="369332"/>
          </a:xfrm>
          <a:prstGeom prst="rect">
            <a:avLst/>
          </a:prstGeom>
          <a:noFill/>
        </p:spPr>
        <p:txBody>
          <a:bodyPr wrap="none" rtlCol="0">
            <a:spAutoFit/>
          </a:bodyPr>
          <a:lstStyle/>
          <a:p>
            <a:pPr algn="ctr"/>
            <a:r>
              <a:rPr lang="en-US" b="1" dirty="0"/>
              <a:t>Urban Areas &amp; </a:t>
            </a:r>
            <a:r>
              <a:rPr lang="en-US" b="1" dirty="0" smtClean="0"/>
              <a:t>Parcels &lt; </a:t>
            </a:r>
            <a:r>
              <a:rPr lang="en-US" b="1" dirty="0"/>
              <a:t>10 acres </a:t>
            </a:r>
          </a:p>
        </p:txBody>
      </p:sp>
      <p:pic>
        <p:nvPicPr>
          <p:cNvPr id="3" name="Picture 2"/>
          <p:cNvPicPr>
            <a:picLocks noChangeAspect="1"/>
          </p:cNvPicPr>
          <p:nvPr/>
        </p:nvPicPr>
        <p:blipFill>
          <a:blip r:embed="rId3" cstate="print"/>
          <a:stretch>
            <a:fillRect/>
          </a:stretch>
        </p:blipFill>
        <p:spPr>
          <a:xfrm>
            <a:off x="478783" y="1401197"/>
            <a:ext cx="7929258" cy="5137715"/>
          </a:xfrm>
          <a:prstGeom prst="rect">
            <a:avLst/>
          </a:prstGeom>
        </p:spPr>
      </p:pic>
    </p:spTree>
    <p:extLst>
      <p:ext uri="{BB962C8B-B14F-4D97-AF65-F5344CB8AC3E}">
        <p14:creationId xmlns:p14="http://schemas.microsoft.com/office/powerpoint/2010/main" val="15046894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
            <a:ext cx="7210425" cy="1143000"/>
          </a:xfrm>
        </p:spPr>
        <p:txBody>
          <a:bodyPr/>
          <a:lstStyle/>
          <a:p>
            <a:r>
              <a:rPr lang="en-US" dirty="0" smtClean="0"/>
              <a:t>How to Calculate fees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75</a:t>
            </a:fld>
            <a:endParaRPr lang="en-US"/>
          </a:p>
        </p:txBody>
      </p:sp>
      <p:sp>
        <p:nvSpPr>
          <p:cNvPr id="6" name="TextBox 5"/>
          <p:cNvSpPr txBox="1"/>
          <p:nvPr/>
        </p:nvSpPr>
        <p:spPr>
          <a:xfrm>
            <a:off x="1905000" y="857839"/>
            <a:ext cx="4776788" cy="369332"/>
          </a:xfrm>
          <a:prstGeom prst="rect">
            <a:avLst/>
          </a:prstGeom>
          <a:noFill/>
        </p:spPr>
        <p:txBody>
          <a:bodyPr wrap="square" rtlCol="0">
            <a:spAutoFit/>
          </a:bodyPr>
          <a:lstStyle/>
          <a:p>
            <a:pPr algn="ctr"/>
            <a:r>
              <a:rPr lang="en-US" b="1" dirty="0"/>
              <a:t>Urban &amp; </a:t>
            </a:r>
            <a:r>
              <a:rPr lang="en-US" b="1" dirty="0" smtClean="0"/>
              <a:t>Parcels &gt; </a:t>
            </a:r>
            <a:r>
              <a:rPr lang="en-US" b="1" dirty="0"/>
              <a:t>10 </a:t>
            </a:r>
            <a:r>
              <a:rPr lang="en-US" b="1" dirty="0" smtClean="0"/>
              <a:t>acres or Rural Areas </a:t>
            </a:r>
            <a:r>
              <a:rPr lang="en-US" b="1" dirty="0"/>
              <a:t>Areas</a:t>
            </a:r>
          </a:p>
        </p:txBody>
      </p:sp>
      <p:pic>
        <p:nvPicPr>
          <p:cNvPr id="5" name="Picture 4"/>
          <p:cNvPicPr>
            <a:picLocks noChangeAspect="1"/>
          </p:cNvPicPr>
          <p:nvPr/>
        </p:nvPicPr>
        <p:blipFill>
          <a:blip r:embed="rId3" cstate="print"/>
          <a:stretch>
            <a:fillRect/>
          </a:stretch>
        </p:blipFill>
        <p:spPr>
          <a:xfrm>
            <a:off x="685800" y="1277475"/>
            <a:ext cx="7725944" cy="5150401"/>
          </a:xfrm>
          <a:prstGeom prst="rect">
            <a:avLst/>
          </a:prstGeom>
        </p:spPr>
      </p:pic>
    </p:spTree>
    <p:extLst>
      <p:ext uri="{BB962C8B-B14F-4D97-AF65-F5344CB8AC3E}">
        <p14:creationId xmlns:p14="http://schemas.microsoft.com/office/powerpoint/2010/main" val="41911730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Non-fee paying land cover types</a:t>
            </a:r>
            <a:endParaRPr lang="en-US" dirty="0"/>
          </a:p>
        </p:txBody>
      </p:sp>
      <p:sp>
        <p:nvSpPr>
          <p:cNvPr id="5" name="Content Placeholder 4"/>
          <p:cNvSpPr>
            <a:spLocks noGrp="1"/>
          </p:cNvSpPr>
          <p:nvPr>
            <p:ph idx="1"/>
          </p:nvPr>
        </p:nvSpPr>
        <p:spPr/>
        <p:txBody>
          <a:bodyPr/>
          <a:lstStyle/>
          <a:p>
            <a:r>
              <a:rPr lang="en-US" dirty="0"/>
              <a:t>Urban/Suburban</a:t>
            </a:r>
          </a:p>
          <a:p>
            <a:r>
              <a:rPr lang="en-US" dirty="0"/>
              <a:t>Landfill</a:t>
            </a:r>
          </a:p>
          <a:p>
            <a:r>
              <a:rPr lang="en-US" dirty="0"/>
              <a:t>Developed Agriculture</a:t>
            </a:r>
          </a:p>
          <a:p>
            <a:r>
              <a:rPr lang="en-US" dirty="0"/>
              <a:t>Reservoir</a:t>
            </a:r>
          </a:p>
          <a:p>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76</a:t>
            </a:fld>
            <a:endParaRPr lang="en-US"/>
          </a:p>
        </p:txBody>
      </p:sp>
    </p:spTree>
    <p:extLst>
      <p:ext uri="{BB962C8B-B14F-4D97-AF65-F5344CB8AC3E}">
        <p14:creationId xmlns:p14="http://schemas.microsoft.com/office/powerpoint/2010/main" val="16919025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966788" y="-76200"/>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dirty="0" smtClean="0"/>
              <a:t>Mitigation Fees</a:t>
            </a:r>
            <a:endParaRPr lang="en-US" dirty="0"/>
          </a:p>
        </p:txBody>
      </p:sp>
      <p:cxnSp>
        <p:nvCxnSpPr>
          <p:cNvPr id="10" name="Straight Connector 9"/>
          <p:cNvCxnSpPr/>
          <p:nvPr/>
        </p:nvCxnSpPr>
        <p:spPr>
          <a:xfrm>
            <a:off x="966788" y="818866"/>
            <a:ext cx="7210425" cy="0"/>
          </a:xfrm>
          <a:prstGeom prst="line">
            <a:avLst/>
          </a:prstGeom>
        </p:spPr>
        <p:style>
          <a:lnRef idx="3">
            <a:schemeClr val="accent6"/>
          </a:lnRef>
          <a:fillRef idx="0">
            <a:schemeClr val="accent6"/>
          </a:fillRef>
          <a:effectRef idx="2">
            <a:schemeClr val="accent6"/>
          </a:effectRef>
          <a:fontRef idx="minor">
            <a:schemeClr val="tx1"/>
          </a:fontRef>
        </p:style>
      </p:cxnSp>
      <p:graphicFrame>
        <p:nvGraphicFramePr>
          <p:cNvPr id="3" name="Table 2"/>
          <p:cNvGraphicFramePr>
            <a:graphicFrameLocks noGrp="1"/>
          </p:cNvGraphicFramePr>
          <p:nvPr>
            <p:extLst/>
          </p:nvPr>
        </p:nvGraphicFramePr>
        <p:xfrm>
          <a:off x="876300" y="1397000"/>
          <a:ext cx="7391400" cy="5090160"/>
        </p:xfrm>
        <a:graphic>
          <a:graphicData uri="http://schemas.openxmlformats.org/drawingml/2006/table">
            <a:tbl>
              <a:tblPr firstRow="1" bandRow="1">
                <a:tableStyleId>{68D230F3-CF80-4859-8CE7-A43EE81993B5}</a:tableStyleId>
              </a:tblPr>
              <a:tblGrid>
                <a:gridCol w="3695700"/>
                <a:gridCol w="3695700"/>
              </a:tblGrid>
              <a:tr h="370840">
                <a:tc>
                  <a:txBody>
                    <a:bodyPr/>
                    <a:lstStyle/>
                    <a:p>
                      <a:r>
                        <a:rPr lang="en-US" dirty="0" smtClean="0"/>
                        <a:t>Fee type</a:t>
                      </a:r>
                      <a:endParaRPr lang="en-US" dirty="0"/>
                    </a:p>
                  </a:txBody>
                  <a:tcPr/>
                </a:tc>
                <a:tc>
                  <a:txBody>
                    <a:bodyPr/>
                    <a:lstStyle/>
                    <a:p>
                      <a:r>
                        <a:rPr lang="en-US" dirty="0" smtClean="0"/>
                        <a:t>Fee</a:t>
                      </a:r>
                      <a:r>
                        <a:rPr lang="en-US" baseline="0" dirty="0" smtClean="0"/>
                        <a:t> rate</a:t>
                      </a:r>
                      <a:endParaRPr lang="en-US" dirty="0"/>
                    </a:p>
                  </a:txBody>
                  <a:tcPr/>
                </a:tc>
              </a:tr>
              <a:tr h="370840">
                <a:tc>
                  <a:txBody>
                    <a:bodyPr/>
                    <a:lstStyle/>
                    <a:p>
                      <a:r>
                        <a:rPr lang="en-US" dirty="0" smtClean="0"/>
                        <a:t>Land Cover</a:t>
                      </a:r>
                      <a:r>
                        <a:rPr lang="en-US" baseline="0" dirty="0" smtClean="0"/>
                        <a:t> Fees</a:t>
                      </a:r>
                      <a:endParaRPr lang="en-US" dirty="0"/>
                    </a:p>
                  </a:txBody>
                  <a:tcPr/>
                </a:tc>
                <a:tc>
                  <a:txBody>
                    <a:bodyPr/>
                    <a:lstStyle/>
                    <a:p>
                      <a:endParaRPr lang="en-US" dirty="0"/>
                    </a:p>
                  </a:txBody>
                  <a:tcPr/>
                </a:tc>
              </a:tr>
              <a:tr h="370840">
                <a:tc>
                  <a:txBody>
                    <a:bodyPr/>
                    <a:lstStyle/>
                    <a:p>
                      <a:pPr lvl="1"/>
                      <a:r>
                        <a:rPr lang="en-US" dirty="0" smtClean="0"/>
                        <a:t>Zone A</a:t>
                      </a:r>
                      <a:endParaRPr lang="en-US" dirty="0"/>
                    </a:p>
                  </a:txBody>
                  <a:tcPr/>
                </a:tc>
                <a:tc>
                  <a:txBody>
                    <a:bodyPr/>
                    <a:lstStyle/>
                    <a:p>
                      <a:r>
                        <a:rPr lang="en-US" dirty="0" smtClean="0"/>
                        <a:t>$17,028 per acre</a:t>
                      </a:r>
                      <a:endParaRPr lang="en-US" dirty="0"/>
                    </a:p>
                  </a:txBody>
                  <a:tcPr/>
                </a:tc>
              </a:tr>
              <a:tr h="370840">
                <a:tc>
                  <a:txBody>
                    <a:bodyPr/>
                    <a:lstStyle/>
                    <a:p>
                      <a:pPr lvl="1"/>
                      <a:r>
                        <a:rPr lang="en-US" dirty="0" smtClean="0"/>
                        <a:t>Zone</a:t>
                      </a:r>
                      <a:r>
                        <a:rPr lang="en-US" baseline="0" dirty="0" smtClean="0"/>
                        <a:t> B</a:t>
                      </a:r>
                      <a:endParaRPr lang="en-US" dirty="0"/>
                    </a:p>
                  </a:txBody>
                  <a:tcPr/>
                </a:tc>
                <a:tc>
                  <a:txBody>
                    <a:bodyPr/>
                    <a:lstStyle/>
                    <a:p>
                      <a:r>
                        <a:rPr lang="en-US" dirty="0" smtClean="0"/>
                        <a:t>$11,806 per acre</a:t>
                      </a:r>
                      <a:endParaRPr lang="en-US" dirty="0"/>
                    </a:p>
                  </a:txBody>
                  <a:tcPr/>
                </a:tc>
              </a:tr>
              <a:tr h="370840">
                <a:tc>
                  <a:txBody>
                    <a:bodyPr/>
                    <a:lstStyle/>
                    <a:p>
                      <a:pPr lvl="1"/>
                      <a:r>
                        <a:rPr lang="en-US" dirty="0" smtClean="0"/>
                        <a:t>Zone C</a:t>
                      </a:r>
                      <a:endParaRPr lang="en-US" dirty="0"/>
                    </a:p>
                  </a:txBody>
                  <a:tcPr/>
                </a:tc>
                <a:tc>
                  <a:txBody>
                    <a:bodyPr/>
                    <a:lstStyle/>
                    <a:p>
                      <a:r>
                        <a:rPr lang="en-US" dirty="0" smtClean="0"/>
                        <a:t>$4,313 per acre</a:t>
                      </a:r>
                      <a:endParaRPr lang="en-US" dirty="0"/>
                    </a:p>
                  </a:txBody>
                  <a:tcPr/>
                </a:tc>
              </a:tr>
              <a:tr h="370840">
                <a:tc>
                  <a:txBody>
                    <a:bodyPr/>
                    <a:lstStyle/>
                    <a:p>
                      <a:pPr lvl="1"/>
                      <a:r>
                        <a:rPr lang="en-US" dirty="0" smtClean="0"/>
                        <a:t>Urban</a:t>
                      </a:r>
                      <a:r>
                        <a:rPr lang="en-US" baseline="0" dirty="0" smtClean="0"/>
                        <a:t> Areas</a:t>
                      </a:r>
                      <a:endParaRPr lang="en-US" dirty="0"/>
                    </a:p>
                  </a:txBody>
                  <a:tcPr/>
                </a:tc>
                <a:tc>
                  <a:txBody>
                    <a:bodyPr/>
                    <a:lstStyle/>
                    <a:p>
                      <a:r>
                        <a:rPr lang="en-US" dirty="0" smtClean="0"/>
                        <a:t>No fee</a:t>
                      </a:r>
                      <a:endParaRPr lang="en-US" dirty="0"/>
                    </a:p>
                  </a:txBody>
                  <a:tcPr/>
                </a:tc>
              </a:tr>
              <a:tr h="370840">
                <a:tc>
                  <a:txBody>
                    <a:bodyPr/>
                    <a:lstStyle/>
                    <a:p>
                      <a:r>
                        <a:rPr lang="en-US" dirty="0" smtClean="0"/>
                        <a:t>Specialty Fees</a:t>
                      </a:r>
                      <a:endParaRPr lang="en-US" dirty="0"/>
                    </a:p>
                  </a:txBody>
                  <a:tcPr/>
                </a:tc>
                <a:tc>
                  <a:txBody>
                    <a:bodyPr/>
                    <a:lstStyle/>
                    <a:p>
                      <a:endParaRPr lang="en-US" dirty="0"/>
                    </a:p>
                  </a:txBody>
                  <a:tcPr/>
                </a:tc>
              </a:tr>
              <a:tr h="370840">
                <a:tc>
                  <a:txBody>
                    <a:bodyPr/>
                    <a:lstStyle/>
                    <a:p>
                      <a:pPr lvl="1"/>
                      <a:r>
                        <a:rPr lang="en-US" dirty="0" smtClean="0"/>
                        <a:t>Burrowing</a:t>
                      </a:r>
                      <a:r>
                        <a:rPr lang="en-US" baseline="0" dirty="0" smtClean="0"/>
                        <a:t> owl</a:t>
                      </a:r>
                      <a:endParaRPr lang="en-US" dirty="0"/>
                    </a:p>
                  </a:txBody>
                  <a:tcPr/>
                </a:tc>
                <a:tc>
                  <a:txBody>
                    <a:bodyPr/>
                    <a:lstStyle/>
                    <a:p>
                      <a:r>
                        <a:rPr lang="en-US" dirty="0" smtClean="0"/>
                        <a:t>$51,568 per acre</a:t>
                      </a:r>
                      <a:endParaRPr lang="en-US" dirty="0"/>
                    </a:p>
                  </a:txBody>
                  <a:tcPr/>
                </a:tc>
              </a:tr>
              <a:tr h="370840">
                <a:tc>
                  <a:txBody>
                    <a:bodyPr/>
                    <a:lstStyle/>
                    <a:p>
                      <a:pPr lvl="1"/>
                      <a:r>
                        <a:rPr lang="en-US" dirty="0" smtClean="0"/>
                        <a:t>Serpentine</a:t>
                      </a:r>
                      <a:endParaRPr lang="en-US" dirty="0"/>
                    </a:p>
                  </a:txBody>
                  <a:tcPr/>
                </a:tc>
                <a:tc>
                  <a:txBody>
                    <a:bodyPr/>
                    <a:lstStyle/>
                    <a:p>
                      <a:r>
                        <a:rPr lang="en-US" dirty="0" smtClean="0"/>
                        <a:t>$55,410 per</a:t>
                      </a:r>
                      <a:r>
                        <a:rPr lang="en-US" baseline="0" dirty="0" smtClean="0"/>
                        <a:t> acre</a:t>
                      </a:r>
                      <a:endParaRPr lang="en-US" dirty="0"/>
                    </a:p>
                  </a:txBody>
                  <a:tcPr/>
                </a:tc>
              </a:tr>
              <a:tr h="370840">
                <a:tc>
                  <a:txBody>
                    <a:bodyPr/>
                    <a:lstStyle/>
                    <a:p>
                      <a:pPr lvl="1"/>
                      <a:r>
                        <a:rPr lang="en-US" dirty="0" smtClean="0"/>
                        <a:t>Riparian,</a:t>
                      </a:r>
                      <a:r>
                        <a:rPr lang="en-US" baseline="0" dirty="0" smtClean="0"/>
                        <a:t> wetland, ponds</a:t>
                      </a:r>
                      <a:endParaRPr lang="en-US" dirty="0"/>
                    </a:p>
                  </a:txBody>
                  <a:tcPr/>
                </a:tc>
                <a:tc>
                  <a:txBody>
                    <a:bodyPr/>
                    <a:lstStyle/>
                    <a:p>
                      <a:r>
                        <a:rPr lang="en-US" dirty="0" smtClean="0"/>
                        <a:t>$142,838 - $383,283 per acre</a:t>
                      </a:r>
                      <a:endParaRPr lang="en-US" dirty="0"/>
                    </a:p>
                  </a:txBody>
                  <a:tcPr/>
                </a:tc>
              </a:tr>
              <a:tr h="370840">
                <a:tc>
                  <a:txBody>
                    <a:bodyPr/>
                    <a:lstStyle/>
                    <a:p>
                      <a:pPr lvl="1"/>
                      <a:r>
                        <a:rPr lang="en-US" dirty="0" smtClean="0"/>
                        <a:t>Stream</a:t>
                      </a:r>
                      <a:endParaRPr lang="en-US" dirty="0"/>
                    </a:p>
                  </a:txBody>
                  <a:tcPr/>
                </a:tc>
                <a:tc>
                  <a:txBody>
                    <a:bodyPr/>
                    <a:lstStyle/>
                    <a:p>
                      <a:r>
                        <a:rPr lang="en-US" dirty="0" smtClean="0"/>
                        <a:t>$601 per linear foot</a:t>
                      </a:r>
                      <a:endParaRPr lang="en-US" dirty="0"/>
                    </a:p>
                  </a:txBody>
                  <a:tcPr/>
                </a:tc>
              </a:tr>
              <a:tr h="370840">
                <a:tc>
                  <a:txBody>
                    <a:bodyPr/>
                    <a:lstStyle/>
                    <a:p>
                      <a:r>
                        <a:rPr lang="en-US" dirty="0" smtClean="0"/>
                        <a:t>Other</a:t>
                      </a:r>
                      <a:r>
                        <a:rPr lang="en-US" baseline="0" dirty="0" smtClean="0"/>
                        <a:t> fees</a:t>
                      </a:r>
                      <a:endParaRPr lang="en-US" dirty="0"/>
                    </a:p>
                  </a:txBody>
                  <a:tcPr/>
                </a:tc>
                <a:tc>
                  <a:txBody>
                    <a:bodyPr/>
                    <a:lstStyle/>
                    <a:p>
                      <a:endParaRPr lang="en-US" dirty="0"/>
                    </a:p>
                  </a:txBody>
                  <a:tcPr/>
                </a:tc>
              </a:tr>
              <a:tr h="370840">
                <a:tc>
                  <a:txBody>
                    <a:bodyPr/>
                    <a:lstStyle/>
                    <a:p>
                      <a:pPr lvl="1"/>
                      <a:r>
                        <a:rPr lang="en-US" dirty="0" smtClean="0"/>
                        <a:t>Nitrogen deposition fee</a:t>
                      </a:r>
                      <a:endParaRPr lang="en-US" dirty="0"/>
                    </a:p>
                  </a:txBody>
                  <a:tcPr/>
                </a:tc>
                <a:tc>
                  <a:txBody>
                    <a:bodyPr/>
                    <a:lstStyle/>
                    <a:p>
                      <a:r>
                        <a:rPr lang="en-US" dirty="0" smtClean="0"/>
                        <a:t>$39.80 per</a:t>
                      </a:r>
                      <a:r>
                        <a:rPr lang="en-US" baseline="0" dirty="0" smtClean="0"/>
                        <a:t> residence or</a:t>
                      </a:r>
                    </a:p>
                    <a:p>
                      <a:r>
                        <a:rPr lang="en-US" baseline="0" dirty="0" smtClean="0"/>
                        <a:t>$3.98 per new daily vehicle trip </a:t>
                      </a:r>
                      <a:endParaRPr lang="en-US" dirty="0"/>
                    </a:p>
                  </a:txBody>
                  <a:tcPr/>
                </a:tc>
              </a:tr>
            </a:tbl>
          </a:graphicData>
        </a:graphic>
      </p:graphicFrame>
      <p:sp>
        <p:nvSpPr>
          <p:cNvPr id="2" name="Slide Number Placeholder 1"/>
          <p:cNvSpPr>
            <a:spLocks noGrp="1"/>
          </p:cNvSpPr>
          <p:nvPr>
            <p:ph type="sldNum" sz="quarter" idx="12"/>
          </p:nvPr>
        </p:nvSpPr>
        <p:spPr/>
        <p:txBody>
          <a:bodyPr/>
          <a:lstStyle/>
          <a:p>
            <a:fld id="{BD3E6F33-9149-4F5B-BC12-F342A25203F1}" type="slidenum">
              <a:rPr lang="en-US" smtClean="0"/>
              <a:pPr/>
              <a:t>77</a:t>
            </a:fld>
            <a:endParaRPr lang="en-US"/>
          </a:p>
        </p:txBody>
      </p:sp>
    </p:spTree>
    <p:extLst>
      <p:ext uri="{BB962C8B-B14F-4D97-AF65-F5344CB8AC3E}">
        <p14:creationId xmlns:p14="http://schemas.microsoft.com/office/powerpoint/2010/main" val="1843174728"/>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What Next?</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BD3E6F33-9149-4F5B-BC12-F342A25203F1}" type="slidenum">
              <a:rPr lang="en-US" smtClean="0"/>
              <a:pPr/>
              <a:t>78</a:t>
            </a:fld>
            <a:endParaRPr lang="en-US"/>
          </a:p>
        </p:txBody>
      </p:sp>
    </p:spTree>
    <p:extLst>
      <p:ext uri="{BB962C8B-B14F-4D97-AF65-F5344CB8AC3E}">
        <p14:creationId xmlns:p14="http://schemas.microsoft.com/office/powerpoint/2010/main" val="16401412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850" y="-17325"/>
            <a:ext cx="91440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Overview of the Compliance Process</a:t>
            </a:r>
            <a:endParaRPr lang="en-US" sz="2800" b="1" dirty="0"/>
          </a:p>
        </p:txBody>
      </p:sp>
      <p:sp>
        <p:nvSpPr>
          <p:cNvPr id="3" name="Freeform 2"/>
          <p:cNvSpPr/>
          <p:nvPr/>
        </p:nvSpPr>
        <p:spPr>
          <a:xfrm>
            <a:off x="1641772" y="874850"/>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2400" kern="1200" dirty="0" smtClean="0">
                <a:solidFill>
                  <a:schemeClr val="tx1"/>
                </a:solidFill>
              </a:rPr>
              <a:t>Determine if project is a covered activity</a:t>
            </a:r>
            <a:endParaRPr lang="en-US" sz="2400" kern="1200" dirty="0">
              <a:solidFill>
                <a:schemeClr val="tx1"/>
              </a:solidFill>
            </a:endParaRPr>
          </a:p>
        </p:txBody>
      </p:sp>
      <p:sp>
        <p:nvSpPr>
          <p:cNvPr id="4" name="Freeform 3"/>
          <p:cNvSpPr/>
          <p:nvPr/>
        </p:nvSpPr>
        <p:spPr>
          <a:xfrm>
            <a:off x="1641772" y="2412871"/>
            <a:ext cx="5416190"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kern="1200" dirty="0" smtClean="0"/>
              <a:t>Verify Land Cover on Project Site</a:t>
            </a:r>
          </a:p>
          <a:p>
            <a:pPr lvl="0" algn="ctr" defTabSz="800100">
              <a:lnSpc>
                <a:spcPct val="90000"/>
              </a:lnSpc>
              <a:spcBef>
                <a:spcPct val="0"/>
              </a:spcBef>
            </a:pPr>
            <a:r>
              <a:rPr lang="en-US" sz="2400" dirty="0" smtClean="0"/>
              <a:t>-------------------</a:t>
            </a:r>
            <a:endParaRPr lang="en-US" sz="2400" kern="1200" dirty="0" smtClean="0"/>
          </a:p>
          <a:p>
            <a:pPr lvl="0" algn="ctr" defTabSz="800100">
              <a:lnSpc>
                <a:spcPct val="90000"/>
              </a:lnSpc>
              <a:spcBef>
                <a:spcPct val="0"/>
              </a:spcBef>
            </a:pPr>
            <a:r>
              <a:rPr lang="en-US" sz="2400" dirty="0" smtClean="0"/>
              <a:t>Determine Conditions and Calculate Fees</a:t>
            </a:r>
            <a:endParaRPr lang="en-US" sz="2400" kern="1200" dirty="0"/>
          </a:p>
        </p:txBody>
      </p:sp>
      <p:sp>
        <p:nvSpPr>
          <p:cNvPr id="5" name="Freeform 4"/>
          <p:cNvSpPr/>
          <p:nvPr/>
        </p:nvSpPr>
        <p:spPr>
          <a:xfrm>
            <a:off x="1641772" y="3779914"/>
            <a:ext cx="5269319" cy="153802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rgbClr val="FFFF0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Complete, Submit, and Finalize Application/Reporting Package</a:t>
            </a:r>
            <a:endParaRPr lang="en-US" sz="2400" kern="1200" dirty="0"/>
          </a:p>
        </p:txBody>
      </p:sp>
      <p:sp>
        <p:nvSpPr>
          <p:cNvPr id="6" name="Freeform 5"/>
          <p:cNvSpPr/>
          <p:nvPr/>
        </p:nvSpPr>
        <p:spPr>
          <a:xfrm>
            <a:off x="1641772" y="5472418"/>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Pay Fees and Construct Project</a:t>
            </a:r>
          </a:p>
          <a:p>
            <a:pPr lvl="0" algn="ctr" defTabSz="800100">
              <a:lnSpc>
                <a:spcPct val="90000"/>
              </a:lnSpc>
              <a:spcBef>
                <a:spcPct val="0"/>
              </a:spcBef>
            </a:pPr>
            <a:r>
              <a:rPr lang="en-US" sz="2400" dirty="0" smtClean="0"/>
              <a:t>------------------------------</a:t>
            </a:r>
          </a:p>
          <a:p>
            <a:pPr lvl="0" algn="ctr" defTabSz="800100">
              <a:lnSpc>
                <a:spcPct val="90000"/>
              </a:lnSpc>
              <a:spcBef>
                <a:spcPct val="0"/>
              </a:spcBef>
            </a:pPr>
            <a:r>
              <a:rPr lang="en-US" sz="2400" kern="1200" dirty="0" smtClean="0"/>
              <a:t>Comply with Conditions</a:t>
            </a:r>
            <a:endParaRPr lang="en-US" sz="2400" kern="1200" dirty="0"/>
          </a:p>
        </p:txBody>
      </p:sp>
      <p:sp>
        <p:nvSpPr>
          <p:cNvPr id="7" name="TextBox 6"/>
          <p:cNvSpPr txBox="1"/>
          <p:nvPr/>
        </p:nvSpPr>
        <p:spPr>
          <a:xfrm>
            <a:off x="353702" y="1334226"/>
            <a:ext cx="1061106" cy="461665"/>
          </a:xfrm>
          <a:prstGeom prst="rect">
            <a:avLst/>
          </a:prstGeom>
          <a:noFill/>
        </p:spPr>
        <p:txBody>
          <a:bodyPr wrap="square" rtlCol="0">
            <a:spAutoFit/>
          </a:bodyPr>
          <a:lstStyle/>
          <a:p>
            <a:r>
              <a:rPr lang="en-US" sz="2400" dirty="0" smtClean="0"/>
              <a:t>Step 1</a:t>
            </a:r>
            <a:endParaRPr lang="en-US" sz="2400" dirty="0"/>
          </a:p>
        </p:txBody>
      </p:sp>
      <p:sp>
        <p:nvSpPr>
          <p:cNvPr id="9" name="TextBox 8"/>
          <p:cNvSpPr txBox="1"/>
          <p:nvPr/>
        </p:nvSpPr>
        <p:spPr>
          <a:xfrm>
            <a:off x="353702" y="2764276"/>
            <a:ext cx="1061106" cy="461665"/>
          </a:xfrm>
          <a:prstGeom prst="rect">
            <a:avLst/>
          </a:prstGeom>
          <a:noFill/>
        </p:spPr>
        <p:txBody>
          <a:bodyPr wrap="square" rtlCol="0">
            <a:spAutoFit/>
          </a:bodyPr>
          <a:lstStyle/>
          <a:p>
            <a:r>
              <a:rPr lang="en-US" sz="2400" dirty="0" smtClean="0"/>
              <a:t>Step 2</a:t>
            </a:r>
            <a:endParaRPr lang="en-US" sz="2400" dirty="0"/>
          </a:p>
        </p:txBody>
      </p:sp>
      <p:sp>
        <p:nvSpPr>
          <p:cNvPr id="10" name="TextBox 9"/>
          <p:cNvSpPr txBox="1"/>
          <p:nvPr/>
        </p:nvSpPr>
        <p:spPr>
          <a:xfrm>
            <a:off x="280349" y="4331277"/>
            <a:ext cx="1061106" cy="461665"/>
          </a:xfrm>
          <a:prstGeom prst="rect">
            <a:avLst/>
          </a:prstGeom>
          <a:noFill/>
        </p:spPr>
        <p:txBody>
          <a:bodyPr wrap="square" rtlCol="0">
            <a:spAutoFit/>
          </a:bodyPr>
          <a:lstStyle/>
          <a:p>
            <a:r>
              <a:rPr lang="en-US" sz="2400" dirty="0" smtClean="0"/>
              <a:t>Step 3</a:t>
            </a:r>
            <a:endParaRPr lang="en-US" sz="2400" dirty="0"/>
          </a:p>
        </p:txBody>
      </p:sp>
      <p:sp>
        <p:nvSpPr>
          <p:cNvPr id="11" name="TextBox 10"/>
          <p:cNvSpPr txBox="1"/>
          <p:nvPr/>
        </p:nvSpPr>
        <p:spPr>
          <a:xfrm>
            <a:off x="353702" y="5850053"/>
            <a:ext cx="1061106" cy="461665"/>
          </a:xfrm>
          <a:prstGeom prst="rect">
            <a:avLst/>
          </a:prstGeom>
          <a:noFill/>
        </p:spPr>
        <p:txBody>
          <a:bodyPr wrap="square" rtlCol="0">
            <a:spAutoFit/>
          </a:bodyPr>
          <a:lstStyle/>
          <a:p>
            <a:r>
              <a:rPr lang="en-US" sz="2400" dirty="0" smtClean="0"/>
              <a:t>Step 4</a:t>
            </a:r>
            <a:endParaRPr lang="en-US" sz="2400" dirty="0"/>
          </a:p>
        </p:txBody>
      </p:sp>
    </p:spTree>
    <p:extLst>
      <p:ext uri="{BB962C8B-B14F-4D97-AF65-F5344CB8AC3E}">
        <p14:creationId xmlns:p14="http://schemas.microsoft.com/office/powerpoint/2010/main" val="2449207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Covered Activities</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8</a:t>
            </a:fld>
            <a:endParaRPr lang="en-US"/>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660461291"/>
              </p:ext>
            </p:extLst>
          </p:nvPr>
        </p:nvGraphicFramePr>
        <p:xfrm>
          <a:off x="1628775" y="678180"/>
          <a:ext cx="7086600" cy="58070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969187" y="5686028"/>
            <a:ext cx="2847061" cy="369332"/>
          </a:xfrm>
          <a:prstGeom prst="rect">
            <a:avLst/>
          </a:prstGeom>
          <a:noFill/>
        </p:spPr>
        <p:txBody>
          <a:bodyPr wrap="none" rtlCol="0">
            <a:spAutoFit/>
          </a:bodyPr>
          <a:lstStyle/>
          <a:p>
            <a:r>
              <a:rPr lang="en-US" dirty="0" smtClean="0">
                <a:solidFill>
                  <a:srgbClr val="FF0000"/>
                </a:solidFill>
              </a:rPr>
              <a:t>+ temporary project impacts</a:t>
            </a:r>
            <a:endParaRPr lang="en-US" dirty="0">
              <a:solidFill>
                <a:srgbClr val="FF0000"/>
              </a:solidFill>
            </a:endParaRPr>
          </a:p>
        </p:txBody>
      </p:sp>
    </p:spTree>
    <p:extLst>
      <p:ext uri="{BB962C8B-B14F-4D97-AF65-F5344CB8AC3E}">
        <p14:creationId xmlns:p14="http://schemas.microsoft.com/office/powerpoint/2010/main" val="33711709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3495" y="256549"/>
            <a:ext cx="7639929" cy="757130"/>
          </a:xfrm>
          <a:prstGeom prst="rect">
            <a:avLst/>
          </a:prstGeom>
          <a:noFill/>
        </p:spPr>
        <p:txBody>
          <a:bodyPr wrap="square" rtlCol="0">
            <a:spAutoFit/>
          </a:bodyPr>
          <a:lstStyle/>
          <a:p>
            <a:pPr lvl="0" algn="ctr" defTabSz="800100">
              <a:lnSpc>
                <a:spcPct val="90000"/>
              </a:lnSpc>
              <a:spcBef>
                <a:spcPct val="0"/>
              </a:spcBef>
            </a:pPr>
            <a:r>
              <a:rPr lang="en-US" sz="2400" dirty="0"/>
              <a:t>Complete, Submit, and Finalize </a:t>
            </a:r>
            <a:endParaRPr lang="en-US" sz="2400" dirty="0" smtClean="0"/>
          </a:p>
          <a:p>
            <a:pPr lvl="0" algn="ctr" defTabSz="800100">
              <a:lnSpc>
                <a:spcPct val="90000"/>
              </a:lnSpc>
              <a:spcBef>
                <a:spcPct val="0"/>
              </a:spcBef>
            </a:pPr>
            <a:r>
              <a:rPr lang="en-US" sz="2400" dirty="0" smtClean="0"/>
              <a:t>Application/Reporting </a:t>
            </a:r>
            <a:r>
              <a:rPr lang="en-US" sz="2400" dirty="0"/>
              <a:t>Package</a:t>
            </a:r>
          </a:p>
        </p:txBody>
      </p:sp>
      <p:sp>
        <p:nvSpPr>
          <p:cNvPr id="6" name="TextBox 5"/>
          <p:cNvSpPr txBox="1"/>
          <p:nvPr/>
        </p:nvSpPr>
        <p:spPr>
          <a:xfrm>
            <a:off x="1448842" y="2062758"/>
            <a:ext cx="2315140" cy="461665"/>
          </a:xfrm>
          <a:prstGeom prst="rect">
            <a:avLst/>
          </a:prstGeom>
          <a:noFill/>
        </p:spPr>
        <p:txBody>
          <a:bodyPr wrap="square" rtlCol="0">
            <a:spAutoFit/>
          </a:bodyPr>
          <a:lstStyle/>
          <a:p>
            <a:pPr algn="ctr"/>
            <a:r>
              <a:rPr lang="en-US" sz="2400" b="1" dirty="0" smtClean="0"/>
              <a:t>Public Projects</a:t>
            </a:r>
            <a:endParaRPr lang="en-US" sz="2400" b="1" dirty="0"/>
          </a:p>
        </p:txBody>
      </p:sp>
      <p:sp>
        <p:nvSpPr>
          <p:cNvPr id="7" name="TextBox 6"/>
          <p:cNvSpPr txBox="1"/>
          <p:nvPr/>
        </p:nvSpPr>
        <p:spPr>
          <a:xfrm>
            <a:off x="5586547" y="2062758"/>
            <a:ext cx="2315140" cy="461665"/>
          </a:xfrm>
          <a:prstGeom prst="rect">
            <a:avLst/>
          </a:prstGeom>
          <a:noFill/>
        </p:spPr>
        <p:txBody>
          <a:bodyPr wrap="square" rtlCol="0">
            <a:spAutoFit/>
          </a:bodyPr>
          <a:lstStyle/>
          <a:p>
            <a:pPr algn="ctr"/>
            <a:r>
              <a:rPr lang="en-US" sz="2400" b="1" dirty="0" smtClean="0"/>
              <a:t>Private Projects</a:t>
            </a:r>
            <a:endParaRPr lang="en-US" sz="2400" b="1" dirty="0"/>
          </a:p>
        </p:txBody>
      </p:sp>
      <p:cxnSp>
        <p:nvCxnSpPr>
          <p:cNvPr id="8" name="Straight Connector 7"/>
          <p:cNvCxnSpPr/>
          <p:nvPr/>
        </p:nvCxnSpPr>
        <p:spPr>
          <a:xfrm>
            <a:off x="4662433" y="1644808"/>
            <a:ext cx="0" cy="425323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504071" y="2503977"/>
            <a:ext cx="6984776" cy="20446"/>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04071" y="2810490"/>
            <a:ext cx="2820737" cy="707886"/>
          </a:xfrm>
          <a:prstGeom prst="rect">
            <a:avLst/>
          </a:prstGeom>
          <a:noFill/>
        </p:spPr>
        <p:txBody>
          <a:bodyPr wrap="square" rtlCol="0">
            <a:spAutoFit/>
          </a:bodyPr>
          <a:lstStyle/>
          <a:p>
            <a:pPr marL="457200" indent="-457200">
              <a:buFont typeface="+mj-lt"/>
              <a:buAutoNum type="arabicPeriod"/>
            </a:pPr>
            <a:r>
              <a:rPr lang="en-US" sz="2000" dirty="0" smtClean="0"/>
              <a:t>Complete Reporting Form</a:t>
            </a:r>
            <a:endParaRPr lang="en-US" sz="2000" dirty="0"/>
          </a:p>
        </p:txBody>
      </p:sp>
      <p:sp>
        <p:nvSpPr>
          <p:cNvPr id="11" name="TextBox 10"/>
          <p:cNvSpPr txBox="1"/>
          <p:nvPr/>
        </p:nvSpPr>
        <p:spPr>
          <a:xfrm>
            <a:off x="5000059" y="2899677"/>
            <a:ext cx="3715751" cy="1015663"/>
          </a:xfrm>
          <a:prstGeom prst="rect">
            <a:avLst/>
          </a:prstGeom>
          <a:noFill/>
        </p:spPr>
        <p:txBody>
          <a:bodyPr wrap="square" rtlCol="0">
            <a:spAutoFit/>
          </a:bodyPr>
          <a:lstStyle/>
          <a:p>
            <a:pPr marL="457200" indent="-457200">
              <a:buFont typeface="+mj-lt"/>
              <a:buAutoNum type="arabicPeriod"/>
            </a:pPr>
            <a:r>
              <a:rPr lang="en-US" sz="2000" dirty="0" smtClean="0"/>
              <a:t>Private Applicants submit forms Planning / Building Departments. </a:t>
            </a:r>
          </a:p>
        </p:txBody>
      </p:sp>
    </p:spTree>
    <p:extLst>
      <p:ext uri="{BB962C8B-B14F-4D97-AF65-F5344CB8AC3E}">
        <p14:creationId xmlns:p14="http://schemas.microsoft.com/office/powerpoint/2010/main" val="7752921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850" y="-17325"/>
            <a:ext cx="91440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Overview of the Compliance Process</a:t>
            </a:r>
            <a:endParaRPr lang="en-US" sz="2800" b="1" dirty="0"/>
          </a:p>
        </p:txBody>
      </p:sp>
      <p:sp>
        <p:nvSpPr>
          <p:cNvPr id="3" name="Freeform 2"/>
          <p:cNvSpPr/>
          <p:nvPr/>
        </p:nvSpPr>
        <p:spPr>
          <a:xfrm>
            <a:off x="1641772" y="874850"/>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2400" kern="1200" dirty="0" smtClean="0">
                <a:solidFill>
                  <a:schemeClr val="tx1"/>
                </a:solidFill>
              </a:rPr>
              <a:t>Determine if project is a covered activity</a:t>
            </a:r>
            <a:endParaRPr lang="en-US" sz="2400" kern="1200" dirty="0">
              <a:solidFill>
                <a:schemeClr val="tx1"/>
              </a:solidFill>
            </a:endParaRPr>
          </a:p>
        </p:txBody>
      </p:sp>
      <p:sp>
        <p:nvSpPr>
          <p:cNvPr id="4" name="Freeform 3"/>
          <p:cNvSpPr/>
          <p:nvPr/>
        </p:nvSpPr>
        <p:spPr>
          <a:xfrm>
            <a:off x="1641772" y="2412871"/>
            <a:ext cx="5416190"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kern="1200" dirty="0" smtClean="0"/>
              <a:t>Verify Land Cover on Project Site</a:t>
            </a:r>
          </a:p>
          <a:p>
            <a:pPr lvl="0" algn="ctr" defTabSz="800100">
              <a:lnSpc>
                <a:spcPct val="90000"/>
              </a:lnSpc>
              <a:spcBef>
                <a:spcPct val="0"/>
              </a:spcBef>
            </a:pPr>
            <a:r>
              <a:rPr lang="en-US" sz="2400" dirty="0" smtClean="0"/>
              <a:t>-------------------</a:t>
            </a:r>
            <a:endParaRPr lang="en-US" sz="2400" kern="1200" dirty="0" smtClean="0"/>
          </a:p>
          <a:p>
            <a:pPr lvl="0" algn="ctr" defTabSz="800100">
              <a:lnSpc>
                <a:spcPct val="90000"/>
              </a:lnSpc>
              <a:spcBef>
                <a:spcPct val="0"/>
              </a:spcBef>
            </a:pPr>
            <a:r>
              <a:rPr lang="en-US" sz="2400" dirty="0" smtClean="0"/>
              <a:t>Determine Conditions and Calculate Fees</a:t>
            </a:r>
            <a:endParaRPr lang="en-US" sz="2400" kern="1200" dirty="0"/>
          </a:p>
        </p:txBody>
      </p:sp>
      <p:sp>
        <p:nvSpPr>
          <p:cNvPr id="5" name="Freeform 4"/>
          <p:cNvSpPr/>
          <p:nvPr/>
        </p:nvSpPr>
        <p:spPr>
          <a:xfrm>
            <a:off x="1641772" y="3779914"/>
            <a:ext cx="5269319" cy="153802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bg1">
              <a:lumMod val="95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Complete, Submit, and Finalize Application/Reporting Package</a:t>
            </a:r>
            <a:endParaRPr lang="en-US" sz="2400" kern="1200" dirty="0"/>
          </a:p>
        </p:txBody>
      </p:sp>
      <p:sp>
        <p:nvSpPr>
          <p:cNvPr id="6" name="Freeform 5"/>
          <p:cNvSpPr/>
          <p:nvPr/>
        </p:nvSpPr>
        <p:spPr>
          <a:xfrm>
            <a:off x="1641772" y="5472418"/>
            <a:ext cx="5269319" cy="1236867"/>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solidFill>
            <a:schemeClr val="accent3">
              <a:lumMod val="60000"/>
              <a:lumOff val="40000"/>
            </a:schemeClr>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pPr>
            <a:r>
              <a:rPr lang="en-US" sz="2400" dirty="0" smtClean="0"/>
              <a:t>Pay Fees and Construct Project</a:t>
            </a:r>
          </a:p>
          <a:p>
            <a:pPr lvl="0" algn="ctr" defTabSz="800100">
              <a:lnSpc>
                <a:spcPct val="90000"/>
              </a:lnSpc>
              <a:spcBef>
                <a:spcPct val="0"/>
              </a:spcBef>
            </a:pPr>
            <a:r>
              <a:rPr lang="en-US" sz="2400" dirty="0" smtClean="0"/>
              <a:t>------------------------------</a:t>
            </a:r>
          </a:p>
          <a:p>
            <a:pPr lvl="0" algn="ctr" defTabSz="800100">
              <a:lnSpc>
                <a:spcPct val="90000"/>
              </a:lnSpc>
              <a:spcBef>
                <a:spcPct val="0"/>
              </a:spcBef>
            </a:pPr>
            <a:r>
              <a:rPr lang="en-US" sz="2400" kern="1200" dirty="0" smtClean="0"/>
              <a:t>Comply with Conditions</a:t>
            </a:r>
            <a:endParaRPr lang="en-US" sz="2400" kern="1200" dirty="0"/>
          </a:p>
        </p:txBody>
      </p:sp>
      <p:sp>
        <p:nvSpPr>
          <p:cNvPr id="7" name="TextBox 6"/>
          <p:cNvSpPr txBox="1"/>
          <p:nvPr/>
        </p:nvSpPr>
        <p:spPr>
          <a:xfrm>
            <a:off x="353702" y="1334226"/>
            <a:ext cx="1061106" cy="461665"/>
          </a:xfrm>
          <a:prstGeom prst="rect">
            <a:avLst/>
          </a:prstGeom>
          <a:noFill/>
        </p:spPr>
        <p:txBody>
          <a:bodyPr wrap="square" rtlCol="0">
            <a:spAutoFit/>
          </a:bodyPr>
          <a:lstStyle/>
          <a:p>
            <a:r>
              <a:rPr lang="en-US" sz="2400" dirty="0" smtClean="0"/>
              <a:t>Step 1</a:t>
            </a:r>
            <a:endParaRPr lang="en-US" sz="2400" dirty="0"/>
          </a:p>
        </p:txBody>
      </p:sp>
      <p:sp>
        <p:nvSpPr>
          <p:cNvPr id="9" name="TextBox 8"/>
          <p:cNvSpPr txBox="1"/>
          <p:nvPr/>
        </p:nvSpPr>
        <p:spPr>
          <a:xfrm>
            <a:off x="353702" y="2764276"/>
            <a:ext cx="1061106" cy="461665"/>
          </a:xfrm>
          <a:prstGeom prst="rect">
            <a:avLst/>
          </a:prstGeom>
          <a:noFill/>
        </p:spPr>
        <p:txBody>
          <a:bodyPr wrap="square" rtlCol="0">
            <a:spAutoFit/>
          </a:bodyPr>
          <a:lstStyle/>
          <a:p>
            <a:r>
              <a:rPr lang="en-US" sz="2400" dirty="0" smtClean="0"/>
              <a:t>Step 2</a:t>
            </a:r>
            <a:endParaRPr lang="en-US" sz="2400" dirty="0"/>
          </a:p>
        </p:txBody>
      </p:sp>
      <p:sp>
        <p:nvSpPr>
          <p:cNvPr id="10" name="TextBox 9"/>
          <p:cNvSpPr txBox="1"/>
          <p:nvPr/>
        </p:nvSpPr>
        <p:spPr>
          <a:xfrm>
            <a:off x="280349" y="4331277"/>
            <a:ext cx="1061106" cy="461665"/>
          </a:xfrm>
          <a:prstGeom prst="rect">
            <a:avLst/>
          </a:prstGeom>
          <a:noFill/>
        </p:spPr>
        <p:txBody>
          <a:bodyPr wrap="square" rtlCol="0">
            <a:spAutoFit/>
          </a:bodyPr>
          <a:lstStyle/>
          <a:p>
            <a:r>
              <a:rPr lang="en-US" sz="2400" dirty="0" smtClean="0"/>
              <a:t>Step 3</a:t>
            </a:r>
            <a:endParaRPr lang="en-US" sz="2400" dirty="0"/>
          </a:p>
        </p:txBody>
      </p:sp>
      <p:sp>
        <p:nvSpPr>
          <p:cNvPr id="11" name="TextBox 10"/>
          <p:cNvSpPr txBox="1"/>
          <p:nvPr/>
        </p:nvSpPr>
        <p:spPr>
          <a:xfrm>
            <a:off x="353702" y="5850053"/>
            <a:ext cx="1061106" cy="461665"/>
          </a:xfrm>
          <a:prstGeom prst="rect">
            <a:avLst/>
          </a:prstGeom>
          <a:noFill/>
        </p:spPr>
        <p:txBody>
          <a:bodyPr wrap="square" rtlCol="0">
            <a:spAutoFit/>
          </a:bodyPr>
          <a:lstStyle/>
          <a:p>
            <a:r>
              <a:rPr lang="en-US" sz="2400" dirty="0" smtClean="0"/>
              <a:t>Step 4</a:t>
            </a:r>
            <a:endParaRPr lang="en-US" sz="2400" dirty="0"/>
          </a:p>
        </p:txBody>
      </p:sp>
    </p:spTree>
    <p:extLst>
      <p:ext uri="{BB962C8B-B14F-4D97-AF65-F5344CB8AC3E}">
        <p14:creationId xmlns:p14="http://schemas.microsoft.com/office/powerpoint/2010/main" val="9337847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381000"/>
            <a:ext cx="7233862" cy="424732"/>
          </a:xfrm>
          <a:prstGeom prst="rect">
            <a:avLst/>
          </a:prstGeom>
          <a:noFill/>
        </p:spPr>
        <p:txBody>
          <a:bodyPr wrap="square" rtlCol="0">
            <a:spAutoFit/>
          </a:bodyPr>
          <a:lstStyle/>
          <a:p>
            <a:pPr lvl="0" algn="ctr" defTabSz="800100">
              <a:lnSpc>
                <a:spcPct val="90000"/>
              </a:lnSpc>
              <a:spcBef>
                <a:spcPct val="0"/>
              </a:spcBef>
            </a:pPr>
            <a:r>
              <a:rPr lang="en-US" sz="2400" dirty="0"/>
              <a:t>Pay </a:t>
            </a:r>
            <a:r>
              <a:rPr lang="en-US" sz="2400" dirty="0" smtClean="0"/>
              <a:t>Fees, Construct Project, and Comply with Conditions</a:t>
            </a:r>
            <a:endParaRPr lang="en-US" sz="2400" dirty="0"/>
          </a:p>
        </p:txBody>
      </p:sp>
      <p:sp>
        <p:nvSpPr>
          <p:cNvPr id="6" name="TextBox 5"/>
          <p:cNvSpPr txBox="1"/>
          <p:nvPr/>
        </p:nvSpPr>
        <p:spPr>
          <a:xfrm>
            <a:off x="1448842" y="2062758"/>
            <a:ext cx="2315140" cy="461665"/>
          </a:xfrm>
          <a:prstGeom prst="rect">
            <a:avLst/>
          </a:prstGeom>
          <a:noFill/>
        </p:spPr>
        <p:txBody>
          <a:bodyPr wrap="square" rtlCol="0">
            <a:spAutoFit/>
          </a:bodyPr>
          <a:lstStyle/>
          <a:p>
            <a:pPr algn="ctr"/>
            <a:r>
              <a:rPr lang="en-US" sz="2400" b="1" dirty="0" smtClean="0"/>
              <a:t>Public Projects</a:t>
            </a:r>
            <a:endParaRPr lang="en-US" sz="2400" b="1" dirty="0"/>
          </a:p>
        </p:txBody>
      </p:sp>
      <p:sp>
        <p:nvSpPr>
          <p:cNvPr id="7" name="TextBox 6"/>
          <p:cNvSpPr txBox="1"/>
          <p:nvPr/>
        </p:nvSpPr>
        <p:spPr>
          <a:xfrm>
            <a:off x="5586547" y="2062758"/>
            <a:ext cx="2315140" cy="461665"/>
          </a:xfrm>
          <a:prstGeom prst="rect">
            <a:avLst/>
          </a:prstGeom>
          <a:noFill/>
        </p:spPr>
        <p:txBody>
          <a:bodyPr wrap="square" rtlCol="0">
            <a:spAutoFit/>
          </a:bodyPr>
          <a:lstStyle/>
          <a:p>
            <a:pPr algn="ctr"/>
            <a:r>
              <a:rPr lang="en-US" sz="2400" b="1" dirty="0" smtClean="0"/>
              <a:t>Private Projects</a:t>
            </a:r>
            <a:endParaRPr lang="en-US" sz="2400" b="1" dirty="0"/>
          </a:p>
        </p:txBody>
      </p:sp>
      <p:cxnSp>
        <p:nvCxnSpPr>
          <p:cNvPr id="8" name="Straight Connector 7"/>
          <p:cNvCxnSpPr/>
          <p:nvPr/>
        </p:nvCxnSpPr>
        <p:spPr>
          <a:xfrm>
            <a:off x="4662433" y="1644808"/>
            <a:ext cx="0" cy="425323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504071" y="2503977"/>
            <a:ext cx="6984776" cy="20446"/>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04071" y="2810490"/>
            <a:ext cx="2820737" cy="707886"/>
          </a:xfrm>
          <a:prstGeom prst="rect">
            <a:avLst/>
          </a:prstGeom>
          <a:noFill/>
        </p:spPr>
        <p:txBody>
          <a:bodyPr wrap="square" rtlCol="0">
            <a:spAutoFit/>
          </a:bodyPr>
          <a:lstStyle/>
          <a:p>
            <a:pPr marL="457200" indent="-457200">
              <a:buFont typeface="+mj-lt"/>
              <a:buAutoNum type="arabicPeriod"/>
            </a:pPr>
            <a:r>
              <a:rPr lang="en-US" sz="2000" dirty="0" smtClean="0"/>
              <a:t>Pay fees directly to  Habitat Agency</a:t>
            </a:r>
            <a:endParaRPr lang="en-US" sz="2000" dirty="0"/>
          </a:p>
        </p:txBody>
      </p:sp>
      <p:sp>
        <p:nvSpPr>
          <p:cNvPr id="11" name="TextBox 10"/>
          <p:cNvSpPr txBox="1"/>
          <p:nvPr/>
        </p:nvSpPr>
        <p:spPr>
          <a:xfrm>
            <a:off x="5000059" y="2899677"/>
            <a:ext cx="3715751" cy="3477875"/>
          </a:xfrm>
          <a:prstGeom prst="rect">
            <a:avLst/>
          </a:prstGeom>
          <a:noFill/>
        </p:spPr>
        <p:txBody>
          <a:bodyPr wrap="square" rtlCol="0">
            <a:spAutoFit/>
          </a:bodyPr>
          <a:lstStyle/>
          <a:p>
            <a:pPr marL="457200" indent="-457200">
              <a:buFont typeface="+mj-lt"/>
              <a:buAutoNum type="arabicPeriod"/>
            </a:pPr>
            <a:r>
              <a:rPr lang="en-US" sz="2000" dirty="0" smtClean="0"/>
              <a:t>Private Applicants submit fees to Planning / Building Departments. </a:t>
            </a:r>
          </a:p>
          <a:p>
            <a:pPr marL="457200" indent="-457200">
              <a:buFont typeface="+mj-lt"/>
              <a:buAutoNum type="arabicPeriod"/>
            </a:pPr>
            <a:endParaRPr lang="en-US" sz="2000" dirty="0" smtClean="0"/>
          </a:p>
          <a:p>
            <a:pPr marL="457200" indent="-457200">
              <a:buFont typeface="+mj-lt"/>
              <a:buAutoNum type="arabicPeriod"/>
            </a:pPr>
            <a:r>
              <a:rPr lang="en-US" sz="2000" dirty="0" smtClean="0"/>
              <a:t>Fees must be paid </a:t>
            </a:r>
            <a:r>
              <a:rPr lang="en-US" sz="2000" u="sng" dirty="0" smtClean="0"/>
              <a:t>before construction starts</a:t>
            </a:r>
            <a:r>
              <a:rPr lang="en-US" sz="2000" dirty="0" smtClean="0"/>
              <a:t> (grading / building permit issued)</a:t>
            </a:r>
          </a:p>
          <a:p>
            <a:pPr marL="457200" indent="-457200">
              <a:buFont typeface="+mj-lt"/>
              <a:buAutoNum type="arabicPeriod"/>
            </a:pPr>
            <a:endParaRPr lang="en-US" sz="2000" dirty="0" smtClean="0"/>
          </a:p>
          <a:p>
            <a:pPr marL="457200" indent="-457200">
              <a:buFont typeface="+mj-lt"/>
              <a:buAutoNum type="arabicPeriod"/>
            </a:pPr>
            <a:r>
              <a:rPr lang="en-US" sz="2000" dirty="0" smtClean="0"/>
              <a:t>Planning </a:t>
            </a:r>
            <a:r>
              <a:rPr lang="en-US" sz="2000" dirty="0" err="1" smtClean="0"/>
              <a:t>Dept’s</a:t>
            </a:r>
            <a:r>
              <a:rPr lang="en-US" sz="2000" dirty="0" smtClean="0"/>
              <a:t> pass through forms / fees to Habitat Agency</a:t>
            </a:r>
            <a:endParaRPr lang="en-US" sz="2000" dirty="0"/>
          </a:p>
        </p:txBody>
      </p:sp>
    </p:spTree>
    <p:extLst>
      <p:ext uri="{BB962C8B-B14F-4D97-AF65-F5344CB8AC3E}">
        <p14:creationId xmlns:p14="http://schemas.microsoft.com/office/powerpoint/2010/main" val="37098450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Take Coverage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Project receives - </a:t>
            </a:r>
            <a:r>
              <a:rPr lang="en-US" i="1" dirty="0" smtClean="0"/>
              <a:t>Determination </a:t>
            </a:r>
            <a:r>
              <a:rPr lang="en-US" i="1" dirty="0"/>
              <a:t>of Consistency </a:t>
            </a:r>
            <a:endParaRPr lang="en-US" dirty="0" smtClean="0"/>
          </a:p>
          <a:p>
            <a:r>
              <a:rPr lang="en-US" dirty="0" smtClean="0"/>
              <a:t>Habitat </a:t>
            </a:r>
            <a:r>
              <a:rPr lang="en-US" dirty="0"/>
              <a:t>Plan </a:t>
            </a:r>
            <a:r>
              <a:rPr lang="en-US" dirty="0" smtClean="0"/>
              <a:t>Package </a:t>
            </a:r>
            <a:r>
              <a:rPr lang="en-US" dirty="0"/>
              <a:t>is deemed </a:t>
            </a:r>
            <a:r>
              <a:rPr lang="en-US" dirty="0" smtClean="0"/>
              <a:t>complete</a:t>
            </a:r>
          </a:p>
          <a:p>
            <a:r>
              <a:rPr lang="en-US" dirty="0" smtClean="0"/>
              <a:t>Conditions </a:t>
            </a:r>
            <a:r>
              <a:rPr lang="en-US" dirty="0"/>
              <a:t>of approval have been established and </a:t>
            </a:r>
            <a:r>
              <a:rPr lang="en-US" dirty="0" smtClean="0"/>
              <a:t>imposed</a:t>
            </a:r>
          </a:p>
          <a:p>
            <a:r>
              <a:rPr lang="en-US" dirty="0" smtClean="0"/>
              <a:t>Required </a:t>
            </a:r>
            <a:r>
              <a:rPr lang="en-US" dirty="0"/>
              <a:t>fees (if applicable) have been </a:t>
            </a:r>
            <a:r>
              <a:rPr lang="en-US" dirty="0" smtClean="0"/>
              <a:t>paid.</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83</a:t>
            </a:fld>
            <a:endParaRPr lang="en-US" dirty="0"/>
          </a:p>
        </p:txBody>
      </p:sp>
      <p:cxnSp>
        <p:nvCxnSpPr>
          <p:cNvPr id="7" name="Straight Connector 6"/>
          <p:cNvCxnSpPr/>
          <p:nvPr/>
        </p:nvCxnSpPr>
        <p:spPr>
          <a:xfrm>
            <a:off x="1676400" y="1219200"/>
            <a:ext cx="70866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550593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6">
                    <a:lumMod val="75000"/>
                  </a:schemeClr>
                </a:solidFill>
              </a:rPr>
              <a:t>Part 5</a:t>
            </a:r>
            <a:endParaRPr lang="en-US" dirty="0">
              <a:solidFill>
                <a:schemeClr val="accent6">
                  <a:lumMod val="75000"/>
                </a:schemeClr>
              </a:solidFill>
            </a:endParaRPr>
          </a:p>
        </p:txBody>
      </p:sp>
      <p:sp>
        <p:nvSpPr>
          <p:cNvPr id="3" name="Content Placeholder 2"/>
          <p:cNvSpPr>
            <a:spLocks noGrp="1"/>
          </p:cNvSpPr>
          <p:nvPr>
            <p:ph type="subTitle" idx="1"/>
          </p:nvPr>
        </p:nvSpPr>
        <p:spPr/>
        <p:txBody>
          <a:bodyPr>
            <a:normAutofit/>
          </a:bodyPr>
          <a:lstStyle/>
          <a:p>
            <a:pPr marL="0" indent="0" algn="ctr">
              <a:buNone/>
            </a:pPr>
            <a:r>
              <a:rPr lang="en-US" sz="3200" b="1" dirty="0" smtClean="0">
                <a:solidFill>
                  <a:schemeClr val="accent6">
                    <a:lumMod val="50000"/>
                  </a:schemeClr>
                </a:solidFill>
              </a:rPr>
              <a:t>Case Studies</a:t>
            </a:r>
            <a:endParaRPr lang="en-US" sz="3200" b="1"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84</a:t>
            </a:fld>
            <a:endParaRPr lang="en-US"/>
          </a:p>
        </p:txBody>
      </p:sp>
    </p:spTree>
    <p:extLst>
      <p:ext uri="{BB962C8B-B14F-4D97-AF65-F5344CB8AC3E}">
        <p14:creationId xmlns:p14="http://schemas.microsoft.com/office/powerpoint/2010/main" val="2828604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chemeClr val="accent6">
                    <a:lumMod val="75000"/>
                  </a:schemeClr>
                </a:solidFill>
              </a:rPr>
              <a:t>Public Project</a:t>
            </a:r>
            <a:endParaRPr lang="en-US" dirty="0">
              <a:solidFill>
                <a:schemeClr val="accent6">
                  <a:lumMod val="75000"/>
                </a:schemeClr>
              </a:solidFill>
            </a:endParaRPr>
          </a:p>
        </p:txBody>
      </p:sp>
      <p:sp>
        <p:nvSpPr>
          <p:cNvPr id="8" name="Subtitle 7"/>
          <p:cNvSpPr>
            <a:spLocks noGrp="1"/>
          </p:cNvSpPr>
          <p:nvPr>
            <p:ph type="subTitle" idx="1"/>
          </p:nvPr>
        </p:nvSpPr>
        <p:spPr/>
        <p:txBody>
          <a:bodyPr/>
          <a:lstStyle/>
          <a:p>
            <a:r>
              <a:rPr lang="en-US" dirty="0" smtClean="0">
                <a:solidFill>
                  <a:schemeClr val="accent6">
                    <a:lumMod val="50000"/>
                  </a:schemeClr>
                </a:solidFill>
              </a:rPr>
              <a:t>Case Study 1: Silicon </a:t>
            </a:r>
            <a:r>
              <a:rPr lang="en-US" dirty="0">
                <a:solidFill>
                  <a:schemeClr val="accent6">
                    <a:lumMod val="50000"/>
                  </a:schemeClr>
                </a:solidFill>
              </a:rPr>
              <a:t>Valley Advanced Water Purification Center</a:t>
            </a:r>
          </a:p>
        </p:txBody>
      </p:sp>
      <p:sp>
        <p:nvSpPr>
          <p:cNvPr id="4" name="Slide Number Placeholder 3"/>
          <p:cNvSpPr>
            <a:spLocks noGrp="1"/>
          </p:cNvSpPr>
          <p:nvPr>
            <p:ph type="sldNum" sz="quarter" idx="12"/>
          </p:nvPr>
        </p:nvSpPr>
        <p:spPr/>
        <p:txBody>
          <a:bodyPr/>
          <a:lstStyle/>
          <a:p>
            <a:fld id="{BD3E6F33-9149-4F5B-BC12-F342A25203F1}" type="slidenum">
              <a:rPr lang="en-US" smtClean="0"/>
              <a:pPr/>
              <a:t>85</a:t>
            </a:fld>
            <a:endParaRPr lang="en-US"/>
          </a:p>
        </p:txBody>
      </p:sp>
    </p:spTree>
    <p:extLst>
      <p:ext uri="{BB962C8B-B14F-4D97-AF65-F5344CB8AC3E}">
        <p14:creationId xmlns:p14="http://schemas.microsoft.com/office/powerpoint/2010/main" val="17145114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Valley Advanced Water Purification Center</a:t>
            </a:r>
            <a:endParaRPr lang="en-US" dirty="0"/>
          </a:p>
        </p:txBody>
      </p:sp>
      <p:sp>
        <p:nvSpPr>
          <p:cNvPr id="3" name="Content Placeholder 2"/>
          <p:cNvSpPr>
            <a:spLocks noGrp="1"/>
          </p:cNvSpPr>
          <p:nvPr>
            <p:ph idx="1"/>
          </p:nvPr>
        </p:nvSpPr>
        <p:spPr>
          <a:xfrm>
            <a:off x="1676400" y="1219200"/>
            <a:ext cx="7086600" cy="5486400"/>
          </a:xfrm>
        </p:spPr>
        <p:txBody>
          <a:bodyPr>
            <a:normAutofit/>
          </a:bodyPr>
          <a:lstStyle/>
          <a:p>
            <a:pPr marL="457200" indent="-457200">
              <a:buFont typeface="+mj-lt"/>
              <a:buAutoNum type="arabicPeriod"/>
            </a:pPr>
            <a:r>
              <a:rPr lang="en-US" dirty="0" smtClean="0"/>
              <a:t>Project Overview</a:t>
            </a:r>
          </a:p>
          <a:p>
            <a:pPr marL="457200" indent="-457200">
              <a:buFont typeface="+mj-lt"/>
              <a:buAutoNum type="arabicPeriod"/>
            </a:pPr>
            <a:r>
              <a:rPr lang="en-US" dirty="0" smtClean="0"/>
              <a:t>Existing Site Conditions</a:t>
            </a:r>
          </a:p>
          <a:p>
            <a:pPr marL="457200" indent="-457200">
              <a:buFont typeface="+mj-lt"/>
              <a:buAutoNum type="arabicPeriod"/>
            </a:pPr>
            <a:r>
              <a:rPr lang="en-US" dirty="0" smtClean="0"/>
              <a:t>Project Impacts</a:t>
            </a:r>
          </a:p>
          <a:p>
            <a:pPr marL="457200" indent="-457200">
              <a:buFont typeface="+mj-lt"/>
              <a:buAutoNum type="arabicPeriod"/>
            </a:pPr>
            <a:r>
              <a:rPr lang="en-US" dirty="0" smtClean="0"/>
              <a:t>Temporary impacts for pipeline construction</a:t>
            </a:r>
          </a:p>
          <a:p>
            <a:pPr marL="457200" indent="-457200">
              <a:buFont typeface="+mj-lt"/>
              <a:buAutoNum type="arabicPeriod"/>
            </a:pPr>
            <a:r>
              <a:rPr lang="en-US" dirty="0" smtClean="0"/>
              <a:t>Overlapping </a:t>
            </a:r>
            <a:r>
              <a:rPr lang="en-US" dirty="0"/>
              <a:t>fee and impact buffers</a:t>
            </a:r>
          </a:p>
          <a:p>
            <a:pPr marL="457200" indent="-457200">
              <a:buFont typeface="+mj-lt"/>
              <a:buAutoNum type="arabicPeriod"/>
            </a:pPr>
            <a:r>
              <a:rPr lang="en-US" dirty="0" smtClean="0"/>
              <a:t>Conditions on Covered Activities</a:t>
            </a:r>
          </a:p>
          <a:p>
            <a:pPr marL="457200" indent="-457200">
              <a:buFont typeface="+mj-lt"/>
              <a:buAutoNum type="arabicPeriod"/>
            </a:pPr>
            <a:r>
              <a:rPr lang="en-US" dirty="0" smtClean="0"/>
              <a:t>Fee paying land cover types</a:t>
            </a:r>
          </a:p>
        </p:txBody>
      </p:sp>
      <p:sp>
        <p:nvSpPr>
          <p:cNvPr id="4" name="Slide Number Placeholder 3"/>
          <p:cNvSpPr>
            <a:spLocks noGrp="1"/>
          </p:cNvSpPr>
          <p:nvPr>
            <p:ph type="sldNum" sz="quarter" idx="12"/>
          </p:nvPr>
        </p:nvSpPr>
        <p:spPr/>
        <p:txBody>
          <a:bodyPr/>
          <a:lstStyle/>
          <a:p>
            <a:fld id="{BD3E6F33-9149-4F5B-BC12-F342A25203F1}" type="slidenum">
              <a:rPr lang="en-US" smtClean="0"/>
              <a:pPr/>
              <a:t>86</a:t>
            </a:fld>
            <a:endParaRPr lang="en-US"/>
          </a:p>
        </p:txBody>
      </p:sp>
    </p:spTree>
    <p:extLst>
      <p:ext uri="{BB962C8B-B14F-4D97-AF65-F5344CB8AC3E}">
        <p14:creationId xmlns:p14="http://schemas.microsoft.com/office/powerpoint/2010/main" val="11176494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87</a:t>
            </a:fld>
            <a:endParaRPr 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69" t="30469" r="2344" b="10609"/>
          <a:stretch/>
        </p:blipFill>
        <p:spPr bwMode="auto">
          <a:xfrm>
            <a:off x="162839" y="1234440"/>
            <a:ext cx="8818323"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0035" y="152400"/>
            <a:ext cx="8783930" cy="461665"/>
          </a:xfrm>
          <a:prstGeom prst="rect">
            <a:avLst/>
          </a:prstGeom>
        </p:spPr>
        <p:txBody>
          <a:bodyPr wrap="square">
            <a:spAutoFit/>
          </a:bodyPr>
          <a:lstStyle/>
          <a:p>
            <a:pPr algn="ctr"/>
            <a:r>
              <a:rPr lang="en-US" sz="2400" dirty="0"/>
              <a:t>Case Study 1: Silicon Valley Advanced Water Purification Center</a:t>
            </a:r>
          </a:p>
        </p:txBody>
      </p:sp>
      <p:cxnSp>
        <p:nvCxnSpPr>
          <p:cNvPr id="7" name="Straight Connector 6"/>
          <p:cNvCxnSpPr/>
          <p:nvPr/>
        </p:nvCxnSpPr>
        <p:spPr>
          <a:xfrm>
            <a:off x="1066800" y="685800"/>
            <a:ext cx="70104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p:cNvSpPr txBox="1"/>
          <p:nvPr/>
        </p:nvSpPr>
        <p:spPr>
          <a:xfrm>
            <a:off x="5715000" y="5623560"/>
            <a:ext cx="2818144" cy="1200329"/>
          </a:xfrm>
          <a:prstGeom prst="rect">
            <a:avLst/>
          </a:prstGeom>
          <a:solidFill>
            <a:schemeClr val="bg1"/>
          </a:solidFill>
        </p:spPr>
        <p:txBody>
          <a:bodyPr wrap="none" rtlCol="0">
            <a:spAutoFit/>
          </a:bodyPr>
          <a:lstStyle/>
          <a:p>
            <a:pPr marL="457200" indent="-457200">
              <a:buFont typeface="+mj-lt"/>
              <a:buAutoNum type="arabicPeriod"/>
            </a:pPr>
            <a:r>
              <a:rPr lang="en-US" dirty="0"/>
              <a:t>Project Overview</a:t>
            </a:r>
          </a:p>
          <a:p>
            <a:pPr marL="457200" indent="-457200">
              <a:buFont typeface="+mj-lt"/>
              <a:buAutoNum type="arabicPeriod"/>
            </a:pPr>
            <a:r>
              <a:rPr lang="en-US" dirty="0"/>
              <a:t>Existing Site Conditions</a:t>
            </a:r>
          </a:p>
          <a:p>
            <a:pPr marL="457200" indent="-457200">
              <a:buFont typeface="+mj-lt"/>
              <a:buAutoNum type="arabicPeriod"/>
            </a:pPr>
            <a:r>
              <a:rPr lang="en-US" dirty="0"/>
              <a:t>Project Impacts</a:t>
            </a:r>
          </a:p>
          <a:p>
            <a:endParaRPr lang="en-US" dirty="0"/>
          </a:p>
        </p:txBody>
      </p:sp>
    </p:spTree>
    <p:extLst>
      <p:ext uri="{BB962C8B-B14F-4D97-AF65-F5344CB8AC3E}">
        <p14:creationId xmlns:p14="http://schemas.microsoft.com/office/powerpoint/2010/main" val="14406977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88</a:t>
            </a:fld>
            <a:endParaRPr lang="en-US"/>
          </a:p>
        </p:txBody>
      </p:sp>
      <p:sp>
        <p:nvSpPr>
          <p:cNvPr id="6" name="Rectangle 5"/>
          <p:cNvSpPr/>
          <p:nvPr/>
        </p:nvSpPr>
        <p:spPr>
          <a:xfrm>
            <a:off x="180035" y="152400"/>
            <a:ext cx="8783930" cy="461665"/>
          </a:xfrm>
          <a:prstGeom prst="rect">
            <a:avLst/>
          </a:prstGeom>
        </p:spPr>
        <p:txBody>
          <a:bodyPr wrap="square">
            <a:spAutoFit/>
          </a:bodyPr>
          <a:lstStyle/>
          <a:p>
            <a:pPr algn="ctr"/>
            <a:r>
              <a:rPr lang="en-US" sz="2400" dirty="0"/>
              <a:t>Case Study 1: Silicon Valley Advanced Water Purification Center</a:t>
            </a:r>
          </a:p>
        </p:txBody>
      </p:sp>
      <p:cxnSp>
        <p:nvCxnSpPr>
          <p:cNvPr id="7" name="Straight Connector 6"/>
          <p:cNvCxnSpPr/>
          <p:nvPr/>
        </p:nvCxnSpPr>
        <p:spPr>
          <a:xfrm>
            <a:off x="1066800" y="685800"/>
            <a:ext cx="7010400" cy="0"/>
          </a:xfrm>
          <a:prstGeom prst="line">
            <a:avLst/>
          </a:prstGeom>
        </p:spPr>
        <p:style>
          <a:lnRef idx="3">
            <a:schemeClr val="accent6"/>
          </a:lnRef>
          <a:fillRef idx="0">
            <a:schemeClr val="accent6"/>
          </a:fillRef>
          <a:effectRef idx="2">
            <a:schemeClr val="accent6"/>
          </a:effectRef>
          <a:fontRef idx="minor">
            <a:schemeClr val="tx1"/>
          </a:fontRef>
        </p:style>
      </p:cxn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9" t="31250" r="3125" b="8594"/>
          <a:stretch/>
        </p:blipFill>
        <p:spPr bwMode="auto">
          <a:xfrm>
            <a:off x="276225" y="1228725"/>
            <a:ext cx="85915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5509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89</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Habitat Plan Conditions</a:t>
            </a:r>
            <a:endParaRPr lang="en-US" dirty="0"/>
          </a:p>
        </p:txBody>
      </p:sp>
      <p:sp>
        <p:nvSpPr>
          <p:cNvPr id="10" name="Rounded Rectangle 9"/>
          <p:cNvSpPr/>
          <p:nvPr/>
        </p:nvSpPr>
        <p:spPr>
          <a:xfrm>
            <a:off x="405629" y="1066800"/>
            <a:ext cx="1873323" cy="8382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6666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6096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6096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35052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09569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066800"/>
            <a:ext cx="3303392" cy="4572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066800"/>
            <a:ext cx="2507161" cy="2485996"/>
          </a:xfrm>
          <a:prstGeom prst="round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981510"/>
            <a:ext cx="2827020" cy="27432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495800"/>
            <a:ext cx="2261370" cy="12954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091803" y="6096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07949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9</a:t>
            </a:fld>
            <a:endParaRPr lang="en-US"/>
          </a:p>
        </p:txBody>
      </p:sp>
      <p:sp>
        <p:nvSpPr>
          <p:cNvPr id="7" name="TextBox 6"/>
          <p:cNvSpPr txBox="1"/>
          <p:nvPr/>
        </p:nvSpPr>
        <p:spPr>
          <a:xfrm>
            <a:off x="1632002" y="265470"/>
            <a:ext cx="5947462" cy="461665"/>
          </a:xfrm>
          <a:prstGeom prst="rect">
            <a:avLst/>
          </a:prstGeom>
          <a:noFill/>
        </p:spPr>
        <p:txBody>
          <a:bodyPr wrap="none" rtlCol="0">
            <a:spAutoFit/>
          </a:bodyPr>
          <a:lstStyle/>
          <a:p>
            <a:r>
              <a:rPr lang="en-US" sz="2400" dirty="0" smtClean="0"/>
              <a:t>Provides Conservation for 18 Covered Species </a:t>
            </a:r>
            <a:endParaRPr lang="en-US" sz="2400" dirty="0"/>
          </a:p>
        </p:txBody>
      </p:sp>
      <p:pic>
        <p:nvPicPr>
          <p:cNvPr id="10" name="Picture 4" descr="sjkitfox"/>
          <p:cNvPicPr>
            <a:picLocks noChangeAspect="1" noChangeArrowheads="1"/>
          </p:cNvPicPr>
          <p:nvPr/>
        </p:nvPicPr>
        <p:blipFill>
          <a:blip r:embed="rId3" cstate="print">
            <a:extLst>
              <a:ext uri="{28A0092B-C50C-407E-A947-70E740481C1C}">
                <a14:useLocalDpi xmlns:a14="http://schemas.microsoft.com/office/drawing/2010/main" val="0"/>
              </a:ext>
            </a:extLst>
          </a:blip>
          <a:srcRect r="8333"/>
          <a:stretch>
            <a:fillRect/>
          </a:stretch>
        </p:blipFill>
        <p:spPr bwMode="auto">
          <a:xfrm>
            <a:off x="98898" y="2872335"/>
            <a:ext cx="1371600" cy="126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RL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888249"/>
            <a:ext cx="1371600" cy="93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My Files\Photos\Sp. Status Wildlife\Burrowing ow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914400"/>
            <a:ext cx="1371600" cy="931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I:\Photos\Sp. Status Wildlife\Bay checkerspot butterfl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98" y="4267200"/>
            <a:ext cx="1371600" cy="970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7543800" y="3352800"/>
            <a:ext cx="1263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Golden eagle</a:t>
            </a:r>
          </a:p>
        </p:txBody>
      </p:sp>
      <p:graphicFrame>
        <p:nvGraphicFramePr>
          <p:cNvPr id="9" name="Table 8"/>
          <p:cNvGraphicFramePr>
            <a:graphicFrameLocks noGrp="1"/>
          </p:cNvGraphicFramePr>
          <p:nvPr>
            <p:extLst>
              <p:ext uri="{D42A27DB-BD31-4B8C-83A1-F6EECF244321}">
                <p14:modId xmlns:p14="http://schemas.microsoft.com/office/powerpoint/2010/main" val="3419632204"/>
              </p:ext>
            </p:extLst>
          </p:nvPr>
        </p:nvGraphicFramePr>
        <p:xfrm>
          <a:off x="1695450" y="1298423"/>
          <a:ext cx="6000750" cy="5273915"/>
        </p:xfrm>
        <a:graphic>
          <a:graphicData uri="http://schemas.openxmlformats.org/drawingml/2006/table">
            <a:tbl>
              <a:tblPr firstRow="1" firstCol="1" bandRow="1">
                <a:tableStyleId>{68D230F3-CF80-4859-8CE7-A43EE81993B5}</a:tableStyleId>
              </a:tblPr>
              <a:tblGrid>
                <a:gridCol w="3124992"/>
                <a:gridCol w="2875758"/>
              </a:tblGrid>
              <a:tr h="347887">
                <a:tc>
                  <a:txBody>
                    <a:bodyPr/>
                    <a:lstStyle/>
                    <a:p>
                      <a:pPr marL="0" marR="0">
                        <a:spcBef>
                          <a:spcPts val="150"/>
                        </a:spcBef>
                        <a:spcAft>
                          <a:spcPts val="150"/>
                        </a:spcAft>
                      </a:pPr>
                      <a:r>
                        <a:rPr lang="en-US" sz="1800" dirty="0">
                          <a:effectLst/>
                        </a:rPr>
                        <a:t>Wildlife</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Plants</a:t>
                      </a:r>
                      <a:endParaRPr lang="en-US" sz="1800" dirty="0">
                        <a:solidFill>
                          <a:srgbClr val="000000"/>
                        </a:solidFill>
                        <a:effectLst/>
                        <a:latin typeface="Cambria"/>
                        <a:ea typeface="Times New Roman"/>
                        <a:cs typeface="Times New Roman"/>
                      </a:endParaRPr>
                    </a:p>
                  </a:txBody>
                  <a:tcPr marL="68580" marR="68580" marT="0" marB="0"/>
                </a:tc>
              </a:tr>
              <a:tr h="347887">
                <a:tc>
                  <a:txBody>
                    <a:bodyPr/>
                    <a:lstStyle/>
                    <a:p>
                      <a:pPr marL="0" marR="0">
                        <a:spcBef>
                          <a:spcPts val="150"/>
                        </a:spcBef>
                        <a:spcAft>
                          <a:spcPts val="150"/>
                        </a:spcAft>
                      </a:pPr>
                      <a:r>
                        <a:rPr lang="en-US" sz="1800">
                          <a:effectLst/>
                        </a:rPr>
                        <a:t>Invertebrates </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Tiburon </a:t>
                      </a:r>
                      <a:r>
                        <a:rPr lang="en-US" sz="1800" dirty="0">
                          <a:effectLst/>
                        </a:rPr>
                        <a:t>Indian paintbrush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Bay checkerspot butterfly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Coyote </a:t>
                      </a:r>
                      <a:r>
                        <a:rPr lang="en-US" sz="1800" dirty="0" err="1">
                          <a:effectLst/>
                        </a:rPr>
                        <a:t>ceanothus</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0" marR="0">
                        <a:spcBef>
                          <a:spcPts val="150"/>
                        </a:spcBef>
                        <a:spcAft>
                          <a:spcPts val="150"/>
                        </a:spcAft>
                      </a:pPr>
                      <a:r>
                        <a:rPr lang="en-US" sz="1800" dirty="0">
                          <a:effectLst/>
                        </a:rPr>
                        <a:t>Amphibians and Reptiles </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Mount </a:t>
                      </a:r>
                      <a:r>
                        <a:rPr lang="en-US" sz="1800" dirty="0">
                          <a:effectLst/>
                        </a:rPr>
                        <a:t>Hamilton thistle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California tiger salamander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Santa </a:t>
                      </a:r>
                      <a:r>
                        <a:rPr lang="en-US" sz="1800" dirty="0">
                          <a:effectLst/>
                        </a:rPr>
                        <a:t>Clara Valley </a:t>
                      </a:r>
                      <a:r>
                        <a:rPr lang="en-US" sz="1800" dirty="0" err="1">
                          <a:effectLst/>
                        </a:rPr>
                        <a:t>dudleya</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California red-legged frog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Fragrant </a:t>
                      </a:r>
                      <a:r>
                        <a:rPr lang="en-US" sz="1800" dirty="0">
                          <a:effectLst/>
                        </a:rPr>
                        <a:t>fritillary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Foothill yellow-legged frog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Loma </a:t>
                      </a:r>
                      <a:r>
                        <a:rPr lang="en-US" sz="1800" dirty="0" err="1">
                          <a:effectLst/>
                        </a:rPr>
                        <a:t>Prieta</a:t>
                      </a:r>
                      <a:r>
                        <a:rPr lang="en-US" sz="1800" dirty="0">
                          <a:effectLst/>
                        </a:rPr>
                        <a:t> </a:t>
                      </a:r>
                      <a:r>
                        <a:rPr lang="en-US" sz="1800" dirty="0" err="1">
                          <a:effectLst/>
                        </a:rPr>
                        <a:t>hoita</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Western pond turtle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Smooth </a:t>
                      </a:r>
                      <a:r>
                        <a:rPr lang="en-US" sz="1800" dirty="0" err="1">
                          <a:effectLst/>
                        </a:rPr>
                        <a:t>lessingia</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0" marR="0">
                        <a:spcBef>
                          <a:spcPts val="150"/>
                        </a:spcBef>
                        <a:spcAft>
                          <a:spcPts val="150"/>
                        </a:spcAft>
                      </a:pPr>
                      <a:r>
                        <a:rPr lang="en-US" sz="1800" dirty="0">
                          <a:effectLst/>
                        </a:rPr>
                        <a:t>Birds </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Metcalf </a:t>
                      </a:r>
                      <a:r>
                        <a:rPr lang="en-US" sz="1800" dirty="0">
                          <a:effectLst/>
                        </a:rPr>
                        <a:t>Canyon </a:t>
                      </a:r>
                      <a:r>
                        <a:rPr lang="en-US" sz="1800" dirty="0" err="1">
                          <a:effectLst/>
                        </a:rPr>
                        <a:t>jewelflower</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Western burrowing owl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smtClean="0">
                          <a:effectLst/>
                        </a:rPr>
                        <a:t>  Most </a:t>
                      </a:r>
                      <a:r>
                        <a:rPr lang="en-US" sz="1800" dirty="0">
                          <a:effectLst/>
                        </a:rPr>
                        <a:t>beautiful </a:t>
                      </a:r>
                      <a:r>
                        <a:rPr lang="en-US" sz="1800" dirty="0" err="1">
                          <a:effectLst/>
                        </a:rPr>
                        <a:t>jewelflower</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Least Bell’s vireo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Tricolored blackbird </a:t>
                      </a:r>
                      <a:endParaRPr lang="en-US" sz="1800" b="0" dirty="0">
                        <a:solidFill>
                          <a:srgbClr val="000000"/>
                        </a:solidFill>
                        <a:effectLst/>
                        <a:latin typeface="Cambria"/>
                        <a:ea typeface="Times New Roman"/>
                        <a:cs typeface="Times New Roman"/>
                      </a:endParaRPr>
                    </a:p>
                  </a:txBody>
                  <a:tcPr marL="68580" marR="68580" marT="0" marB="0"/>
                </a:tc>
                <a:tc>
                  <a:txBody>
                    <a:bodyPr/>
                    <a:lstStyle/>
                    <a:p>
                      <a:endParaRPr lang="en-US" sz="1800" dirty="0">
                        <a:effectLst/>
                        <a:latin typeface="Cambria"/>
                        <a:ea typeface="Times New Roman"/>
                      </a:endParaRPr>
                    </a:p>
                  </a:txBody>
                  <a:tcPr marL="68580" marR="68580" marT="0" marB="0"/>
                </a:tc>
              </a:tr>
              <a:tr h="387978">
                <a:tc>
                  <a:txBody>
                    <a:bodyPr/>
                    <a:lstStyle/>
                    <a:p>
                      <a:pPr marL="0" marR="0">
                        <a:spcBef>
                          <a:spcPts val="150"/>
                        </a:spcBef>
                        <a:spcAft>
                          <a:spcPts val="150"/>
                        </a:spcAft>
                      </a:pPr>
                      <a:r>
                        <a:rPr lang="en-US" sz="1800">
                          <a:effectLst/>
                        </a:rPr>
                        <a:t>Mammals </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 </a:t>
                      </a:r>
                      <a:endParaRPr lang="en-US" sz="1800">
                        <a:solidFill>
                          <a:srgbClr val="000000"/>
                        </a:solidFill>
                        <a:effectLst/>
                        <a:latin typeface="Cambria"/>
                        <a:ea typeface="Times New Roman"/>
                        <a:cs typeface="Times New Roman"/>
                      </a:endParaRPr>
                    </a:p>
                  </a:txBody>
                  <a:tcPr marL="68580" marR="68580" marT="0" marB="0"/>
                </a:tc>
              </a:tr>
              <a:tr h="310383">
                <a:tc>
                  <a:txBody>
                    <a:bodyPr/>
                    <a:lstStyle/>
                    <a:p>
                      <a:pPr marL="228600" marR="0">
                        <a:spcBef>
                          <a:spcPts val="150"/>
                        </a:spcBef>
                        <a:spcAft>
                          <a:spcPts val="150"/>
                        </a:spcAft>
                      </a:pPr>
                      <a:r>
                        <a:rPr lang="en-US" sz="1800" b="0" dirty="0">
                          <a:effectLst/>
                        </a:rPr>
                        <a:t>San Joaquin kit fox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endParaRPr lang="en-US" sz="1800" dirty="0">
                        <a:solidFill>
                          <a:srgbClr val="000000"/>
                        </a:solidFill>
                        <a:effectLst/>
                        <a:latin typeface="Cambria"/>
                        <a:ea typeface="Times New Roman"/>
                        <a:cs typeface="Times New Roman"/>
                      </a:endParaRPr>
                    </a:p>
                  </a:txBody>
                  <a:tcPr marL="68580" marR="68580" marT="0" marB="0"/>
                </a:tc>
              </a:tr>
            </a:tbl>
          </a:graphicData>
        </a:graphic>
      </p:graphicFrame>
      <p:pic>
        <p:nvPicPr>
          <p:cNvPr id="28" name="Picture 5" descr="I:\Photos\Sp. Status Plants\Dudleya setchelli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400" y="762000"/>
            <a:ext cx="1371600" cy="9150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Photos\Sp. Status Plants\Ceanothus ferrisa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2400" y="3582888"/>
            <a:ext cx="1371600" cy="2055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Photos\Sp. Status Plants\Mt. Hamilton Thist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400" y="2743200"/>
            <a:ext cx="1371600" cy="9104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I:\Photos\Sp. Status Plants\Lessingia micradenia var. glabrat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1752001"/>
            <a:ext cx="1371600" cy="9149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2"/>
          <p:cNvSpPr txBox="1">
            <a:spLocks noChangeArrowheads="1"/>
          </p:cNvSpPr>
          <p:nvPr/>
        </p:nvSpPr>
        <p:spPr bwMode="auto">
          <a:xfrm>
            <a:off x="7697787" y="2422525"/>
            <a:ext cx="1522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dirty="0">
                <a:solidFill>
                  <a:schemeClr val="bg1"/>
                </a:solidFill>
              </a:rPr>
              <a:t>© 2003 Dean Wm. Taylor</a:t>
            </a:r>
          </a:p>
          <a:p>
            <a:endParaRPr lang="en-US" sz="1000" dirty="0">
              <a:solidFill>
                <a:schemeClr val="bg1"/>
              </a:solidFill>
            </a:endParaRPr>
          </a:p>
        </p:txBody>
      </p:sp>
      <p:sp>
        <p:nvSpPr>
          <p:cNvPr id="42" name="Text Box 7"/>
          <p:cNvSpPr txBox="1">
            <a:spLocks noChangeArrowheads="1"/>
          </p:cNvSpPr>
          <p:nvPr/>
        </p:nvSpPr>
        <p:spPr bwMode="auto">
          <a:xfrm>
            <a:off x="7800975" y="5237247"/>
            <a:ext cx="1343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chemeClr val="bg1"/>
                </a:solidFill>
              </a:rPr>
              <a:t>© 2005 </a:t>
            </a:r>
            <a:r>
              <a:rPr lang="en-US" sz="1000" dirty="0" err="1">
                <a:solidFill>
                  <a:schemeClr val="bg1"/>
                </a:solidFill>
              </a:rPr>
              <a:t>Janell</a:t>
            </a:r>
            <a:r>
              <a:rPr lang="en-US" sz="1000" dirty="0">
                <a:solidFill>
                  <a:schemeClr val="bg1"/>
                </a:solidFill>
              </a:rPr>
              <a:t> Hillman</a:t>
            </a:r>
          </a:p>
        </p:txBody>
      </p:sp>
      <p:sp>
        <p:nvSpPr>
          <p:cNvPr id="5" name="5-Point Star 4"/>
          <p:cNvSpPr/>
          <p:nvPr/>
        </p:nvSpPr>
        <p:spPr>
          <a:xfrm>
            <a:off x="1714500" y="20574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5-Point Star 19"/>
          <p:cNvSpPr/>
          <p:nvPr/>
        </p:nvSpPr>
        <p:spPr>
          <a:xfrm>
            <a:off x="1714500" y="63246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5-Point Star 20"/>
          <p:cNvSpPr/>
          <p:nvPr/>
        </p:nvSpPr>
        <p:spPr>
          <a:xfrm>
            <a:off x="1714500" y="554736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5-Point Star 21"/>
          <p:cNvSpPr/>
          <p:nvPr/>
        </p:nvSpPr>
        <p:spPr>
          <a:xfrm>
            <a:off x="1714500" y="51511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5-Point Star 22"/>
          <p:cNvSpPr/>
          <p:nvPr/>
        </p:nvSpPr>
        <p:spPr>
          <a:xfrm>
            <a:off x="1714500" y="4765361"/>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5-Point Star 23"/>
          <p:cNvSpPr/>
          <p:nvPr/>
        </p:nvSpPr>
        <p:spPr>
          <a:xfrm>
            <a:off x="4711262" y="17221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5-Point Star 24"/>
          <p:cNvSpPr/>
          <p:nvPr/>
        </p:nvSpPr>
        <p:spPr>
          <a:xfrm>
            <a:off x="4711262" y="211806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5-Point Star 25"/>
          <p:cNvSpPr/>
          <p:nvPr/>
        </p:nvSpPr>
        <p:spPr>
          <a:xfrm>
            <a:off x="4711262" y="2438082"/>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5-Point Star 26"/>
          <p:cNvSpPr/>
          <p:nvPr/>
        </p:nvSpPr>
        <p:spPr>
          <a:xfrm>
            <a:off x="4711262" y="2872861"/>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5-Point Star 29"/>
          <p:cNvSpPr/>
          <p:nvPr/>
        </p:nvSpPr>
        <p:spPr>
          <a:xfrm>
            <a:off x="4711262" y="326136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5-Point Star 32"/>
          <p:cNvSpPr/>
          <p:nvPr/>
        </p:nvSpPr>
        <p:spPr>
          <a:xfrm>
            <a:off x="4711262" y="3604434"/>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5-Point Star 33"/>
          <p:cNvSpPr/>
          <p:nvPr/>
        </p:nvSpPr>
        <p:spPr>
          <a:xfrm>
            <a:off x="4711262" y="40081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5-Point Star 34"/>
          <p:cNvSpPr/>
          <p:nvPr/>
        </p:nvSpPr>
        <p:spPr>
          <a:xfrm>
            <a:off x="4711262" y="43891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5-Point Star 35"/>
          <p:cNvSpPr/>
          <p:nvPr/>
        </p:nvSpPr>
        <p:spPr>
          <a:xfrm>
            <a:off x="4711262" y="4752223"/>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5-Point Star 36"/>
          <p:cNvSpPr/>
          <p:nvPr/>
        </p:nvSpPr>
        <p:spPr>
          <a:xfrm>
            <a:off x="5046542" y="63246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5169513" y="6231374"/>
            <a:ext cx="2340577" cy="369332"/>
          </a:xfrm>
          <a:prstGeom prst="rect">
            <a:avLst/>
          </a:prstGeom>
          <a:noFill/>
        </p:spPr>
        <p:txBody>
          <a:bodyPr wrap="none" rtlCol="0">
            <a:spAutoFit/>
          </a:bodyPr>
          <a:lstStyle/>
          <a:p>
            <a:r>
              <a:rPr lang="en-US" dirty="0"/>
              <a:t> = survey requirements</a:t>
            </a:r>
          </a:p>
        </p:txBody>
      </p:sp>
    </p:spTree>
    <p:extLst>
      <p:ext uri="{BB962C8B-B14F-4D97-AF65-F5344CB8AC3E}">
        <p14:creationId xmlns:p14="http://schemas.microsoft.com/office/powerpoint/2010/main" val="15732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P spid="23" grpId="0" animBg="1"/>
      <p:bldP spid="24" grpId="0" animBg="1"/>
      <p:bldP spid="25" grpId="0" animBg="1"/>
      <p:bldP spid="26" grpId="0" animBg="1"/>
      <p:bldP spid="27" grpId="0" animBg="1"/>
      <p:bldP spid="30" grpId="0" animBg="1"/>
      <p:bldP spid="33" grpId="0" animBg="1"/>
      <p:bldP spid="34" grpId="0" animBg="1"/>
      <p:bldP spid="35" grpId="0" animBg="1"/>
      <p:bldP spid="36" grpId="0" animBg="1"/>
      <p:bldP spid="37"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90</a:t>
            </a:fld>
            <a:endParaRPr 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69" t="30469" r="2344" b="10609"/>
          <a:stretch/>
        </p:blipFill>
        <p:spPr bwMode="auto">
          <a:xfrm>
            <a:off x="162839" y="1234440"/>
            <a:ext cx="8818323"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0035" y="152400"/>
            <a:ext cx="8783930" cy="461665"/>
          </a:xfrm>
          <a:prstGeom prst="rect">
            <a:avLst/>
          </a:prstGeom>
        </p:spPr>
        <p:txBody>
          <a:bodyPr wrap="square">
            <a:spAutoFit/>
          </a:bodyPr>
          <a:lstStyle/>
          <a:p>
            <a:pPr algn="ctr"/>
            <a:r>
              <a:rPr lang="en-US" sz="2400" dirty="0"/>
              <a:t>Case Study 1: Silicon Valley Advanced Water Purification Center</a:t>
            </a:r>
          </a:p>
        </p:txBody>
      </p:sp>
      <p:cxnSp>
        <p:nvCxnSpPr>
          <p:cNvPr id="7" name="Straight Connector 6"/>
          <p:cNvCxnSpPr/>
          <p:nvPr/>
        </p:nvCxnSpPr>
        <p:spPr>
          <a:xfrm>
            <a:off x="1066800" y="685800"/>
            <a:ext cx="7010400"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Rounded Rectangle 8"/>
          <p:cNvSpPr/>
          <p:nvPr/>
        </p:nvSpPr>
        <p:spPr>
          <a:xfrm>
            <a:off x="291176" y="5791200"/>
            <a:ext cx="1873323" cy="8382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0" name="TextBox 9"/>
          <p:cNvSpPr txBox="1"/>
          <p:nvPr/>
        </p:nvSpPr>
        <p:spPr>
          <a:xfrm>
            <a:off x="228600" y="5279597"/>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3" name="TextBox 12"/>
          <p:cNvSpPr txBox="1"/>
          <p:nvPr/>
        </p:nvSpPr>
        <p:spPr>
          <a:xfrm>
            <a:off x="2802255" y="51816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4" name="Rounded Rectangle 13"/>
          <p:cNvSpPr/>
          <p:nvPr/>
        </p:nvSpPr>
        <p:spPr>
          <a:xfrm>
            <a:off x="2743200" y="5623560"/>
            <a:ext cx="2507161" cy="10058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a:solidFill>
                  <a:schemeClr val="tx2"/>
                </a:solidFill>
              </a:rPr>
              <a:t>Urban Development</a:t>
            </a:r>
          </a:p>
          <a:p>
            <a:pPr lvl="0" algn="ctr" fontAlgn="base"/>
            <a:r>
              <a:rPr lang="en-US" dirty="0"/>
              <a:t>Condition 2</a:t>
            </a:r>
          </a:p>
          <a:p>
            <a:pPr lvl="0" algn="ctr" fontAlgn="base"/>
            <a:r>
              <a:rPr lang="en-US" i="1" dirty="0" smtClean="0">
                <a:solidFill>
                  <a:schemeClr val="tx2"/>
                </a:solidFill>
              </a:rPr>
              <a:t>Stream and Riparian</a:t>
            </a:r>
          </a:p>
          <a:p>
            <a:pPr lvl="0" algn="ctr" fontAlgn="base"/>
            <a:r>
              <a:rPr lang="en-US" dirty="0" smtClean="0"/>
              <a:t>Condition 11</a:t>
            </a:r>
          </a:p>
        </p:txBody>
      </p:sp>
      <p:sp>
        <p:nvSpPr>
          <p:cNvPr id="15" name="TextBox 14"/>
          <p:cNvSpPr txBox="1"/>
          <p:nvPr/>
        </p:nvSpPr>
        <p:spPr>
          <a:xfrm>
            <a:off x="6676443" y="52578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6" name="Rounded Rectangle 15"/>
          <p:cNvSpPr/>
          <p:nvPr/>
        </p:nvSpPr>
        <p:spPr>
          <a:xfrm>
            <a:off x="5935980" y="5734110"/>
            <a:ext cx="2827020" cy="74289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Western </a:t>
            </a:r>
            <a:r>
              <a:rPr lang="en-US" i="1" dirty="0">
                <a:solidFill>
                  <a:schemeClr val="tx2"/>
                </a:solidFill>
              </a:rPr>
              <a:t>Burrowing Owl</a:t>
            </a:r>
          </a:p>
          <a:p>
            <a:pPr lvl="0" algn="ctr" fontAlgn="base"/>
            <a:r>
              <a:rPr lang="en-US" dirty="0" smtClean="0"/>
              <a:t>Condition 15</a:t>
            </a:r>
          </a:p>
        </p:txBody>
      </p:sp>
    </p:spTree>
    <p:extLst>
      <p:ext uri="{BB962C8B-B14F-4D97-AF65-F5344CB8AC3E}">
        <p14:creationId xmlns:p14="http://schemas.microsoft.com/office/powerpoint/2010/main" val="36649508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91</a:t>
            </a:fld>
            <a:endParaRPr lang="en-US" dirty="0"/>
          </a:p>
        </p:txBody>
      </p:sp>
      <p:sp>
        <p:nvSpPr>
          <p:cNvPr id="2" name="Title 1"/>
          <p:cNvSpPr>
            <a:spLocks noGrp="1"/>
          </p:cNvSpPr>
          <p:nvPr>
            <p:ph type="title" idx="4294967295"/>
          </p:nvPr>
        </p:nvSpPr>
        <p:spPr>
          <a:xfrm>
            <a:off x="966788" y="76200"/>
            <a:ext cx="7210425" cy="1143000"/>
          </a:xfrm>
        </p:spPr>
        <p:txBody>
          <a:bodyPr/>
          <a:lstStyle/>
          <a:p>
            <a:r>
              <a:rPr lang="en-US" dirty="0" smtClean="0"/>
              <a:t>Habitat Plan Fees</a:t>
            </a:r>
            <a:endParaRPr lang="en-US" dirty="0"/>
          </a:p>
        </p:txBody>
      </p:sp>
      <p:sp>
        <p:nvSpPr>
          <p:cNvPr id="6" name="TextBox 5"/>
          <p:cNvSpPr txBox="1"/>
          <p:nvPr/>
        </p:nvSpPr>
        <p:spPr>
          <a:xfrm>
            <a:off x="228600" y="2332792"/>
            <a:ext cx="2592045" cy="255389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Location</a:t>
            </a:r>
          </a:p>
          <a:p>
            <a:pPr marL="285750" indent="-285750">
              <a:buFont typeface="Arial" pitchFamily="34" charset="0"/>
              <a:buChar char="•"/>
            </a:pPr>
            <a:r>
              <a:rPr lang="en-US" dirty="0" smtClean="0"/>
              <a:t>Zone A</a:t>
            </a:r>
          </a:p>
          <a:p>
            <a:pPr marL="285750" indent="-285750">
              <a:buFont typeface="Arial" pitchFamily="34" charset="0"/>
              <a:buChar char="•"/>
            </a:pPr>
            <a:r>
              <a:rPr lang="en-US" dirty="0" smtClean="0"/>
              <a:t>Zone B</a:t>
            </a:r>
          </a:p>
          <a:p>
            <a:pPr marL="285750" indent="-285750">
              <a:buFont typeface="Arial" pitchFamily="34" charset="0"/>
              <a:buChar char="•"/>
            </a:pPr>
            <a:r>
              <a:rPr lang="en-US" dirty="0" smtClean="0"/>
              <a:t>Zone C</a:t>
            </a:r>
          </a:p>
          <a:p>
            <a:pPr marL="285750" indent="-285750">
              <a:buFont typeface="Arial" pitchFamily="34" charset="0"/>
              <a:buChar char="•"/>
            </a:pPr>
            <a:r>
              <a:rPr lang="en-US" dirty="0" smtClean="0"/>
              <a:t>Occupied Burrowing Owl habitat (mapped)</a:t>
            </a:r>
          </a:p>
          <a:p>
            <a:endParaRPr lang="en-US" dirty="0"/>
          </a:p>
        </p:txBody>
      </p:sp>
      <p:sp>
        <p:nvSpPr>
          <p:cNvPr id="7" name="TextBox 6"/>
          <p:cNvSpPr txBox="1"/>
          <p:nvPr/>
        </p:nvSpPr>
        <p:spPr>
          <a:xfrm>
            <a:off x="3200400" y="2256592"/>
            <a:ext cx="2667000" cy="33822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Land cover </a:t>
            </a:r>
          </a:p>
          <a:p>
            <a:pPr marL="285750" indent="-285750">
              <a:buFont typeface="Arial" pitchFamily="34" charset="0"/>
              <a:buChar char="•"/>
            </a:pPr>
            <a:r>
              <a:rPr lang="en-US" dirty="0" smtClean="0"/>
              <a:t>Serpentine</a:t>
            </a:r>
          </a:p>
          <a:p>
            <a:pPr marL="285750" indent="-285750">
              <a:buFont typeface="Arial" pitchFamily="34" charset="0"/>
              <a:buChar char="•"/>
            </a:pPr>
            <a:r>
              <a:rPr lang="en-US" dirty="0" smtClean="0"/>
              <a:t>Willow Riparian Forest and Mixed Riparian</a:t>
            </a:r>
          </a:p>
          <a:p>
            <a:pPr marL="285750" indent="-285750">
              <a:buFont typeface="Arial" pitchFamily="34" charset="0"/>
              <a:buChar char="•"/>
            </a:pPr>
            <a:r>
              <a:rPr lang="en-US" dirty="0" smtClean="0"/>
              <a:t>Central California Sycamore woodland</a:t>
            </a:r>
          </a:p>
          <a:p>
            <a:pPr marL="285750" indent="-285750">
              <a:buFont typeface="Arial" pitchFamily="34" charset="0"/>
              <a:buChar char="•"/>
            </a:pPr>
            <a:r>
              <a:rPr lang="en-US" dirty="0" smtClean="0"/>
              <a:t>Freshwater marsh</a:t>
            </a:r>
          </a:p>
          <a:p>
            <a:pPr marL="285750" indent="-285750">
              <a:buFont typeface="Arial" pitchFamily="34" charset="0"/>
              <a:buChar char="•"/>
            </a:pPr>
            <a:r>
              <a:rPr lang="en-US" dirty="0" smtClean="0"/>
              <a:t>Seasonal wetlands</a:t>
            </a:r>
          </a:p>
          <a:p>
            <a:pPr marL="285750" indent="-285750">
              <a:buFont typeface="Arial" pitchFamily="34" charset="0"/>
              <a:buChar char="•"/>
            </a:pPr>
            <a:r>
              <a:rPr lang="en-US" dirty="0" smtClean="0"/>
              <a:t>Ponds</a:t>
            </a:r>
          </a:p>
          <a:p>
            <a:pPr marL="285750" indent="-285750">
              <a:buFont typeface="Arial" pitchFamily="34" charset="0"/>
              <a:buChar char="•"/>
            </a:pPr>
            <a:r>
              <a:rPr lang="en-US" dirty="0" smtClean="0"/>
              <a:t>streams</a:t>
            </a:r>
            <a:endParaRPr lang="en-US" dirty="0"/>
          </a:p>
        </p:txBody>
      </p:sp>
      <p:sp>
        <p:nvSpPr>
          <p:cNvPr id="8" name="TextBox 7"/>
          <p:cNvSpPr txBox="1"/>
          <p:nvPr/>
        </p:nvSpPr>
        <p:spPr>
          <a:xfrm>
            <a:off x="6226247" y="2311771"/>
            <a:ext cx="2434151" cy="715089"/>
          </a:xfrm>
          <a:prstGeom prst="round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b="1" dirty="0" smtClean="0"/>
              <a:t>Vehicle-trip</a:t>
            </a:r>
          </a:p>
          <a:p>
            <a:pPr marL="285750" indent="-285750">
              <a:buFont typeface="Arial" pitchFamily="34" charset="0"/>
              <a:buChar char="•"/>
            </a:pPr>
            <a:r>
              <a:rPr lang="en-US" dirty="0" smtClean="0"/>
              <a:t>Nitrogen Deposition</a:t>
            </a:r>
            <a:endParaRPr lang="en-US" dirty="0"/>
          </a:p>
        </p:txBody>
      </p:sp>
      <p:cxnSp>
        <p:nvCxnSpPr>
          <p:cNvPr id="9" name="Straight Connector 8"/>
          <p:cNvCxnSpPr/>
          <p:nvPr/>
        </p:nvCxnSpPr>
        <p:spPr>
          <a:xfrm>
            <a:off x="1091803" y="10668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24518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3E6F33-9149-4F5B-BC12-F342A25203F1}" type="slidenum">
              <a:rPr lang="en-US" smtClean="0"/>
              <a:pPr/>
              <a:t>92</a:t>
            </a:fld>
            <a:endParaRPr lang="en-US"/>
          </a:p>
        </p:txBody>
      </p:sp>
      <p:sp>
        <p:nvSpPr>
          <p:cNvPr id="4" name="Rectangle 3"/>
          <p:cNvSpPr/>
          <p:nvPr/>
        </p:nvSpPr>
        <p:spPr>
          <a:xfrm>
            <a:off x="180035" y="152400"/>
            <a:ext cx="8783930" cy="461665"/>
          </a:xfrm>
          <a:prstGeom prst="rect">
            <a:avLst/>
          </a:prstGeom>
        </p:spPr>
        <p:txBody>
          <a:bodyPr wrap="square">
            <a:spAutoFit/>
          </a:bodyPr>
          <a:lstStyle/>
          <a:p>
            <a:pPr algn="ctr"/>
            <a:r>
              <a:rPr lang="en-US" sz="2400" dirty="0"/>
              <a:t>Case Study 1: Silicon Valley Advanced Water Purification Center</a:t>
            </a:r>
          </a:p>
        </p:txBody>
      </p:sp>
      <p:cxnSp>
        <p:nvCxnSpPr>
          <p:cNvPr id="5" name="Straight Connector 4"/>
          <p:cNvCxnSpPr/>
          <p:nvPr/>
        </p:nvCxnSpPr>
        <p:spPr>
          <a:xfrm>
            <a:off x="1066800" y="685800"/>
            <a:ext cx="7010400" cy="0"/>
          </a:xfrm>
          <a:prstGeom prst="line">
            <a:avLst/>
          </a:prstGeom>
        </p:spPr>
        <p:style>
          <a:lnRef idx="3">
            <a:schemeClr val="accent6"/>
          </a:lnRef>
          <a:fillRef idx="0">
            <a:schemeClr val="accent6"/>
          </a:fillRef>
          <a:effectRef idx="2">
            <a:schemeClr val="accent6"/>
          </a:effectRef>
          <a:fontRef idx="minor">
            <a:schemeClr val="tx1"/>
          </a:fontRef>
        </p:style>
      </p:cxnSp>
      <p:sp>
        <p:nvSpPr>
          <p:cNvPr id="6" name="TextBox 5"/>
          <p:cNvSpPr txBox="1"/>
          <p:nvPr/>
        </p:nvSpPr>
        <p:spPr>
          <a:xfrm>
            <a:off x="228600" y="5147310"/>
            <a:ext cx="2592045" cy="1634490"/>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Location</a:t>
            </a:r>
          </a:p>
          <a:p>
            <a:pPr marL="285750" indent="-285750">
              <a:buFont typeface="Arial" pitchFamily="34" charset="0"/>
              <a:buChar char="•"/>
            </a:pPr>
            <a:r>
              <a:rPr lang="en-US" dirty="0" smtClean="0"/>
              <a:t>Zone A</a:t>
            </a:r>
          </a:p>
          <a:p>
            <a:pPr marL="285750" indent="-285750">
              <a:buFont typeface="Arial" pitchFamily="34" charset="0"/>
              <a:buChar char="•"/>
            </a:pPr>
            <a:r>
              <a:rPr lang="en-US" dirty="0" smtClean="0"/>
              <a:t>Occupied Burrowing Owl habitat (mapped)</a:t>
            </a:r>
            <a:endParaRPr lang="en-US" dirty="0"/>
          </a:p>
        </p:txBody>
      </p:sp>
      <p:sp>
        <p:nvSpPr>
          <p:cNvPr id="7" name="TextBox 6"/>
          <p:cNvSpPr txBox="1"/>
          <p:nvPr/>
        </p:nvSpPr>
        <p:spPr>
          <a:xfrm>
            <a:off x="3238500" y="5453776"/>
            <a:ext cx="2667000" cy="1328023"/>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Land cover </a:t>
            </a:r>
          </a:p>
          <a:p>
            <a:pPr marL="285750" indent="-285750">
              <a:buFont typeface="Arial" pitchFamily="34" charset="0"/>
              <a:buChar char="•"/>
            </a:pPr>
            <a:r>
              <a:rPr lang="en-US" dirty="0" smtClean="0"/>
              <a:t>Willow Riparian Forest and Mixed Riparian</a:t>
            </a:r>
          </a:p>
        </p:txBody>
      </p:sp>
      <p:sp>
        <p:nvSpPr>
          <p:cNvPr id="8" name="TextBox 7"/>
          <p:cNvSpPr txBox="1"/>
          <p:nvPr/>
        </p:nvSpPr>
        <p:spPr>
          <a:xfrm>
            <a:off x="6250310" y="5562600"/>
            <a:ext cx="2434151" cy="715089"/>
          </a:xfrm>
          <a:prstGeom prst="round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b="1" dirty="0" smtClean="0"/>
              <a:t>Vehicle-trip</a:t>
            </a:r>
          </a:p>
          <a:p>
            <a:pPr marL="285750" indent="-285750">
              <a:buFont typeface="Arial" pitchFamily="34" charset="0"/>
              <a:buChar char="•"/>
            </a:pPr>
            <a:r>
              <a:rPr lang="en-US" dirty="0" smtClean="0"/>
              <a:t>Nitrogen Deposition</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193" y="1118235"/>
            <a:ext cx="746760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4940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93</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73" y="985023"/>
            <a:ext cx="8975654" cy="5145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6427238" y="1219200"/>
            <a:ext cx="609600" cy="0"/>
          </a:xfrm>
          <a:prstGeom prst="line">
            <a:avLst/>
          </a:prstGeom>
          <a:ln w="762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0" y="2895600"/>
            <a:ext cx="2133600" cy="585791"/>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5897" y="2602704"/>
            <a:ext cx="1552903" cy="445296"/>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928649" y="2971800"/>
            <a:ext cx="128751" cy="76200"/>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42090" y="1676400"/>
            <a:ext cx="186559" cy="0"/>
          </a:xfrm>
          <a:prstGeom prst="line">
            <a:avLst/>
          </a:prstGeom>
          <a:ln w="762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28649" y="1676400"/>
            <a:ext cx="128751" cy="228600"/>
          </a:xfrm>
          <a:prstGeom prst="line">
            <a:avLst/>
          </a:prstGeom>
          <a:ln w="762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057400" y="1981200"/>
            <a:ext cx="76200" cy="621504"/>
          </a:xfrm>
          <a:prstGeom prst="line">
            <a:avLst/>
          </a:prstGeom>
          <a:ln w="762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69224" y="2602704"/>
            <a:ext cx="140576" cy="292896"/>
          </a:xfrm>
          <a:prstGeom prst="line">
            <a:avLst/>
          </a:prstGeom>
          <a:ln w="762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572000" y="3657600"/>
            <a:ext cx="3810000" cy="0"/>
          </a:xfrm>
          <a:prstGeom prst="line">
            <a:avLst/>
          </a:prstGeom>
          <a:ln w="762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27238" y="1449194"/>
            <a:ext cx="609600" cy="0"/>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036838" y="990600"/>
            <a:ext cx="1192762" cy="369332"/>
          </a:xfrm>
          <a:prstGeom prst="rect">
            <a:avLst/>
          </a:prstGeom>
          <a:noFill/>
        </p:spPr>
        <p:txBody>
          <a:bodyPr wrap="none" rtlCol="0">
            <a:spAutoFit/>
          </a:bodyPr>
          <a:lstStyle/>
          <a:p>
            <a:r>
              <a:rPr lang="en-US" dirty="0" smtClean="0"/>
              <a:t>Developed</a:t>
            </a:r>
            <a:endParaRPr lang="en-US" dirty="0"/>
          </a:p>
        </p:txBody>
      </p:sp>
      <p:sp>
        <p:nvSpPr>
          <p:cNvPr id="34" name="TextBox 33"/>
          <p:cNvSpPr txBox="1"/>
          <p:nvPr/>
        </p:nvSpPr>
        <p:spPr>
          <a:xfrm>
            <a:off x="7036838" y="1295400"/>
            <a:ext cx="879921" cy="369332"/>
          </a:xfrm>
          <a:prstGeom prst="rect">
            <a:avLst/>
          </a:prstGeom>
          <a:noFill/>
        </p:spPr>
        <p:txBody>
          <a:bodyPr wrap="none" rtlCol="0">
            <a:spAutoFit/>
          </a:bodyPr>
          <a:lstStyle/>
          <a:p>
            <a:r>
              <a:rPr lang="en-US" dirty="0" smtClean="0"/>
              <a:t>Natural</a:t>
            </a:r>
            <a:endParaRPr lang="en-US" dirty="0"/>
          </a:p>
        </p:txBody>
      </p:sp>
      <p:sp>
        <p:nvSpPr>
          <p:cNvPr id="35" name="Rectangle 34"/>
          <p:cNvSpPr/>
          <p:nvPr/>
        </p:nvSpPr>
        <p:spPr>
          <a:xfrm>
            <a:off x="180035" y="152400"/>
            <a:ext cx="8783930" cy="461665"/>
          </a:xfrm>
          <a:prstGeom prst="rect">
            <a:avLst/>
          </a:prstGeom>
        </p:spPr>
        <p:txBody>
          <a:bodyPr wrap="square">
            <a:spAutoFit/>
          </a:bodyPr>
          <a:lstStyle/>
          <a:p>
            <a:pPr algn="ctr"/>
            <a:r>
              <a:rPr lang="en-US" sz="2400" dirty="0"/>
              <a:t>Case Study 1: Silicon Valley Advanced Water Purification Center</a:t>
            </a:r>
          </a:p>
        </p:txBody>
      </p:sp>
      <p:cxnSp>
        <p:nvCxnSpPr>
          <p:cNvPr id="37" name="Straight Connector 36"/>
          <p:cNvCxnSpPr/>
          <p:nvPr/>
        </p:nvCxnSpPr>
        <p:spPr>
          <a:xfrm>
            <a:off x="1066800" y="685800"/>
            <a:ext cx="7010400"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Rounded Rectangle 1"/>
          <p:cNvSpPr/>
          <p:nvPr/>
        </p:nvSpPr>
        <p:spPr>
          <a:xfrm>
            <a:off x="180035" y="4648200"/>
            <a:ext cx="2410765" cy="2057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Non-Fee Paying Land Cover Types</a:t>
            </a:r>
          </a:p>
          <a:p>
            <a:pPr marL="342900" indent="-342900">
              <a:buFont typeface="+mj-lt"/>
              <a:buAutoNum type="arabicPeriod"/>
            </a:pPr>
            <a:r>
              <a:rPr lang="en-US" dirty="0" smtClean="0"/>
              <a:t>Urban-Suburban</a:t>
            </a:r>
          </a:p>
          <a:p>
            <a:pPr marL="342900" indent="-342900">
              <a:buFont typeface="+mj-lt"/>
              <a:buAutoNum type="arabicPeriod"/>
            </a:pPr>
            <a:r>
              <a:rPr lang="en-US" dirty="0" smtClean="0"/>
              <a:t>Developed Agriculture</a:t>
            </a:r>
          </a:p>
          <a:p>
            <a:pPr marL="342900" indent="-342900">
              <a:buFont typeface="+mj-lt"/>
              <a:buAutoNum type="arabicPeriod"/>
            </a:pPr>
            <a:r>
              <a:rPr lang="en-US" dirty="0" smtClean="0"/>
              <a:t>Reservoir</a:t>
            </a:r>
          </a:p>
          <a:p>
            <a:pPr marL="342900" indent="-342900">
              <a:buFont typeface="+mj-lt"/>
              <a:buAutoNum type="arabicPeriod"/>
            </a:pPr>
            <a:r>
              <a:rPr lang="en-US" dirty="0" smtClean="0"/>
              <a:t>Landfill</a:t>
            </a:r>
            <a:endParaRPr lang="en-US" dirty="0"/>
          </a:p>
        </p:txBody>
      </p:sp>
      <p:sp>
        <p:nvSpPr>
          <p:cNvPr id="20" name="Rounded Rectangle 19"/>
          <p:cNvSpPr/>
          <p:nvPr/>
        </p:nvSpPr>
        <p:spPr>
          <a:xfrm>
            <a:off x="2590800" y="5533918"/>
            <a:ext cx="2410765" cy="119248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Linear Public Projects</a:t>
            </a:r>
          </a:p>
          <a:p>
            <a:r>
              <a:rPr lang="en-US" dirty="0" smtClean="0"/>
              <a:t>No buffers for fees or impact calculations</a:t>
            </a:r>
          </a:p>
        </p:txBody>
      </p:sp>
    </p:spTree>
    <p:extLst>
      <p:ext uri="{BB962C8B-B14F-4D97-AF65-F5344CB8AC3E}">
        <p14:creationId xmlns:p14="http://schemas.microsoft.com/office/powerpoint/2010/main" val="24180904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chemeClr val="accent6">
                    <a:lumMod val="75000"/>
                  </a:schemeClr>
                </a:solidFill>
              </a:rPr>
              <a:t>Private Project</a:t>
            </a:r>
            <a:endParaRPr lang="en-US" dirty="0">
              <a:solidFill>
                <a:schemeClr val="accent6">
                  <a:lumMod val="75000"/>
                </a:schemeClr>
              </a:solidFill>
            </a:endParaRPr>
          </a:p>
        </p:txBody>
      </p:sp>
      <p:sp>
        <p:nvSpPr>
          <p:cNvPr id="8" name="Subtitle 7"/>
          <p:cNvSpPr>
            <a:spLocks noGrp="1"/>
          </p:cNvSpPr>
          <p:nvPr>
            <p:ph type="subTitle" idx="1"/>
          </p:nvPr>
        </p:nvSpPr>
        <p:spPr/>
        <p:txBody>
          <a:bodyPr/>
          <a:lstStyle/>
          <a:p>
            <a:r>
              <a:rPr lang="en-US" dirty="0" smtClean="0">
                <a:solidFill>
                  <a:schemeClr val="accent6">
                    <a:lumMod val="50000"/>
                  </a:schemeClr>
                </a:solidFill>
              </a:rPr>
              <a:t>Case Study 2: Santa Clara County</a:t>
            </a:r>
            <a:endParaRPr lang="en-US"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94</a:t>
            </a:fld>
            <a:endParaRPr lang="en-US"/>
          </a:p>
        </p:txBody>
      </p:sp>
    </p:spTree>
    <p:extLst>
      <p:ext uri="{BB962C8B-B14F-4D97-AF65-F5344CB8AC3E}">
        <p14:creationId xmlns:p14="http://schemas.microsoft.com/office/powerpoint/2010/main" val="37896512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 Private Project in Santa Clara County</a:t>
            </a:r>
            <a:endParaRPr lang="en-US" dirty="0"/>
          </a:p>
        </p:txBody>
      </p:sp>
      <p:sp>
        <p:nvSpPr>
          <p:cNvPr id="3" name="Content Placeholder 2"/>
          <p:cNvSpPr>
            <a:spLocks noGrp="1"/>
          </p:cNvSpPr>
          <p:nvPr>
            <p:ph idx="1"/>
          </p:nvPr>
        </p:nvSpPr>
        <p:spPr>
          <a:xfrm>
            <a:off x="1676400" y="1219200"/>
            <a:ext cx="7086600" cy="5486400"/>
          </a:xfrm>
        </p:spPr>
        <p:txBody>
          <a:bodyPr>
            <a:normAutofit/>
          </a:bodyPr>
          <a:lstStyle/>
          <a:p>
            <a:pPr marL="457200" indent="-457200">
              <a:buFont typeface="+mj-lt"/>
              <a:buAutoNum type="arabicPeriod"/>
            </a:pPr>
            <a:r>
              <a:rPr lang="en-US" dirty="0" smtClean="0"/>
              <a:t>Project Overview</a:t>
            </a:r>
          </a:p>
          <a:p>
            <a:pPr marL="457200" indent="-457200">
              <a:buFont typeface="+mj-lt"/>
              <a:buAutoNum type="arabicPeriod"/>
            </a:pPr>
            <a:r>
              <a:rPr lang="en-US" dirty="0" smtClean="0"/>
              <a:t>Existing Site Conditions</a:t>
            </a:r>
          </a:p>
          <a:p>
            <a:pPr marL="457200" indent="-457200">
              <a:buFont typeface="+mj-lt"/>
              <a:buAutoNum type="arabicPeriod"/>
            </a:pPr>
            <a:r>
              <a:rPr lang="en-US" dirty="0" smtClean="0"/>
              <a:t>Project Impacts</a:t>
            </a:r>
          </a:p>
          <a:p>
            <a:pPr marL="457200" indent="-457200">
              <a:buFont typeface="+mj-lt"/>
              <a:buAutoNum type="arabicPeriod"/>
            </a:pPr>
            <a:r>
              <a:rPr lang="en-US" dirty="0" smtClean="0"/>
              <a:t>Conditions on Covered Activities</a:t>
            </a:r>
          </a:p>
          <a:p>
            <a:pPr marL="457200" indent="-457200">
              <a:buFont typeface="+mj-lt"/>
              <a:buAutoNum type="arabicPeriod"/>
            </a:pPr>
            <a:r>
              <a:rPr lang="en-US" dirty="0" smtClean="0"/>
              <a:t>Fee paying land cover types</a:t>
            </a:r>
          </a:p>
        </p:txBody>
      </p:sp>
      <p:sp>
        <p:nvSpPr>
          <p:cNvPr id="4" name="Slide Number Placeholder 3"/>
          <p:cNvSpPr>
            <a:spLocks noGrp="1"/>
          </p:cNvSpPr>
          <p:nvPr>
            <p:ph type="sldNum" sz="quarter" idx="12"/>
          </p:nvPr>
        </p:nvSpPr>
        <p:spPr/>
        <p:txBody>
          <a:bodyPr/>
          <a:lstStyle/>
          <a:p>
            <a:fld id="{BD3E6F33-9149-4F5B-BC12-F342A25203F1}" type="slidenum">
              <a:rPr lang="en-US" smtClean="0"/>
              <a:pPr/>
              <a:t>95</a:t>
            </a:fld>
            <a:endParaRPr lang="en-US"/>
          </a:p>
        </p:txBody>
      </p:sp>
    </p:spTree>
    <p:extLst>
      <p:ext uri="{BB962C8B-B14F-4D97-AF65-F5344CB8AC3E}">
        <p14:creationId xmlns:p14="http://schemas.microsoft.com/office/powerpoint/2010/main" val="38413910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39762"/>
          </a:xfrm>
        </p:spPr>
        <p:txBody>
          <a:bodyPr>
            <a:noAutofit/>
          </a:bodyPr>
          <a:lstStyle/>
          <a:p>
            <a:r>
              <a:rPr lang="en-US" sz="3200" dirty="0" smtClean="0"/>
              <a:t>Case Study </a:t>
            </a:r>
            <a:r>
              <a:rPr lang="en-US" sz="3200" dirty="0"/>
              <a:t>2</a:t>
            </a:r>
            <a:r>
              <a:rPr lang="en-US" sz="3200" dirty="0" smtClean="0"/>
              <a:t>: Private Project in Santa Clara County</a:t>
            </a:r>
            <a:endParaRPr lang="en-US" sz="3200" dirty="0"/>
          </a:p>
        </p:txBody>
      </p:sp>
      <p:cxnSp>
        <p:nvCxnSpPr>
          <p:cNvPr id="5" name="Straight Connector 4"/>
          <p:cNvCxnSpPr/>
          <p:nvPr/>
        </p:nvCxnSpPr>
        <p:spPr>
          <a:xfrm>
            <a:off x="425191" y="990600"/>
            <a:ext cx="8337809" cy="0"/>
          </a:xfrm>
          <a:prstGeom prst="line">
            <a:avLst/>
          </a:prstGeom>
        </p:spPr>
        <p:style>
          <a:lnRef idx="3">
            <a:schemeClr val="accent6"/>
          </a:lnRef>
          <a:fillRef idx="0">
            <a:schemeClr val="accent6"/>
          </a:fillRef>
          <a:effectRef idx="2">
            <a:schemeClr val="accent6"/>
          </a:effectRef>
          <a:fontRef idx="minor">
            <a:schemeClr val="tx1"/>
          </a:fontRef>
        </p:style>
      </p:cxn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52" t="24222" r="11423" b="14887"/>
          <a:stretch/>
        </p:blipFill>
        <p:spPr bwMode="auto">
          <a:xfrm>
            <a:off x="113535" y="1295401"/>
            <a:ext cx="8961120" cy="5274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D3E6F33-9149-4F5B-BC12-F342A25203F1}" type="slidenum">
              <a:rPr lang="en-US" smtClean="0"/>
              <a:pPr/>
              <a:t>96</a:t>
            </a:fld>
            <a:endParaRPr lang="en-US"/>
          </a:p>
        </p:txBody>
      </p:sp>
    </p:spTree>
    <p:extLst>
      <p:ext uri="{BB962C8B-B14F-4D97-AF65-F5344CB8AC3E}">
        <p14:creationId xmlns:p14="http://schemas.microsoft.com/office/powerpoint/2010/main" val="3812637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66559" y="6376281"/>
            <a:ext cx="2133600" cy="365125"/>
          </a:xfrm>
        </p:spPr>
        <p:txBody>
          <a:bodyPr/>
          <a:lstStyle/>
          <a:p>
            <a:fld id="{BD3E6F33-9149-4F5B-BC12-F342A25203F1}" type="slidenum">
              <a:rPr lang="en-US" smtClean="0"/>
              <a:pPr/>
              <a:t>97</a:t>
            </a:fld>
            <a:endParaRPr lang="en-US"/>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081" t="33810" r="43838" b="14888"/>
          <a:stretch/>
        </p:blipFill>
        <p:spPr bwMode="auto">
          <a:xfrm rot="16200000">
            <a:off x="3286058" y="-2600259"/>
            <a:ext cx="2632841" cy="859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15000" y="5623560"/>
            <a:ext cx="2818144" cy="1200329"/>
          </a:xfrm>
          <a:prstGeom prst="rect">
            <a:avLst/>
          </a:prstGeom>
          <a:solidFill>
            <a:schemeClr val="bg1"/>
          </a:solidFill>
        </p:spPr>
        <p:txBody>
          <a:bodyPr wrap="none" rtlCol="0">
            <a:spAutoFit/>
          </a:bodyPr>
          <a:lstStyle/>
          <a:p>
            <a:pPr marL="457200" indent="-457200">
              <a:buFont typeface="+mj-lt"/>
              <a:buAutoNum type="arabicPeriod"/>
            </a:pPr>
            <a:r>
              <a:rPr lang="en-US" dirty="0"/>
              <a:t>Project Overview</a:t>
            </a:r>
          </a:p>
          <a:p>
            <a:pPr marL="457200" indent="-457200">
              <a:buFont typeface="+mj-lt"/>
              <a:buAutoNum type="arabicPeriod"/>
            </a:pPr>
            <a:r>
              <a:rPr lang="en-US" dirty="0"/>
              <a:t>Existing Site Conditions</a:t>
            </a:r>
          </a:p>
          <a:p>
            <a:pPr marL="457200" indent="-457200">
              <a:buFont typeface="+mj-lt"/>
              <a:buAutoNum type="arabicPeriod"/>
            </a:pPr>
            <a:r>
              <a:rPr lang="en-US" dirty="0"/>
              <a:t>Project Impacts</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 y="3130546"/>
            <a:ext cx="8961120" cy="243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483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98</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Habitat Plan Conditions</a:t>
            </a:r>
            <a:endParaRPr lang="en-US" dirty="0"/>
          </a:p>
        </p:txBody>
      </p:sp>
      <p:sp>
        <p:nvSpPr>
          <p:cNvPr id="10" name="Rounded Rectangle 9"/>
          <p:cNvSpPr/>
          <p:nvPr/>
        </p:nvSpPr>
        <p:spPr>
          <a:xfrm>
            <a:off x="405629" y="1066800"/>
            <a:ext cx="1873323" cy="8382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6666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6096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6096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35052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09569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066800"/>
            <a:ext cx="3303392" cy="4572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066800"/>
            <a:ext cx="2507161" cy="2485996"/>
          </a:xfrm>
          <a:prstGeom prst="round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981510"/>
            <a:ext cx="2827020" cy="27432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495800"/>
            <a:ext cx="2261370" cy="12954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091803" y="6096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647995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66559" y="6376281"/>
            <a:ext cx="2133600" cy="365125"/>
          </a:xfrm>
        </p:spPr>
        <p:txBody>
          <a:bodyPr/>
          <a:lstStyle/>
          <a:p>
            <a:fld id="{BD3E6F33-9149-4F5B-BC12-F342A25203F1}" type="slidenum">
              <a:rPr lang="en-US" smtClean="0"/>
              <a:pPr/>
              <a:t>99</a:t>
            </a:fld>
            <a:endParaRPr lang="en-US"/>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081" t="33810" r="43838" b="14888"/>
          <a:stretch/>
        </p:blipFill>
        <p:spPr bwMode="auto">
          <a:xfrm rot="16200000">
            <a:off x="3286058" y="-2600259"/>
            <a:ext cx="2632841" cy="859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xplosion 1 8"/>
          <p:cNvSpPr/>
          <p:nvPr/>
        </p:nvSpPr>
        <p:spPr>
          <a:xfrm>
            <a:off x="7003466" y="4245153"/>
            <a:ext cx="1567351" cy="112651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updated</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 y="3130546"/>
            <a:ext cx="8961120" cy="243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76201" y="5943600"/>
            <a:ext cx="1447799" cy="85912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3</a:t>
            </a:r>
          </a:p>
        </p:txBody>
      </p:sp>
      <p:sp>
        <p:nvSpPr>
          <p:cNvPr id="11" name="TextBox 10"/>
          <p:cNvSpPr txBox="1"/>
          <p:nvPr/>
        </p:nvSpPr>
        <p:spPr>
          <a:xfrm>
            <a:off x="13139" y="5221069"/>
            <a:ext cx="1447800" cy="646331"/>
          </a:xfrm>
          <a:prstGeom prst="rect">
            <a:avLst/>
          </a:prstGeom>
          <a:solidFill>
            <a:schemeClr val="bg1"/>
          </a:solidFill>
        </p:spPr>
        <p:txBody>
          <a:bodyPr wrap="square" rtlCol="0">
            <a:spAutoFit/>
          </a:bodyPr>
          <a:lstStyle/>
          <a:p>
            <a:pPr algn="ctr"/>
            <a:r>
              <a:rPr lang="en-US" b="1" dirty="0" smtClean="0"/>
              <a:t>All Covered Projects</a:t>
            </a:r>
            <a:endParaRPr lang="en-US" b="1" dirty="0"/>
          </a:p>
        </p:txBody>
      </p:sp>
      <p:sp>
        <p:nvSpPr>
          <p:cNvPr id="12" name="TextBox 11"/>
          <p:cNvSpPr txBox="1"/>
          <p:nvPr/>
        </p:nvSpPr>
        <p:spPr>
          <a:xfrm>
            <a:off x="4046039" y="5391249"/>
            <a:ext cx="2218108" cy="369332"/>
          </a:xfrm>
          <a:prstGeom prst="rect">
            <a:avLst/>
          </a:prstGeom>
          <a:solidFill>
            <a:schemeClr val="bg1"/>
          </a:solidFill>
        </p:spPr>
        <p:txBody>
          <a:bodyPr wrap="none" rtlCol="0">
            <a:spAutoFit/>
          </a:bodyPr>
          <a:lstStyle/>
          <a:p>
            <a:pPr algn="ctr"/>
            <a:r>
              <a:rPr lang="en-US" b="1" dirty="0" smtClean="0"/>
              <a:t>Natural Communities</a:t>
            </a:r>
            <a:endParaRPr lang="en-US" b="1" dirty="0"/>
          </a:p>
        </p:txBody>
      </p:sp>
      <p:sp>
        <p:nvSpPr>
          <p:cNvPr id="13" name="Rounded Rectangle 12"/>
          <p:cNvSpPr/>
          <p:nvPr/>
        </p:nvSpPr>
        <p:spPr>
          <a:xfrm>
            <a:off x="4046039" y="5775960"/>
            <a:ext cx="2278561" cy="10058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p:txBody>
      </p:sp>
      <p:sp>
        <p:nvSpPr>
          <p:cNvPr id="14" name="TextBox 13"/>
          <p:cNvSpPr txBox="1"/>
          <p:nvPr/>
        </p:nvSpPr>
        <p:spPr>
          <a:xfrm>
            <a:off x="7281072" y="5221069"/>
            <a:ext cx="927626" cy="369332"/>
          </a:xfrm>
          <a:prstGeom prst="rect">
            <a:avLst/>
          </a:prstGeom>
          <a:solidFill>
            <a:schemeClr val="bg1"/>
          </a:solidFill>
        </p:spPr>
        <p:txBody>
          <a:bodyPr wrap="none" rtlCol="0">
            <a:spAutoFit/>
          </a:bodyPr>
          <a:lstStyle/>
          <a:p>
            <a:pPr algn="ctr"/>
            <a:r>
              <a:rPr lang="en-US" b="1" dirty="0" smtClean="0"/>
              <a:t>Wildlife</a:t>
            </a:r>
            <a:endParaRPr lang="en-US" b="1" dirty="0"/>
          </a:p>
        </p:txBody>
      </p:sp>
      <p:sp>
        <p:nvSpPr>
          <p:cNvPr id="15" name="Rounded Rectangle 14"/>
          <p:cNvSpPr/>
          <p:nvPr/>
        </p:nvSpPr>
        <p:spPr>
          <a:xfrm>
            <a:off x="6477000" y="5775960"/>
            <a:ext cx="2575560" cy="10058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Tricolored Blackbird</a:t>
            </a:r>
            <a:endParaRPr lang="en-US" i="1" dirty="0">
              <a:solidFill>
                <a:schemeClr val="tx2"/>
              </a:solidFill>
            </a:endParaRPr>
          </a:p>
          <a:p>
            <a:pPr lvl="0" algn="ctr" fontAlgn="base"/>
            <a:r>
              <a:rPr lang="en-US" dirty="0" smtClean="0"/>
              <a:t>Condition 15</a:t>
            </a:r>
          </a:p>
        </p:txBody>
      </p:sp>
      <p:sp>
        <p:nvSpPr>
          <p:cNvPr id="16" name="TextBox 15"/>
          <p:cNvSpPr txBox="1"/>
          <p:nvPr/>
        </p:nvSpPr>
        <p:spPr>
          <a:xfrm>
            <a:off x="1859742" y="5163235"/>
            <a:ext cx="1797859" cy="646331"/>
          </a:xfrm>
          <a:prstGeom prst="rect">
            <a:avLst/>
          </a:prstGeom>
          <a:solidFill>
            <a:schemeClr val="bg1"/>
          </a:solidFill>
        </p:spPr>
        <p:txBody>
          <a:bodyPr wrap="square" rtlCol="0">
            <a:spAutoFit/>
          </a:bodyPr>
          <a:lstStyle/>
          <a:p>
            <a:pPr algn="ctr"/>
            <a:r>
              <a:rPr lang="en-US" b="1" dirty="0" smtClean="0"/>
              <a:t>Covered Project Categories </a:t>
            </a:r>
            <a:endParaRPr lang="en-US" b="1" dirty="0"/>
          </a:p>
        </p:txBody>
      </p:sp>
      <p:sp>
        <p:nvSpPr>
          <p:cNvPr id="17" name="Rounded Rectangle 16"/>
          <p:cNvSpPr/>
          <p:nvPr/>
        </p:nvSpPr>
        <p:spPr>
          <a:xfrm>
            <a:off x="1600200" y="5775960"/>
            <a:ext cx="2286000" cy="10820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i="1" dirty="0" smtClean="0">
                <a:solidFill>
                  <a:schemeClr val="tx2"/>
                </a:solidFill>
              </a:rPr>
              <a:t>Rural Development Projects</a:t>
            </a:r>
            <a:endParaRPr lang="en-US" dirty="0" smtClean="0">
              <a:solidFill>
                <a:schemeClr val="tx1"/>
              </a:solidFill>
            </a:endParaRPr>
          </a:p>
          <a:p>
            <a:pPr lvl="0" algn="ctr" fontAlgn="base"/>
            <a:r>
              <a:rPr lang="en-US" dirty="0" smtClean="0"/>
              <a:t>Condition 7</a:t>
            </a:r>
          </a:p>
          <a:p>
            <a:pPr lvl="0" algn="ctr" fontAlgn="base"/>
            <a:endParaRPr lang="en-US" sz="1600" dirty="0" smtClean="0"/>
          </a:p>
        </p:txBody>
      </p:sp>
    </p:spTree>
    <p:extLst>
      <p:ext uri="{BB962C8B-B14F-4D97-AF65-F5344CB8AC3E}">
        <p14:creationId xmlns:p14="http://schemas.microsoft.com/office/powerpoint/2010/main" val="2649840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VHPtemplate.potx" id="{1D9FE7BC-05AD-424F-B9B0-8874C20F3306}" vid="{65874C34-9CB3-4281-89D9-7B0FA12373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SCVHPtemplate</Template>
  <TotalTime>1312</TotalTime>
  <Words>5461</Words>
  <Application>Microsoft Office PowerPoint</Application>
  <PresentationFormat>On-screen Show (4:3)</PresentationFormat>
  <Paragraphs>1459</Paragraphs>
  <Slides>103</Slides>
  <Notes>103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MS PGothic</vt:lpstr>
      <vt:lpstr>Arial</vt:lpstr>
      <vt:lpstr>Calibri</vt:lpstr>
      <vt:lpstr>Cambria</vt:lpstr>
      <vt:lpstr>Times New Roman</vt:lpstr>
      <vt:lpstr>Office Theme</vt:lpstr>
      <vt:lpstr>Santa Clara Valley Habitat Plan</vt:lpstr>
      <vt:lpstr>Overview</vt:lpstr>
      <vt:lpstr>Part 1</vt:lpstr>
      <vt:lpstr>Who Developed the Habitat Plan?</vt:lpstr>
      <vt:lpstr>Why a Regional Habitat Plan? </vt:lpstr>
      <vt:lpstr>What is the Habitat Plan?</vt:lpstr>
      <vt:lpstr>PowerPoint Presentation</vt:lpstr>
      <vt:lpstr>Covered Activities</vt:lpstr>
      <vt:lpstr>PowerPoint Presentation</vt:lpstr>
      <vt:lpstr>PowerPoint Presentation</vt:lpstr>
      <vt:lpstr>What are the Benefits of the Habitat Plan?</vt:lpstr>
      <vt:lpstr>Permitting</vt:lpstr>
      <vt:lpstr>Questions?</vt:lpstr>
      <vt:lpstr>Part 2</vt:lpstr>
      <vt:lpstr>What Resources are Available?</vt:lpstr>
      <vt:lpstr>http://scv-habitatagency.org/</vt:lpstr>
      <vt:lpstr>Do I have to Read the Habitat Plan?</vt:lpstr>
      <vt:lpstr>www.hcpmaps.com</vt:lpstr>
      <vt:lpstr>Resources and Tools</vt:lpstr>
      <vt:lpstr>PowerPoint Presentation</vt:lpstr>
      <vt:lpstr>How does the Habitat Plan Fit into the CEQA Process?</vt:lpstr>
      <vt:lpstr>What about Section 7?</vt:lpstr>
      <vt:lpstr>Paradigm Shift</vt:lpstr>
      <vt:lpstr>CEQA considerations outside the Permit Area</vt:lpstr>
      <vt:lpstr>Questions?</vt:lpstr>
      <vt:lpstr>Part 3</vt:lpstr>
      <vt:lpstr>PowerPoint Presentation</vt:lpstr>
      <vt:lpstr>Private Projects</vt:lpstr>
      <vt:lpstr>Private Projects</vt:lpstr>
      <vt:lpstr>Private Projects</vt:lpstr>
      <vt:lpstr>Private Projects</vt:lpstr>
      <vt:lpstr>Private Projects</vt:lpstr>
      <vt:lpstr>Private Projects</vt:lpstr>
      <vt:lpstr>Public Projects</vt:lpstr>
      <vt:lpstr>Participating Special Entities Projects</vt:lpstr>
      <vt:lpstr>Questions?</vt:lpstr>
      <vt:lpstr>Part 4</vt:lpstr>
      <vt:lpstr>Key Resources</vt:lpstr>
      <vt:lpstr>PowerPoint Presentation</vt:lpstr>
      <vt:lpstr>PowerPoint Presentation</vt:lpstr>
      <vt:lpstr>PowerPoint Presentation</vt:lpstr>
      <vt:lpstr>Land Cover</vt:lpstr>
      <vt:lpstr>Verify Land Cover</vt:lpstr>
      <vt:lpstr>Defining Impacts  Public &amp; Private Projects</vt:lpstr>
      <vt:lpstr>Development area </vt:lpstr>
      <vt:lpstr>Determine Conditions</vt:lpstr>
      <vt:lpstr>Conditions</vt:lpstr>
      <vt:lpstr>Conditions</vt:lpstr>
      <vt:lpstr>How does the Habitat Plan Fit into the CEQA Process?</vt:lpstr>
      <vt:lpstr>Conditions</vt:lpstr>
      <vt:lpstr>Condition 1: Avoid Direct Impacts on Legally Protected Plant and Wildlife Species</vt:lpstr>
      <vt:lpstr>Condition 3: Maintain Hydrologic Conditions and Protect Water Quality</vt:lpstr>
      <vt:lpstr>Conditions</vt:lpstr>
      <vt:lpstr>Conditions</vt:lpstr>
      <vt:lpstr>Condition 11: Stream and Riparian Setbacks</vt:lpstr>
      <vt:lpstr>Condition 11</vt:lpstr>
      <vt:lpstr>Conditions</vt:lpstr>
      <vt:lpstr>PowerPoint Presentation</vt:lpstr>
      <vt:lpstr>Wildlife Survey Areas</vt:lpstr>
      <vt:lpstr>Conditions</vt:lpstr>
      <vt:lpstr>Condition 19: Plant Salvage when Impacts are Unavoidable</vt:lpstr>
      <vt:lpstr>Condition 20: Avoid and Minimize Impacts to Covered Plant Occurrences</vt:lpstr>
      <vt:lpstr>PowerPoint Presentation</vt:lpstr>
      <vt:lpstr>Phytophthora: An Emerging Threat to Covered Species</vt:lpstr>
      <vt:lpstr>Phytophthora: An Emerging Threat to Covered Species</vt:lpstr>
      <vt:lpstr>SCVWD Response to Pathogen Issue: Keep it Clean!</vt:lpstr>
      <vt:lpstr>Compliance with Conditions in the Field</vt:lpstr>
      <vt:lpstr>Calculate Fees</vt:lpstr>
      <vt:lpstr>Habitat Plan Fees</vt:lpstr>
      <vt:lpstr>Defining Impacts and Fee Paying Areas Public &amp; Private Projects</vt:lpstr>
      <vt:lpstr>Specialty Fees</vt:lpstr>
      <vt:lpstr>Nitrogen Deposition Fee</vt:lpstr>
      <vt:lpstr>How to Calculate fees</vt:lpstr>
      <vt:lpstr>How to Calculate fees</vt:lpstr>
      <vt:lpstr>How to Calculate fees</vt:lpstr>
      <vt:lpstr>Non-fee paying land cover types</vt:lpstr>
      <vt:lpstr>PowerPoint Presentation</vt:lpstr>
      <vt:lpstr>What Next?</vt:lpstr>
      <vt:lpstr>PowerPoint Presentation</vt:lpstr>
      <vt:lpstr>PowerPoint Presentation</vt:lpstr>
      <vt:lpstr>PowerPoint Presentation</vt:lpstr>
      <vt:lpstr>PowerPoint Presentation</vt:lpstr>
      <vt:lpstr>Take Coverage</vt:lpstr>
      <vt:lpstr>Part 5</vt:lpstr>
      <vt:lpstr>Public Project</vt:lpstr>
      <vt:lpstr>Silicon Valley Advanced Water Purification Center</vt:lpstr>
      <vt:lpstr>PowerPoint Presentation</vt:lpstr>
      <vt:lpstr>PowerPoint Presentation</vt:lpstr>
      <vt:lpstr>Habitat Plan Conditions</vt:lpstr>
      <vt:lpstr>PowerPoint Presentation</vt:lpstr>
      <vt:lpstr>Habitat Plan Fees</vt:lpstr>
      <vt:lpstr>PowerPoint Presentation</vt:lpstr>
      <vt:lpstr>PowerPoint Presentation</vt:lpstr>
      <vt:lpstr>Private Project</vt:lpstr>
      <vt:lpstr>Case Study 2: Private Project in Santa Clara County</vt:lpstr>
      <vt:lpstr>Case Study 2: Private Project in Santa Clara County</vt:lpstr>
      <vt:lpstr>PowerPoint Presentation</vt:lpstr>
      <vt:lpstr>Habitat Plan Conditions</vt:lpstr>
      <vt:lpstr>PowerPoint Presentation</vt:lpstr>
      <vt:lpstr>Habitat Plan Fees</vt:lpstr>
      <vt:lpstr>PowerPoint Presentation</vt:lpstr>
      <vt:lpstr>Questions?</vt:lpstr>
      <vt:lpstr>Thank you</vt:lpstr>
    </vt:vector>
  </TitlesOfParts>
  <Company>ICFI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Santa Clara Valley Habitat Plan</dc:title>
  <dc:creator>Donovan, Terah</dc:creator>
  <cp:lastModifiedBy>Donovan, Terah</cp:lastModifiedBy>
  <cp:revision>96</cp:revision>
  <cp:lastPrinted>2015-10-26T22:16:47Z</cp:lastPrinted>
  <dcterms:created xsi:type="dcterms:W3CDTF">2015-10-10T01:34:11Z</dcterms:created>
  <dcterms:modified xsi:type="dcterms:W3CDTF">2015-10-26T22:27:58Z</dcterms:modified>
</cp:coreProperties>
</file>